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60" r:id="rId3"/>
    <p:sldId id="259" r:id="rId4"/>
    <p:sldId id="261" r:id="rId5"/>
    <p:sldId id="262" r:id="rId6"/>
    <p:sldId id="263" r:id="rId7"/>
    <p:sldId id="264" r:id="rId8"/>
    <p:sldId id="265" r:id="rId9"/>
    <p:sldId id="268" r:id="rId10"/>
    <p:sldId id="267" r:id="rId11"/>
    <p:sldId id="269" r:id="rId12"/>
    <p:sldId id="270" r:id="rId13"/>
    <p:sldId id="272" r:id="rId14"/>
    <p:sldId id="271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2" r:id="rId24"/>
    <p:sldId id="281" r:id="rId25"/>
    <p:sldId id="283" r:id="rId26"/>
    <p:sldId id="284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587" autoAdjust="0"/>
  </p:normalViewPr>
  <p:slideViewPr>
    <p:cSldViewPr>
      <p:cViewPr varScale="1">
        <p:scale>
          <a:sx n="72" d="100"/>
          <a:sy n="72" d="100"/>
        </p:scale>
        <p:origin x="-102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A636D7-C2AC-4D51-A208-0970F4C75D68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B6B63D-E9DA-4823-A0AE-C4CEBD4C3A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36760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6B63D-E9DA-4823-A0AE-C4CEBD4C3A2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6018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6B63D-E9DA-4823-A0AE-C4CEBD4C3A20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83706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F3FDA-2A74-4CF1-92D6-1F009FD99884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15B9F-076F-4A2E-A3AF-7176555352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91968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F3FDA-2A74-4CF1-92D6-1F009FD99884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15B9F-076F-4A2E-A3AF-7176555352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75377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F3FDA-2A74-4CF1-92D6-1F009FD99884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15B9F-076F-4A2E-A3AF-7176555352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1173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F3FDA-2A74-4CF1-92D6-1F009FD99884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15B9F-076F-4A2E-A3AF-7176555352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4456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F3FDA-2A74-4CF1-92D6-1F009FD99884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15B9F-076F-4A2E-A3AF-7176555352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557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F3FDA-2A74-4CF1-92D6-1F009FD99884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15B9F-076F-4A2E-A3AF-7176555352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6866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F3FDA-2A74-4CF1-92D6-1F009FD99884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15B9F-076F-4A2E-A3AF-7176555352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4918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F3FDA-2A74-4CF1-92D6-1F009FD99884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15B9F-076F-4A2E-A3AF-7176555352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6946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F3FDA-2A74-4CF1-92D6-1F009FD99884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15B9F-076F-4A2E-A3AF-7176555352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3620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F3FDA-2A74-4CF1-92D6-1F009FD99884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15B9F-076F-4A2E-A3AF-7176555352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4592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F3FDA-2A74-4CF1-92D6-1F009FD99884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15B9F-076F-4A2E-A3AF-7176555352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0324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8F3FDA-2A74-4CF1-92D6-1F009FD99884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315B9F-076F-4A2E-A3AF-7176555352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9461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98442" y="1052736"/>
            <a:ext cx="7772400" cy="1802631"/>
          </a:xfrm>
        </p:spPr>
        <p:txBody>
          <a:bodyPr>
            <a:noAutofit/>
          </a:bodyPr>
          <a:lstStyle/>
          <a:p>
            <a:r>
              <a:rPr lang="ru-RU" b="1" dirty="0" smtClean="0"/>
              <a:t>Буквы е/и в суффиксах имен существительных, прилагательных и глаголов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3272780"/>
            <a:ext cx="6400800" cy="2316460"/>
          </a:xfrm>
        </p:spPr>
        <p:txBody>
          <a:bodyPr/>
          <a:lstStyle/>
          <a:p>
            <a:endParaRPr lang="ru-RU" b="1" i="1" dirty="0">
              <a:solidFill>
                <a:srgbClr val="0000FF"/>
              </a:solidFill>
            </a:endParaRPr>
          </a:p>
        </p:txBody>
      </p:sp>
      <p:sp>
        <p:nvSpPr>
          <p:cNvPr id="4" name="AutoShape 2" descr="https://znanio.ru/static/files/cache/4c/78/4c7894f668a79520ecc27f37307a0bf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30" t="18927" r="5201" b="12064"/>
          <a:stretch/>
        </p:blipFill>
        <p:spPr>
          <a:xfrm>
            <a:off x="2555776" y="3227275"/>
            <a:ext cx="4392488" cy="246490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48880" y="54868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512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64" y="764704"/>
            <a:ext cx="85273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Суффиксы прилагательных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916832"/>
            <a:ext cx="4509120" cy="450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961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3185"/>
            <a:ext cx="9144000" cy="6443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061662"/>
            <a:ext cx="3096344" cy="628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772816"/>
            <a:ext cx="3240360" cy="65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3699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22" y="260648"/>
            <a:ext cx="9036496" cy="6525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 flipV="1">
            <a:off x="2051720" y="1628800"/>
            <a:ext cx="3096344" cy="72008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0436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76" b="5316"/>
          <a:stretch/>
        </p:blipFill>
        <p:spPr bwMode="auto">
          <a:xfrm>
            <a:off x="107505" y="260648"/>
            <a:ext cx="9036495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 flipV="1">
            <a:off x="2195736" y="1916832"/>
            <a:ext cx="3384376" cy="72008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6865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92696"/>
            <a:ext cx="8280920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140968"/>
            <a:ext cx="4032448" cy="1349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 flipV="1">
            <a:off x="2195736" y="2276872"/>
            <a:ext cx="3456384" cy="72008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097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67542"/>
            <a:ext cx="9144000" cy="4765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2339752" y="2420888"/>
            <a:ext cx="3240360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118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4705"/>
            <a:ext cx="9036496" cy="4843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2627784" y="2708920"/>
            <a:ext cx="316835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3218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86905" y="620688"/>
            <a:ext cx="61786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Суффиксы глаголов</a:t>
            </a:r>
            <a:endParaRPr lang="ru-RU" sz="5400" b="1" cap="none" spc="50" dirty="0">
              <a:ln w="11430"/>
              <a:solidFill>
                <a:srgbClr val="0000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745094"/>
            <a:ext cx="6677025" cy="401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086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438267"/>
            <a:ext cx="9144000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2339752" y="1853140"/>
            <a:ext cx="1080120" cy="0"/>
          </a:xfrm>
          <a:prstGeom prst="line">
            <a:avLst/>
          </a:prstGeom>
          <a:ln>
            <a:solidFill>
              <a:srgbClr val="0000FF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2047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" y="260649"/>
            <a:ext cx="9139064" cy="6408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2555776" y="1772816"/>
            <a:ext cx="936104" cy="0"/>
          </a:xfrm>
          <a:prstGeom prst="line">
            <a:avLst/>
          </a:prstGeom>
          <a:ln>
            <a:solidFill>
              <a:srgbClr val="0000FF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2251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144000" cy="6669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3995936" y="1412776"/>
            <a:ext cx="1512168" cy="0"/>
          </a:xfrm>
          <a:prstGeom prst="line">
            <a:avLst/>
          </a:prstGeom>
          <a:ln>
            <a:solidFill>
              <a:srgbClr val="0000FF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3178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535" y="620688"/>
            <a:ext cx="89148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solidFill>
                  <a:srgbClr val="33CC3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Суффиксы существительных</a:t>
            </a:r>
            <a:endParaRPr lang="ru-RU" sz="5400" b="1" cap="none" spc="50" dirty="0">
              <a:ln w="11430"/>
              <a:solidFill>
                <a:srgbClr val="33CC33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2478" y="1197665"/>
            <a:ext cx="5715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880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696"/>
            <a:ext cx="9036496" cy="561662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4932040" y="2996952"/>
            <a:ext cx="936104" cy="0"/>
          </a:xfrm>
          <a:prstGeom prst="line">
            <a:avLst/>
          </a:prstGeom>
          <a:ln>
            <a:solidFill>
              <a:srgbClr val="33CC33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4865610" y="1340768"/>
            <a:ext cx="936104" cy="0"/>
          </a:xfrm>
          <a:prstGeom prst="line">
            <a:avLst/>
          </a:prstGeom>
          <a:ln>
            <a:solidFill>
              <a:srgbClr val="33CC33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4932040" y="4725144"/>
            <a:ext cx="936104" cy="0"/>
          </a:xfrm>
          <a:prstGeom prst="line">
            <a:avLst/>
          </a:prstGeom>
          <a:ln>
            <a:solidFill>
              <a:srgbClr val="33CC33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5281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84783"/>
            <a:ext cx="9144000" cy="2413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1115616" y="2691772"/>
            <a:ext cx="2232248" cy="0"/>
          </a:xfrm>
          <a:prstGeom prst="line">
            <a:avLst/>
          </a:prstGeom>
          <a:ln w="57150">
            <a:solidFill>
              <a:srgbClr val="33CC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1979712" y="2132856"/>
            <a:ext cx="2592288" cy="0"/>
          </a:xfrm>
          <a:prstGeom prst="line">
            <a:avLst/>
          </a:prstGeom>
          <a:ln w="57150">
            <a:solidFill>
              <a:srgbClr val="33CC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713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" y="764704"/>
            <a:ext cx="9144000" cy="52439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3203848" y="1700808"/>
            <a:ext cx="2664296" cy="0"/>
          </a:xfrm>
          <a:prstGeom prst="line">
            <a:avLst/>
          </a:prstGeom>
          <a:ln w="57150">
            <a:solidFill>
              <a:srgbClr val="33CC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2195736" y="2276872"/>
            <a:ext cx="2664296" cy="0"/>
          </a:xfrm>
          <a:prstGeom prst="line">
            <a:avLst/>
          </a:prstGeom>
          <a:ln w="57150">
            <a:solidFill>
              <a:srgbClr val="33CC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5446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76338"/>
            <a:ext cx="8964488" cy="450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4139952" y="2708920"/>
            <a:ext cx="1728192" cy="0"/>
          </a:xfrm>
          <a:prstGeom prst="line">
            <a:avLst/>
          </a:prstGeom>
          <a:ln w="57150">
            <a:solidFill>
              <a:srgbClr val="33CC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9987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6075"/>
            <a:ext cx="9036496" cy="617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3131840" y="1916832"/>
            <a:ext cx="2664296" cy="0"/>
          </a:xfrm>
          <a:prstGeom prst="line">
            <a:avLst/>
          </a:prstGeom>
          <a:ln w="57150">
            <a:solidFill>
              <a:srgbClr val="33CC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2142254" y="2780928"/>
            <a:ext cx="2664296" cy="0"/>
          </a:xfrm>
          <a:prstGeom prst="line">
            <a:avLst/>
          </a:prstGeom>
          <a:ln w="57150">
            <a:solidFill>
              <a:srgbClr val="33CC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3638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63" y="191750"/>
            <a:ext cx="8964488" cy="6333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2699792" y="1196752"/>
            <a:ext cx="2664296" cy="0"/>
          </a:xfrm>
          <a:prstGeom prst="line">
            <a:avLst/>
          </a:prstGeom>
          <a:ln w="57150">
            <a:solidFill>
              <a:srgbClr val="33CC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2699792" y="4365104"/>
            <a:ext cx="2664296" cy="0"/>
          </a:xfrm>
          <a:prstGeom prst="line">
            <a:avLst/>
          </a:prstGeom>
          <a:ln w="57150">
            <a:solidFill>
              <a:srgbClr val="33CC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3329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0685" y="476672"/>
            <a:ext cx="87226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solidFill>
                  <a:srgbClr val="33CC3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Запомните написание слов:</a:t>
            </a:r>
            <a:endParaRPr lang="ru-RU" sz="5400" b="1" cap="none" spc="50" dirty="0">
              <a:ln w="11430"/>
              <a:solidFill>
                <a:srgbClr val="33CC33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988840"/>
            <a:ext cx="9144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i="1" dirty="0" smtClean="0"/>
              <a:t>Нищ</a:t>
            </a:r>
            <a:r>
              <a:rPr lang="ru-RU" sz="6600" b="1" i="1" dirty="0" smtClean="0">
                <a:solidFill>
                  <a:srgbClr val="33CC33"/>
                </a:solidFill>
              </a:rPr>
              <a:t>ет</a:t>
            </a:r>
            <a:r>
              <a:rPr lang="ru-RU" sz="6600" b="1" i="1" dirty="0" smtClean="0"/>
              <a:t>а, нищ</a:t>
            </a:r>
            <a:r>
              <a:rPr lang="ru-RU" sz="6600" b="1" i="1" dirty="0" smtClean="0">
                <a:solidFill>
                  <a:srgbClr val="33CC33"/>
                </a:solidFill>
              </a:rPr>
              <a:t>енств</a:t>
            </a:r>
            <a:r>
              <a:rPr lang="ru-RU" sz="6600" b="1" i="1" dirty="0" smtClean="0"/>
              <a:t>о, вар</a:t>
            </a:r>
            <a:r>
              <a:rPr lang="ru-RU" sz="6600" b="1" i="1" dirty="0" smtClean="0">
                <a:solidFill>
                  <a:srgbClr val="33CC33"/>
                </a:solidFill>
              </a:rPr>
              <a:t>ев</a:t>
            </a:r>
            <a:r>
              <a:rPr lang="ru-RU" sz="6600" b="1" i="1" dirty="0" smtClean="0"/>
              <a:t>о, круж</a:t>
            </a:r>
            <a:r>
              <a:rPr lang="ru-RU" sz="6600" b="1" i="1" dirty="0" smtClean="0">
                <a:solidFill>
                  <a:srgbClr val="33CC33"/>
                </a:solidFill>
              </a:rPr>
              <a:t>ев</a:t>
            </a:r>
            <a:r>
              <a:rPr lang="ru-RU" sz="6600" b="1" i="1" dirty="0" smtClean="0"/>
              <a:t>о, кур</a:t>
            </a:r>
            <a:r>
              <a:rPr lang="ru-RU" sz="6600" b="1" i="1" dirty="0" smtClean="0">
                <a:solidFill>
                  <a:srgbClr val="33CC33"/>
                </a:solidFill>
              </a:rPr>
              <a:t>ев</a:t>
            </a:r>
            <a:r>
              <a:rPr lang="ru-RU" sz="6600" b="1" i="1" dirty="0" smtClean="0"/>
              <a:t>о, мес</a:t>
            </a:r>
            <a:r>
              <a:rPr lang="ru-RU" sz="6600" b="1" i="1" dirty="0" smtClean="0">
                <a:solidFill>
                  <a:srgbClr val="0000FF"/>
                </a:solidFill>
              </a:rPr>
              <a:t>ив</a:t>
            </a:r>
            <a:r>
              <a:rPr lang="ru-RU" sz="6600" b="1" i="1" dirty="0" smtClean="0"/>
              <a:t>о, топл</a:t>
            </a:r>
            <a:r>
              <a:rPr lang="ru-RU" sz="6600" b="1" i="1" dirty="0" smtClean="0">
                <a:solidFill>
                  <a:srgbClr val="0000FF"/>
                </a:solidFill>
              </a:rPr>
              <a:t>ив</a:t>
            </a:r>
            <a:r>
              <a:rPr lang="ru-RU" sz="6600" b="1" i="1" dirty="0" smtClean="0"/>
              <a:t>о</a:t>
            </a:r>
            <a:endParaRPr lang="ru-RU" sz="6600" b="1" i="1" dirty="0"/>
          </a:p>
        </p:txBody>
      </p:sp>
    </p:spTree>
    <p:extLst>
      <p:ext uri="{BB962C8B-B14F-4D97-AF65-F5344CB8AC3E}">
        <p14:creationId xmlns:p14="http://schemas.microsoft.com/office/powerpoint/2010/main" val="2437838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67272" y="476672"/>
            <a:ext cx="600594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9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практикум</a:t>
            </a:r>
            <a:endParaRPr lang="ru-RU" sz="9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992" y="2213539"/>
            <a:ext cx="7048500" cy="42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993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04664"/>
            <a:ext cx="892121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1" dirty="0" smtClean="0"/>
              <a:t>ГУТТАПЕРЧ…ВЫЙ, ПРОДЛ…ВАТЬ, МИЛОСТ…ВЫЙ, ИЗМЕНЧ…ВЫЙ, ЗАСТР…ВАТЬ, ПОМЕЩ…ЧИЙ, ТЮЛ…ВЫЙ, ФРАНЦУЖ…НКА, СЛАД…НЬКИЙ, СИТ…ЧКО, ВЕРМИШЕЛ…ВЫЙ, ПРАЗДН…ЧНЫЙ, ПОТЧ…ВАТЬ, НАЦЕЖ…ВАЯ, ОВЛАД…ВАЮЩИЙ, ЮРОД…ВЫЙ, НИЩ…НКА, РАСКАШЛ…ЛСЯ, </a:t>
            </a:r>
            <a:endParaRPr lang="ru-RU" sz="4000" b="1" i="1" dirty="0"/>
          </a:p>
        </p:txBody>
      </p:sp>
    </p:spTree>
    <p:extLst>
      <p:ext uri="{BB962C8B-B14F-4D97-AF65-F5344CB8AC3E}">
        <p14:creationId xmlns:p14="http://schemas.microsoft.com/office/powerpoint/2010/main" val="2066928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04664"/>
            <a:ext cx="892121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1" dirty="0" smtClean="0"/>
              <a:t>ГУТТАПЕРЧ</a:t>
            </a:r>
            <a:r>
              <a:rPr lang="ru-RU" sz="4000" b="1" i="1" dirty="0" smtClean="0">
                <a:solidFill>
                  <a:srgbClr val="FF0000"/>
                </a:solidFill>
              </a:rPr>
              <a:t>Е</a:t>
            </a:r>
            <a:r>
              <a:rPr lang="ru-RU" sz="4000" b="1" i="1" dirty="0" smtClean="0"/>
              <a:t>ВЫЙ, </a:t>
            </a:r>
            <a:r>
              <a:rPr lang="ru-RU" sz="4000" b="1" i="1" u="sng" dirty="0" smtClean="0"/>
              <a:t>ПРОДЛ</a:t>
            </a:r>
            <a:r>
              <a:rPr lang="ru-RU" sz="4000" b="1" i="1" u="sng" dirty="0" smtClean="0">
                <a:solidFill>
                  <a:srgbClr val="FF0000"/>
                </a:solidFill>
              </a:rPr>
              <a:t>Е</a:t>
            </a:r>
            <a:r>
              <a:rPr lang="ru-RU" sz="4000" b="1" i="1" u="sng" dirty="0" smtClean="0"/>
              <a:t>ВАТЬ</a:t>
            </a:r>
            <a:r>
              <a:rPr lang="ru-RU" sz="4000" b="1" i="1" dirty="0" smtClean="0"/>
              <a:t>, </a:t>
            </a:r>
            <a:r>
              <a:rPr lang="ru-RU" sz="4000" b="1" i="1" u="sng" dirty="0" smtClean="0"/>
              <a:t>МИЛОСТ</a:t>
            </a:r>
            <a:r>
              <a:rPr lang="ru-RU" sz="4000" b="1" i="1" u="sng" dirty="0" smtClean="0">
                <a:solidFill>
                  <a:srgbClr val="FF0000"/>
                </a:solidFill>
              </a:rPr>
              <a:t>И</a:t>
            </a:r>
            <a:r>
              <a:rPr lang="ru-RU" sz="4000" b="1" i="1" u="sng" dirty="0" smtClean="0"/>
              <a:t>ВЫЙ</a:t>
            </a:r>
            <a:r>
              <a:rPr lang="ru-RU" sz="4000" b="1" i="1" dirty="0" smtClean="0"/>
              <a:t>, ИЗМЕНЧ</a:t>
            </a:r>
            <a:r>
              <a:rPr lang="ru-RU" sz="4000" b="1" i="1" dirty="0" smtClean="0">
                <a:solidFill>
                  <a:srgbClr val="FF0000"/>
                </a:solidFill>
              </a:rPr>
              <a:t>И</a:t>
            </a:r>
            <a:r>
              <a:rPr lang="ru-RU" sz="4000" b="1" i="1" dirty="0" smtClean="0"/>
              <a:t>ВЫЙ, </a:t>
            </a:r>
            <a:r>
              <a:rPr lang="ru-RU" sz="4000" b="1" i="1" u="sng" dirty="0" smtClean="0"/>
              <a:t>ЗАСТР</a:t>
            </a:r>
            <a:r>
              <a:rPr lang="ru-RU" sz="4000" b="1" i="1" u="sng" dirty="0" smtClean="0">
                <a:solidFill>
                  <a:srgbClr val="FF0000"/>
                </a:solidFill>
              </a:rPr>
              <a:t>Е</a:t>
            </a:r>
            <a:r>
              <a:rPr lang="ru-RU" sz="4000" b="1" i="1" u="sng" dirty="0" smtClean="0"/>
              <a:t>ВАТЬ</a:t>
            </a:r>
            <a:r>
              <a:rPr lang="ru-RU" sz="4000" b="1" i="1" dirty="0" smtClean="0"/>
              <a:t>, ПОМЕЩ</a:t>
            </a:r>
            <a:r>
              <a:rPr lang="ru-RU" sz="4000" b="1" i="1" dirty="0" smtClean="0">
                <a:solidFill>
                  <a:srgbClr val="FF0000"/>
                </a:solidFill>
              </a:rPr>
              <a:t>И</a:t>
            </a:r>
            <a:r>
              <a:rPr lang="ru-RU" sz="4000" b="1" i="1" dirty="0" smtClean="0"/>
              <a:t>ЧИЙ, </a:t>
            </a:r>
          </a:p>
          <a:p>
            <a:r>
              <a:rPr lang="ru-RU" sz="4000" b="1" i="1" dirty="0" smtClean="0"/>
              <a:t>ТЮЛ</a:t>
            </a:r>
            <a:r>
              <a:rPr lang="ru-RU" sz="4000" b="1" i="1" dirty="0" smtClean="0">
                <a:solidFill>
                  <a:srgbClr val="FF0000"/>
                </a:solidFill>
              </a:rPr>
              <a:t>Е</a:t>
            </a:r>
            <a:r>
              <a:rPr lang="ru-RU" sz="4000" b="1" i="1" dirty="0" smtClean="0"/>
              <a:t>ВЫЙ, ФРАНЦУЖ</a:t>
            </a:r>
            <a:r>
              <a:rPr lang="ru-RU" sz="4000" b="1" i="1" dirty="0" smtClean="0">
                <a:solidFill>
                  <a:srgbClr val="FF0000"/>
                </a:solidFill>
              </a:rPr>
              <a:t>Е</a:t>
            </a:r>
            <a:r>
              <a:rPr lang="ru-RU" sz="4000" b="1" i="1" dirty="0" smtClean="0"/>
              <a:t>НКА, СЛАД</a:t>
            </a:r>
            <a:r>
              <a:rPr lang="ru-RU" sz="4000" b="1" i="1" dirty="0" smtClean="0">
                <a:solidFill>
                  <a:srgbClr val="FF0000"/>
                </a:solidFill>
              </a:rPr>
              <a:t>Е</a:t>
            </a:r>
            <a:r>
              <a:rPr lang="ru-RU" sz="4000" b="1" i="1" dirty="0" smtClean="0"/>
              <a:t>НЬКИЙ, СИТ</a:t>
            </a:r>
            <a:r>
              <a:rPr lang="ru-RU" sz="4000" b="1" i="1" dirty="0" smtClean="0">
                <a:solidFill>
                  <a:srgbClr val="FF0000"/>
                </a:solidFill>
              </a:rPr>
              <a:t>Е</a:t>
            </a:r>
            <a:r>
              <a:rPr lang="ru-RU" sz="4000" b="1" i="1" dirty="0" smtClean="0"/>
              <a:t>ЧКО, ВЕРМИШЕЛ</a:t>
            </a:r>
            <a:r>
              <a:rPr lang="ru-RU" sz="4000" b="1" i="1" dirty="0" smtClean="0">
                <a:solidFill>
                  <a:srgbClr val="FF0000"/>
                </a:solidFill>
              </a:rPr>
              <a:t>Е</a:t>
            </a:r>
            <a:r>
              <a:rPr lang="ru-RU" sz="4000" b="1" i="1" dirty="0" smtClean="0"/>
              <a:t>ВЫЙ, ПРАЗДН</a:t>
            </a:r>
            <a:r>
              <a:rPr lang="ru-RU" sz="4000" b="1" i="1" dirty="0" smtClean="0">
                <a:solidFill>
                  <a:srgbClr val="FF0000"/>
                </a:solidFill>
              </a:rPr>
              <a:t>И</a:t>
            </a:r>
            <a:r>
              <a:rPr lang="ru-RU" sz="4000" b="1" i="1" dirty="0" smtClean="0"/>
              <a:t>ЧНЫЙ, ПОТЧ</a:t>
            </a:r>
            <a:r>
              <a:rPr lang="ru-RU" sz="4000" b="1" i="1" dirty="0" smtClean="0">
                <a:solidFill>
                  <a:srgbClr val="FF0000"/>
                </a:solidFill>
              </a:rPr>
              <a:t>Е</a:t>
            </a:r>
            <a:r>
              <a:rPr lang="ru-RU" sz="4000" b="1" i="1" dirty="0" smtClean="0"/>
              <a:t>ВАТЬ, НАЦЕЖ</a:t>
            </a:r>
            <a:r>
              <a:rPr lang="ru-RU" sz="4000" b="1" i="1" dirty="0" smtClean="0">
                <a:solidFill>
                  <a:srgbClr val="FF0000"/>
                </a:solidFill>
              </a:rPr>
              <a:t>И</a:t>
            </a:r>
            <a:r>
              <a:rPr lang="ru-RU" sz="4000" b="1" i="1" dirty="0" smtClean="0"/>
              <a:t>ВАЯ, ОВЛАД</a:t>
            </a:r>
            <a:r>
              <a:rPr lang="ru-RU" sz="4000" b="1" i="1" dirty="0" smtClean="0">
                <a:solidFill>
                  <a:srgbClr val="FF0000"/>
                </a:solidFill>
              </a:rPr>
              <a:t>Е</a:t>
            </a:r>
            <a:r>
              <a:rPr lang="ru-RU" sz="4000" b="1" i="1" dirty="0" smtClean="0"/>
              <a:t>ВАЮЩИЙ, </a:t>
            </a:r>
            <a:r>
              <a:rPr lang="ru-RU" sz="4000" b="1" i="1" u="sng" dirty="0" smtClean="0"/>
              <a:t>ЮРОД</a:t>
            </a:r>
            <a:r>
              <a:rPr lang="ru-RU" sz="4000" b="1" i="1" u="sng" dirty="0" smtClean="0">
                <a:solidFill>
                  <a:srgbClr val="FF0000"/>
                </a:solidFill>
              </a:rPr>
              <a:t>И</a:t>
            </a:r>
            <a:r>
              <a:rPr lang="ru-RU" sz="4000" b="1" i="1" u="sng" dirty="0" smtClean="0"/>
              <a:t>ВЫЙ</a:t>
            </a:r>
            <a:r>
              <a:rPr lang="ru-RU" sz="4000" b="1" i="1" dirty="0" smtClean="0"/>
              <a:t>, НИЩ</a:t>
            </a:r>
            <a:r>
              <a:rPr lang="ru-RU" sz="4000" b="1" i="1" dirty="0" smtClean="0">
                <a:solidFill>
                  <a:srgbClr val="FF0000"/>
                </a:solidFill>
              </a:rPr>
              <a:t>Е</a:t>
            </a:r>
            <a:r>
              <a:rPr lang="ru-RU" sz="4000" b="1" i="1" dirty="0" smtClean="0"/>
              <a:t>НКА, РАСКАШЛ</a:t>
            </a:r>
            <a:r>
              <a:rPr lang="ru-RU" sz="4000" b="1" i="1" dirty="0" smtClean="0">
                <a:solidFill>
                  <a:srgbClr val="FF0000"/>
                </a:solidFill>
              </a:rPr>
              <a:t>Я</a:t>
            </a:r>
            <a:r>
              <a:rPr lang="ru-RU" sz="4000" b="1" i="1" dirty="0" smtClean="0"/>
              <a:t>ЛСЯ, </a:t>
            </a:r>
            <a:endParaRPr lang="ru-RU" sz="4000" b="1" i="1" dirty="0"/>
          </a:p>
        </p:txBody>
      </p:sp>
    </p:spTree>
    <p:extLst>
      <p:ext uri="{BB962C8B-B14F-4D97-AF65-F5344CB8AC3E}">
        <p14:creationId xmlns:p14="http://schemas.microsoft.com/office/powerpoint/2010/main" val="1390410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5008" y="476672"/>
            <a:ext cx="8928992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1" dirty="0" smtClean="0"/>
              <a:t>СМЕКАЛ…СТЫЙ, БЛЮД…ЧКО, </a:t>
            </a:r>
          </a:p>
          <a:p>
            <a:r>
              <a:rPr lang="ru-RU" sz="4000" b="1" i="1" dirty="0" smtClean="0"/>
              <a:t>ОБЛА…ЛА, ЛОКТ…ВОЙ</a:t>
            </a:r>
          </a:p>
          <a:p>
            <a:r>
              <a:rPr lang="ru-RU" sz="4000" b="1" i="1" dirty="0" smtClean="0"/>
              <a:t>БУШ…ВАТЬ, КРУЖ…ВО, </a:t>
            </a:r>
          </a:p>
          <a:p>
            <a:r>
              <a:rPr lang="ru-RU" sz="4000" b="1" i="1" dirty="0" smtClean="0"/>
              <a:t>ЗАТМ…ВАТЬ, МОЛОДЦ…ВАТЫЙ, РАЗУЧ…ВАТЬ, ЗАПЛЕСН…ВЕТЬ, ОБИДЧ…ВЫЙ, СТВОРЧ…ТЫЙ, ПЕНЗ…НСКИЙ, ПРЕТЕРП…ВАТЬ, ПИСЬМ…ЦО, РАСТЕНЬ…ЦЕ, ВИШ…НКА, УВЕЩ…ВАТЬ, ЕКАТЕРИН…НСКИЙ</a:t>
            </a:r>
          </a:p>
          <a:p>
            <a:r>
              <a:rPr lang="ru-RU" sz="4000" b="1" i="1" dirty="0" smtClean="0"/>
              <a:t>   </a:t>
            </a:r>
            <a:endParaRPr lang="ru-RU" sz="4000" b="1" i="1" dirty="0"/>
          </a:p>
        </p:txBody>
      </p:sp>
    </p:spTree>
    <p:extLst>
      <p:ext uri="{BB962C8B-B14F-4D97-AF65-F5344CB8AC3E}">
        <p14:creationId xmlns:p14="http://schemas.microsoft.com/office/powerpoint/2010/main" val="3654966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7733" y="548680"/>
            <a:ext cx="8928992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1" dirty="0" smtClean="0"/>
              <a:t>СМЕКАЛ</a:t>
            </a:r>
            <a:r>
              <a:rPr lang="ru-RU" sz="4000" b="1" i="1" dirty="0" smtClean="0">
                <a:solidFill>
                  <a:srgbClr val="FF0000"/>
                </a:solidFill>
              </a:rPr>
              <a:t>И</a:t>
            </a:r>
            <a:r>
              <a:rPr lang="ru-RU" sz="4000" b="1" i="1" dirty="0" smtClean="0"/>
              <a:t>СТЫЙ, БЛЮД</a:t>
            </a:r>
            <a:r>
              <a:rPr lang="ru-RU" sz="4000" b="1" i="1" dirty="0" smtClean="0">
                <a:solidFill>
                  <a:srgbClr val="FF0000"/>
                </a:solidFill>
              </a:rPr>
              <a:t>Е</a:t>
            </a:r>
            <a:r>
              <a:rPr lang="ru-RU" sz="4000" b="1" i="1" dirty="0" smtClean="0"/>
              <a:t>ЧКО, ОБЛА</a:t>
            </a:r>
            <a:r>
              <a:rPr lang="ru-RU" sz="4000" b="1" i="1" dirty="0" smtClean="0">
                <a:solidFill>
                  <a:srgbClr val="FF0000"/>
                </a:solidFill>
              </a:rPr>
              <a:t>Я</a:t>
            </a:r>
            <a:r>
              <a:rPr lang="ru-RU" sz="4000" b="1" i="1" dirty="0" smtClean="0"/>
              <a:t>ЛА, ЛОКТ</a:t>
            </a:r>
            <a:r>
              <a:rPr lang="ru-RU" sz="4000" b="1" i="1" dirty="0" smtClean="0">
                <a:solidFill>
                  <a:srgbClr val="FF0000"/>
                </a:solidFill>
              </a:rPr>
              <a:t>Е</a:t>
            </a:r>
            <a:r>
              <a:rPr lang="ru-RU" sz="4000" b="1" i="1" dirty="0" smtClean="0"/>
              <a:t>ВОЙ</a:t>
            </a:r>
          </a:p>
          <a:p>
            <a:r>
              <a:rPr lang="ru-RU" sz="4000" b="1" i="1" dirty="0" smtClean="0"/>
              <a:t>БУШ</a:t>
            </a:r>
            <a:r>
              <a:rPr lang="ru-RU" sz="4000" b="1" i="1" dirty="0" smtClean="0">
                <a:solidFill>
                  <a:srgbClr val="FF0000"/>
                </a:solidFill>
              </a:rPr>
              <a:t>Е</a:t>
            </a:r>
            <a:r>
              <a:rPr lang="ru-RU" sz="4000" b="1" i="1" dirty="0" smtClean="0"/>
              <a:t>ВАТЬ, СЛАД</a:t>
            </a:r>
            <a:r>
              <a:rPr lang="ru-RU" sz="4000" b="1" i="1" dirty="0" smtClean="0">
                <a:solidFill>
                  <a:srgbClr val="FF0000"/>
                </a:solidFill>
              </a:rPr>
              <a:t>Е</a:t>
            </a:r>
            <a:r>
              <a:rPr lang="ru-RU" sz="4000" b="1" i="1" dirty="0" smtClean="0"/>
              <a:t>НЬКИЙ, </a:t>
            </a:r>
          </a:p>
          <a:p>
            <a:r>
              <a:rPr lang="ru-RU" sz="4000" b="1" i="1" u="sng" dirty="0" smtClean="0"/>
              <a:t>ЗАТМ</a:t>
            </a:r>
            <a:r>
              <a:rPr lang="ru-RU" sz="4000" b="1" i="1" u="sng" dirty="0" smtClean="0">
                <a:solidFill>
                  <a:srgbClr val="FF0000"/>
                </a:solidFill>
              </a:rPr>
              <a:t>Е</a:t>
            </a:r>
            <a:r>
              <a:rPr lang="ru-RU" sz="4000" b="1" i="1" u="sng" dirty="0" smtClean="0"/>
              <a:t>ВАТЬ</a:t>
            </a:r>
            <a:r>
              <a:rPr lang="ru-RU" sz="4000" b="1" i="1" dirty="0" smtClean="0"/>
              <a:t>, МОЛОДЦ</a:t>
            </a:r>
            <a:r>
              <a:rPr lang="ru-RU" sz="4000" b="1" i="1" dirty="0" smtClean="0">
                <a:solidFill>
                  <a:srgbClr val="FF0000"/>
                </a:solidFill>
              </a:rPr>
              <a:t>Е</a:t>
            </a:r>
            <a:r>
              <a:rPr lang="ru-RU" sz="4000" b="1" i="1" dirty="0" smtClean="0"/>
              <a:t>ВАТЫЙ, РАЗУЧ</a:t>
            </a:r>
            <a:r>
              <a:rPr lang="ru-RU" sz="4000" b="1" i="1" dirty="0" smtClean="0">
                <a:solidFill>
                  <a:srgbClr val="FF0000"/>
                </a:solidFill>
              </a:rPr>
              <a:t>И</a:t>
            </a:r>
            <a:r>
              <a:rPr lang="ru-RU" sz="4000" b="1" i="1" dirty="0" smtClean="0"/>
              <a:t>ВАТЬ, </a:t>
            </a:r>
            <a:r>
              <a:rPr lang="ru-RU" sz="4000" b="1" i="1" u="sng" dirty="0" smtClean="0"/>
              <a:t>ЗАПЛЕСН</a:t>
            </a:r>
            <a:r>
              <a:rPr lang="ru-RU" sz="4000" b="1" i="1" u="sng" dirty="0" smtClean="0">
                <a:solidFill>
                  <a:srgbClr val="FF0000"/>
                </a:solidFill>
              </a:rPr>
              <a:t>Е</a:t>
            </a:r>
            <a:r>
              <a:rPr lang="ru-RU" sz="4000" b="1" i="1" u="sng" dirty="0" smtClean="0"/>
              <a:t>ВЕТЬ</a:t>
            </a:r>
            <a:r>
              <a:rPr lang="ru-RU" sz="4000" b="1" i="1" dirty="0" smtClean="0"/>
              <a:t>, ОБИДЧ</a:t>
            </a:r>
            <a:r>
              <a:rPr lang="ru-RU" sz="4000" b="1" i="1" dirty="0" smtClean="0">
                <a:solidFill>
                  <a:srgbClr val="FF0000"/>
                </a:solidFill>
              </a:rPr>
              <a:t>И</a:t>
            </a:r>
            <a:r>
              <a:rPr lang="ru-RU" sz="4000" b="1" i="1" dirty="0" smtClean="0"/>
              <a:t>ВЫЙ, СТВОРЧ</a:t>
            </a:r>
            <a:r>
              <a:rPr lang="ru-RU" sz="4000" b="1" i="1" dirty="0" smtClean="0">
                <a:solidFill>
                  <a:srgbClr val="FF0000"/>
                </a:solidFill>
              </a:rPr>
              <a:t>А</a:t>
            </a:r>
            <a:r>
              <a:rPr lang="ru-RU" sz="4000" b="1" i="1" dirty="0" smtClean="0"/>
              <a:t>ТЫЙ, </a:t>
            </a:r>
            <a:r>
              <a:rPr lang="ru-RU" sz="4000" b="1" i="1" u="sng" dirty="0" smtClean="0"/>
              <a:t>ПЕНЗ</a:t>
            </a:r>
            <a:r>
              <a:rPr lang="ru-RU" sz="4000" b="1" i="1" u="sng" dirty="0" smtClean="0">
                <a:solidFill>
                  <a:srgbClr val="FF0000"/>
                </a:solidFill>
              </a:rPr>
              <a:t>Е</a:t>
            </a:r>
            <a:r>
              <a:rPr lang="ru-RU" sz="4000" b="1" i="1" u="sng" dirty="0" smtClean="0"/>
              <a:t>НСКИЙ</a:t>
            </a:r>
            <a:r>
              <a:rPr lang="ru-RU" sz="4000" b="1" i="1" dirty="0" smtClean="0"/>
              <a:t>, ПРЕТЕРП</a:t>
            </a:r>
            <a:r>
              <a:rPr lang="ru-RU" sz="4000" b="1" i="1" dirty="0" smtClean="0">
                <a:solidFill>
                  <a:srgbClr val="FF0000"/>
                </a:solidFill>
              </a:rPr>
              <a:t>Е</a:t>
            </a:r>
            <a:r>
              <a:rPr lang="ru-RU" sz="4000" b="1" i="1" dirty="0" smtClean="0"/>
              <a:t>ВАТЬ, ПИСЬМ</a:t>
            </a:r>
            <a:r>
              <a:rPr lang="ru-RU" sz="4000" b="1" i="1" dirty="0" smtClean="0">
                <a:solidFill>
                  <a:srgbClr val="FF0000"/>
                </a:solidFill>
              </a:rPr>
              <a:t>Е</a:t>
            </a:r>
            <a:r>
              <a:rPr lang="ru-RU" sz="4000" b="1" i="1" dirty="0" smtClean="0"/>
              <a:t>ЦО, РАСТЕНЬ</a:t>
            </a:r>
            <a:r>
              <a:rPr lang="ru-RU" sz="4000" b="1" i="1" dirty="0" smtClean="0">
                <a:solidFill>
                  <a:srgbClr val="FF0000"/>
                </a:solidFill>
              </a:rPr>
              <a:t>И</a:t>
            </a:r>
            <a:r>
              <a:rPr lang="ru-RU" sz="4000" b="1" i="1" dirty="0" smtClean="0"/>
              <a:t>ЦЕ, ВИШ</a:t>
            </a:r>
            <a:r>
              <a:rPr lang="ru-RU" sz="4000" b="1" i="1" dirty="0" smtClean="0">
                <a:solidFill>
                  <a:srgbClr val="FF0000"/>
                </a:solidFill>
              </a:rPr>
              <a:t>Е</a:t>
            </a:r>
            <a:r>
              <a:rPr lang="ru-RU" sz="4000" b="1" i="1" dirty="0" smtClean="0"/>
              <a:t>НКА, </a:t>
            </a:r>
            <a:r>
              <a:rPr lang="ru-RU" sz="4000" b="1" i="1" u="sng" dirty="0" smtClean="0"/>
              <a:t>УВЕЩ</a:t>
            </a:r>
            <a:r>
              <a:rPr lang="ru-RU" sz="4000" b="1" i="1" u="sng" dirty="0" smtClean="0">
                <a:solidFill>
                  <a:srgbClr val="FF0000"/>
                </a:solidFill>
              </a:rPr>
              <a:t>Е</a:t>
            </a:r>
            <a:r>
              <a:rPr lang="ru-RU" sz="4000" b="1" i="1" u="sng" dirty="0" smtClean="0"/>
              <a:t>ВАТЬ</a:t>
            </a:r>
            <a:r>
              <a:rPr lang="ru-RU" sz="4000" b="1" i="1" dirty="0" smtClean="0"/>
              <a:t>, ЕКАТЕРИН</a:t>
            </a:r>
            <a:r>
              <a:rPr lang="ru-RU" sz="4000" b="1" i="1" dirty="0" smtClean="0">
                <a:solidFill>
                  <a:srgbClr val="FF0000"/>
                </a:solidFill>
              </a:rPr>
              <a:t>И</a:t>
            </a:r>
            <a:r>
              <a:rPr lang="ru-RU" sz="4000" b="1" i="1" dirty="0" smtClean="0"/>
              <a:t>НСКИЙ</a:t>
            </a:r>
          </a:p>
          <a:p>
            <a:r>
              <a:rPr lang="ru-RU" sz="4000" b="1" i="1" dirty="0" smtClean="0"/>
              <a:t>   </a:t>
            </a:r>
            <a:endParaRPr lang="ru-RU" sz="4000" b="1" i="1" dirty="0"/>
          </a:p>
        </p:txBody>
      </p:sp>
    </p:spTree>
    <p:extLst>
      <p:ext uri="{BB962C8B-B14F-4D97-AF65-F5344CB8AC3E}">
        <p14:creationId xmlns:p14="http://schemas.microsoft.com/office/powerpoint/2010/main" val="638941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92696"/>
            <a:ext cx="3715856" cy="371047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779912" y="4005064"/>
            <a:ext cx="497148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Молодцы!</a:t>
            </a:r>
            <a:endParaRPr lang="ru-RU" sz="8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5275023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184</Words>
  <Application>Microsoft Office PowerPoint</Application>
  <PresentationFormat>Экран (4:3)</PresentationFormat>
  <Paragraphs>22</Paragraphs>
  <Slides>26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Буквы е/и в суффиксах имен существительных, прилагательных и глаголов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Буквы е/и в суффиксах имен существительных, прилагательных и глаголов</dc:title>
  <dc:creator>User</dc:creator>
  <cp:lastModifiedBy>User</cp:lastModifiedBy>
  <cp:revision>29</cp:revision>
  <dcterms:created xsi:type="dcterms:W3CDTF">2019-04-14T09:11:18Z</dcterms:created>
  <dcterms:modified xsi:type="dcterms:W3CDTF">2020-05-12T11:33:17Z</dcterms:modified>
</cp:coreProperties>
</file>