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6" r:id="rId8"/>
    <p:sldId id="263" r:id="rId9"/>
    <p:sldId id="264" r:id="rId10"/>
    <p:sldId id="265" r:id="rId11"/>
    <p:sldId id="279" r:id="rId12"/>
    <p:sldId id="280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1" r:id="rId24"/>
    <p:sldId id="278" r:id="rId25"/>
    <p:sldId id="27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63288-8464-45E8-A49B-901F345E75B5}" type="datetimeFigureOut">
              <a:rPr lang="ru-RU" smtClean="0"/>
              <a:pPr/>
              <a:t>30.04.2018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4E2E5-06D1-47A1-8744-617B632E4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357430"/>
            <a:ext cx="8072494" cy="1470025"/>
          </a:xfrm>
        </p:spPr>
        <p:txBody>
          <a:bodyPr>
            <a:noAutofit/>
          </a:bodyPr>
          <a:lstStyle/>
          <a:p>
            <a:r>
              <a:rPr lang="ru-RU" sz="5400" b="1" i="1" dirty="0" smtClean="0"/>
              <a:t>Новейшая современная литература</a:t>
            </a:r>
            <a:endParaRPr lang="ru-RU" sz="54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9056d1867ab537f16b4aa3f65af234e880466c121151793.jpg"/>
          <p:cNvPicPr>
            <a:picLocks noChangeAspect="1"/>
          </p:cNvPicPr>
          <p:nvPr/>
        </p:nvPicPr>
        <p:blipFill>
          <a:blip r:embed="rId2"/>
          <a:srcRect l="10416" t="19791" r="6250" b="10416"/>
          <a:stretch>
            <a:fillRect/>
          </a:stretch>
        </p:blipFill>
        <p:spPr>
          <a:xfrm>
            <a:off x="0" y="-285776"/>
            <a:ext cx="5715040" cy="4786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71472" y="2071678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FF0000"/>
                </a:solidFill>
              </a:rPr>
              <a:t>Поэты есть - поэзии нет</a:t>
            </a:r>
            <a:endParaRPr lang="ru-RU" sz="4400" b="1" i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demotivx_watermark_5143b9cd7efa6e6b37307b2c_108_24_10_10_se_resize_keep_680_None.jpeg"/>
          <p:cNvPicPr>
            <a:picLocks noChangeAspect="1"/>
          </p:cNvPicPr>
          <p:nvPr/>
        </p:nvPicPr>
        <p:blipFill>
          <a:blip r:embed="rId3"/>
          <a:srcRect l="4993" t="2089" r="3851" b="8100"/>
          <a:stretch>
            <a:fillRect/>
          </a:stretch>
        </p:blipFill>
        <p:spPr>
          <a:xfrm>
            <a:off x="4286248" y="3915980"/>
            <a:ext cx="4857752" cy="29420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тих детсм.jpg"/>
          <p:cNvPicPr>
            <a:picLocks noChangeAspect="1"/>
          </p:cNvPicPr>
          <p:nvPr/>
        </p:nvPicPr>
        <p:blipFill>
          <a:blip r:embed="rId2"/>
          <a:srcRect l="8227" t="-934"/>
          <a:stretch>
            <a:fillRect/>
          </a:stretch>
        </p:blipFill>
        <p:spPr>
          <a:xfrm>
            <a:off x="0" y="253225"/>
            <a:ext cx="9144000" cy="63190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28992" y="5429264"/>
            <a:ext cx="27146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chemeClr val="bg1">
                    <a:lumMod val="95000"/>
                  </a:schemeClr>
                </a:solidFill>
              </a:rPr>
              <a:t>р</a:t>
            </a: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214422"/>
            <a:ext cx="8143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u="sng" dirty="0" smtClean="0"/>
              <a:t>Состояние переходности</a:t>
            </a:r>
            <a:r>
              <a:rPr lang="ru-RU" sz="2800" b="1" i="1" dirty="0" smtClean="0"/>
              <a:t> похоже на положение  в России на рубеже 19-20 веков: опора исчезла, завтрашний день непредсказуем. </a:t>
            </a:r>
            <a:endParaRPr lang="ru-RU" sz="2800" b="1" i="1" dirty="0"/>
          </a:p>
        </p:txBody>
      </p:sp>
      <p:pic>
        <p:nvPicPr>
          <p:cNvPr id="3" name="Рисунок 2" descr="arith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2786058"/>
            <a:ext cx="3929090" cy="3630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928670"/>
            <a:ext cx="86439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В настоящее время в литературе </a:t>
            </a:r>
            <a:r>
              <a:rPr lang="ru-RU" sz="2800" b="1" u="sng" dirty="0" smtClean="0"/>
              <a:t>доминирует</a:t>
            </a:r>
            <a:r>
              <a:rPr lang="ru-RU" sz="2800" b="1" dirty="0" smtClean="0"/>
              <a:t> </a:t>
            </a:r>
            <a:r>
              <a:rPr lang="ru-RU" sz="2800" b="1" u="sng" dirty="0" smtClean="0"/>
              <a:t>реалистическая нота, которая отличается от соцреализма</a:t>
            </a:r>
            <a:r>
              <a:rPr lang="ru-RU" sz="2800" b="1" dirty="0" smtClean="0"/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(по отношению к власти).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Власти же сегодня не нужна никакая литература.</a:t>
            </a:r>
            <a:endParaRPr lang="ru-RU" sz="2800" b="1" dirty="0"/>
          </a:p>
        </p:txBody>
      </p:sp>
      <p:pic>
        <p:nvPicPr>
          <p:cNvPr id="3" name="Рисунок 2" descr="102942848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928934"/>
            <a:ext cx="4214842" cy="3771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214422"/>
            <a:ext cx="8215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Востребована специальная, научная литература, но не художественная!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Существовавшая </a:t>
            </a:r>
            <a:r>
              <a:rPr lang="ru-RU" sz="2800" b="1" u="sng" dirty="0" smtClean="0"/>
              <a:t>тематическая градация</a:t>
            </a:r>
            <a:r>
              <a:rPr lang="ru-RU" sz="2800" b="1" dirty="0" smtClean="0"/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(книги о природе, о любви, о труде, о деревне, о городе...) </a:t>
            </a:r>
            <a:r>
              <a:rPr lang="ru-RU" sz="2800" b="1" u="sng" dirty="0" smtClean="0"/>
              <a:t>исчезла</a:t>
            </a:r>
            <a:r>
              <a:rPr lang="ru-RU" sz="2800" b="1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Образовались </a:t>
            </a:r>
            <a:r>
              <a:rPr lang="ru-RU" sz="2800" b="1" u="sng" dirty="0" smtClean="0"/>
              <a:t>писательские кланы по личным убеждениям</a:t>
            </a:r>
            <a:r>
              <a:rPr lang="ru-RU" sz="2800" b="1" dirty="0" smtClean="0"/>
              <a:t>, где награждают своих </a:t>
            </a:r>
            <a:r>
              <a:rPr lang="ru-RU" sz="2800" b="1" i="1" dirty="0" smtClean="0">
                <a:solidFill>
                  <a:srgbClr val="002060"/>
                </a:solidFill>
              </a:rPr>
              <a:t>(принцип «держать и не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пущать</a:t>
            </a:r>
            <a:r>
              <a:rPr lang="ru-RU" sz="2800" b="1" i="1" dirty="0" smtClean="0">
                <a:solidFill>
                  <a:srgbClr val="002060"/>
                </a:solidFill>
              </a:rPr>
              <a:t>»).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928670"/>
            <a:ext cx="87868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Разбираясь в  литературе сегодня надо анализировать экономику, политику, т.к. </a:t>
            </a:r>
            <a:r>
              <a:rPr lang="ru-RU" sz="2800" b="1" dirty="0" smtClean="0"/>
              <a:t>они находят </a:t>
            </a:r>
            <a:r>
              <a:rPr lang="ru-RU" sz="2800" b="1" dirty="0" smtClean="0"/>
              <a:t>там своё отражение! </a:t>
            </a:r>
            <a:endParaRPr lang="ru-RU" sz="2800" b="1" dirty="0"/>
          </a:p>
        </p:txBody>
      </p:sp>
      <p:pic>
        <p:nvPicPr>
          <p:cNvPr id="3" name="Рисунок 2" descr="9779f70ca6e87b590756f4357a666c10e20d8c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786058"/>
            <a:ext cx="2382205" cy="3469231"/>
          </a:xfrm>
          <a:prstGeom prst="rect">
            <a:avLst/>
          </a:prstGeom>
        </p:spPr>
      </p:pic>
      <p:pic>
        <p:nvPicPr>
          <p:cNvPr id="4" name="Рисунок 3" descr="3972855_9d5c00a4929fb2373596fb20298711d0.jpg"/>
          <p:cNvPicPr>
            <a:picLocks noChangeAspect="1"/>
          </p:cNvPicPr>
          <p:nvPr/>
        </p:nvPicPr>
        <p:blipFill>
          <a:blip r:embed="rId3"/>
          <a:srcRect l="17910" r="17164" b="-747"/>
          <a:stretch>
            <a:fillRect/>
          </a:stretch>
        </p:blipFill>
        <p:spPr>
          <a:xfrm>
            <a:off x="2786050" y="2143116"/>
            <a:ext cx="2071702" cy="3214710"/>
          </a:xfrm>
          <a:prstGeom prst="rect">
            <a:avLst/>
          </a:prstGeom>
        </p:spPr>
      </p:pic>
      <p:pic>
        <p:nvPicPr>
          <p:cNvPr id="5" name="Рисунок 4" descr="10018373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357562"/>
            <a:ext cx="1866900" cy="2857500"/>
          </a:xfrm>
          <a:prstGeom prst="rect">
            <a:avLst/>
          </a:prstGeom>
        </p:spPr>
      </p:pic>
      <p:pic>
        <p:nvPicPr>
          <p:cNvPr id="6" name="Рисунок 5" descr="100386902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16" y="2857496"/>
            <a:ext cx="2285984" cy="3463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142984"/>
            <a:ext cx="87154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/>
              <a:t>Расцвет</a:t>
            </a:r>
            <a:r>
              <a:rPr lang="ru-RU" sz="2800" b="1" dirty="0" smtClean="0"/>
              <a:t> беллетристики, пестрой многоликой </a:t>
            </a:r>
            <a:r>
              <a:rPr lang="ru-RU" sz="2800" b="1" u="sng" dirty="0" smtClean="0"/>
              <a:t>массовой литературы</a:t>
            </a:r>
            <a:r>
              <a:rPr lang="ru-RU" sz="2800" b="1" dirty="0" smtClean="0"/>
              <a:t> (комиксов, мелодрам, интеллектуальных детективов...).</a:t>
            </a:r>
            <a:endParaRPr lang="ru-RU" sz="2800" b="1" dirty="0"/>
          </a:p>
        </p:txBody>
      </p:sp>
      <p:pic>
        <p:nvPicPr>
          <p:cNvPr id="3" name="Рисунок 2" descr="7005d935a32db7a1a2ad5894519a9414c35b6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2786058"/>
            <a:ext cx="4714908" cy="3536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071546"/>
            <a:ext cx="84296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Автора больше волнует вопрос </a:t>
            </a:r>
            <a:r>
              <a:rPr lang="ru-RU" sz="2800" b="1" u="sng" dirty="0" smtClean="0"/>
              <a:t>КАК </a:t>
            </a:r>
            <a:r>
              <a:rPr lang="ru-RU" sz="2800" b="1" u="sng" dirty="0" smtClean="0"/>
              <a:t>ПИСАТЬ, </a:t>
            </a:r>
            <a:r>
              <a:rPr lang="ru-RU" sz="2800" b="1" u="sng" dirty="0" smtClean="0"/>
              <a:t>а не ПРО ЧТО ПИСАТЬ</a:t>
            </a:r>
            <a:r>
              <a:rPr lang="ru-RU" sz="2800" b="1" dirty="0" smtClean="0"/>
              <a:t>: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стремился к метафоре, а получил бред сивой кобылы (языковая небрежность приводит к искажению, потере смысла!)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3500438"/>
            <a:ext cx="821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7030A0"/>
                </a:solidFill>
              </a:rPr>
              <a:t>Больная лежала на смертном </a:t>
            </a:r>
            <a:r>
              <a:rPr lang="ru-RU" sz="3600" b="1" i="1" dirty="0" err="1" smtClean="0">
                <a:solidFill>
                  <a:srgbClr val="7030A0"/>
                </a:solidFill>
              </a:rPr>
              <a:t>одрЕ</a:t>
            </a:r>
            <a:r>
              <a:rPr lang="ru-RU" sz="3600" b="1" i="1" dirty="0" smtClean="0">
                <a:solidFill>
                  <a:srgbClr val="7030A0"/>
                </a:solidFill>
              </a:rPr>
              <a:t> и тихо выздоравливала.</a:t>
            </a:r>
            <a:endParaRPr lang="ru-RU" sz="3600" b="1" i="1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198.jpg"/>
          <p:cNvPicPr>
            <a:picLocks noChangeAspect="1"/>
          </p:cNvPicPr>
          <p:nvPr/>
        </p:nvPicPr>
        <p:blipFill>
          <a:blip r:embed="rId2"/>
          <a:srcRect l="1250" b="6299"/>
          <a:stretch>
            <a:fillRect/>
          </a:stretch>
        </p:blipFill>
        <p:spPr>
          <a:xfrm>
            <a:off x="0" y="4705818"/>
            <a:ext cx="2857520" cy="21521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857232"/>
            <a:ext cx="81439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Массовой литературе свойственно </a:t>
            </a:r>
            <a:r>
              <a:rPr lang="ru-RU" sz="2800" b="1" u="sng" dirty="0" smtClean="0"/>
              <a:t>с первых страниц награждать героя положительными или отрицательными</a:t>
            </a:r>
            <a:r>
              <a:rPr lang="ru-RU" sz="2800" b="1" dirty="0" smtClean="0"/>
              <a:t> чертами; все </a:t>
            </a:r>
            <a:r>
              <a:rPr lang="ru-RU" sz="2800" b="1" u="sng" dirty="0" smtClean="0"/>
              <a:t>дальнейшее</a:t>
            </a:r>
            <a:r>
              <a:rPr lang="ru-RU" sz="2800" b="1" dirty="0" smtClean="0"/>
              <a:t> развитие сюжета </a:t>
            </a:r>
            <a:r>
              <a:rPr lang="ru-RU" sz="2800" b="1" u="sng" dirty="0" smtClean="0"/>
              <a:t>угадывается</a:t>
            </a:r>
            <a:r>
              <a:rPr lang="ru-RU" sz="2800" b="1" dirty="0" smtClean="0"/>
              <a:t>, т.к. ситуации знакомые. </a:t>
            </a:r>
          </a:p>
          <a:p>
            <a:r>
              <a:rPr lang="ru-RU" sz="2800" b="1" u="sng" dirty="0" smtClean="0"/>
              <a:t>Работы мысли нет: сложные ситуации не разбираются и не осмысливаются!</a:t>
            </a:r>
            <a:endParaRPr lang="ru-RU" sz="2800" b="1" u="sng" dirty="0"/>
          </a:p>
        </p:txBody>
      </p:sp>
      <p:pic>
        <p:nvPicPr>
          <p:cNvPr id="3" name="Рисунок 2" descr="3879937_1_urn-newsml-dpa-com-20090101-130527-99-02532_large_4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4071942"/>
            <a:ext cx="3714744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validostilet (3).jp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4000"/>
          </a:blip>
          <a:srcRect l="8594" t="15000"/>
          <a:stretch>
            <a:fillRect/>
          </a:stretch>
        </p:blipFill>
        <p:spPr>
          <a:xfrm>
            <a:off x="6357950" y="3214686"/>
            <a:ext cx="2786050" cy="36433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14480" y="571480"/>
            <a:ext cx="5857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постмодернизм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643050"/>
            <a:ext cx="8572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философско-культурологическое течение, </a:t>
            </a:r>
            <a:r>
              <a:rPr lang="ru-RU" sz="2800" b="1" u="sng" dirty="0" smtClean="0"/>
              <a:t>особое умонастроение</a:t>
            </a:r>
            <a:r>
              <a:rPr lang="ru-RU" sz="2800" b="1" dirty="0" smtClean="0"/>
              <a:t>. Возник во </a:t>
            </a:r>
            <a:r>
              <a:rPr lang="ru-RU" sz="2800" b="1" u="sng" dirty="0" smtClean="0"/>
              <a:t>Франции в 60-е годы</a:t>
            </a:r>
            <a:r>
              <a:rPr lang="ru-RU" sz="2800" b="1" dirty="0" smtClean="0"/>
              <a:t> в атмосфере сопротивления интеллектуалов тотальному наступлению массовой литературы на сознание человека.</a:t>
            </a:r>
          </a:p>
          <a:p>
            <a:r>
              <a:rPr lang="ru-RU" sz="2800" b="1" dirty="0" smtClean="0"/>
              <a:t>В России в процессе уничтожения марксистской идеологии с </a:t>
            </a:r>
            <a:r>
              <a:rPr lang="ru-RU" sz="2800" b="1" u="sng" dirty="0" smtClean="0"/>
              <a:t>рациональным (научным) </a:t>
            </a:r>
            <a:r>
              <a:rPr lang="ru-RU" sz="2800" b="1" dirty="0" smtClean="0"/>
              <a:t>объяснением жизни возникло сознание </a:t>
            </a:r>
            <a:r>
              <a:rPr lang="ru-RU" sz="2800" b="1" u="sng" dirty="0" smtClean="0"/>
              <a:t>иррациональности (мистическое, религиозное). </a:t>
            </a:r>
            <a:endParaRPr lang="ru-RU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iteratura-postmodernizma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5" y="3553368"/>
            <a:ext cx="3643306" cy="33046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158" y="857232"/>
            <a:ext cx="85725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Постмодернизм сосредоточил </a:t>
            </a:r>
            <a:r>
              <a:rPr lang="ru-RU" sz="2800" b="1" u="sng" dirty="0" smtClean="0"/>
              <a:t>внимание на феномене раздробленности, </a:t>
            </a:r>
            <a:r>
              <a:rPr lang="ru-RU" sz="2800" b="1" u="sng" dirty="0" err="1" smtClean="0"/>
              <a:t>расколотости</a:t>
            </a:r>
            <a:r>
              <a:rPr lang="ru-RU" sz="2800" b="1" u="sng" dirty="0" smtClean="0"/>
              <a:t> сознания </a:t>
            </a:r>
            <a:r>
              <a:rPr lang="ru-RU" sz="2800" b="1" dirty="0" smtClean="0"/>
              <a:t>индивида.</a:t>
            </a:r>
          </a:p>
          <a:p>
            <a:r>
              <a:rPr lang="ru-RU" sz="2800" b="1" dirty="0" smtClean="0"/>
              <a:t>Постмодернизм </a:t>
            </a:r>
            <a:r>
              <a:rPr lang="ru-RU" sz="2800" b="1" u="sng" dirty="0" smtClean="0"/>
              <a:t>не дает советов, а просто описывает состояние сознания</a:t>
            </a:r>
            <a:r>
              <a:rPr lang="ru-RU" sz="2800" b="1" dirty="0" smtClean="0"/>
              <a:t>.</a:t>
            </a:r>
          </a:p>
          <a:p>
            <a:r>
              <a:rPr lang="ru-RU" sz="2800" b="1" dirty="0" smtClean="0"/>
              <a:t>По определению И.А.Ильина </a:t>
            </a:r>
            <a:r>
              <a:rPr lang="ru-RU" sz="2800" b="1" i="1" dirty="0" smtClean="0"/>
              <a:t>(лит.критика, публициста, философа)</a:t>
            </a:r>
            <a:r>
              <a:rPr lang="ru-RU" sz="2800" b="1" dirty="0" smtClean="0"/>
              <a:t>, искусство постмодернизма иронично, саркастично, гротескно.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00042"/>
            <a:ext cx="914400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Серьёзная литература делится на </a:t>
            </a: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3 пласта</a:t>
            </a: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: 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357298"/>
            <a:ext cx="821537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ФИКШН 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(по-английски - «худ. литература», «сочинения», основанные на вымысле)</a:t>
            </a:r>
          </a:p>
          <a:p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u="sng" dirty="0" smtClean="0"/>
              <a:t>НОН-ФИКШН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(литература факта - мемуары, публицистика, хроника -  эссе, критика, научная литература)</a:t>
            </a:r>
          </a:p>
          <a:p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u="sng" dirty="0" smtClean="0"/>
              <a:t>УЛЬТРА-ФИКШН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(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сверхсочиненная</a:t>
            </a:r>
            <a:r>
              <a:rPr lang="ru-RU" sz="2800" b="1" i="1" dirty="0" smtClean="0">
                <a:solidFill>
                  <a:srgbClr val="002060"/>
                </a:solidFill>
              </a:rPr>
              <a:t>, фантастическая литература, трансформирующая реальность)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678" y="500042"/>
            <a:ext cx="2585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571612"/>
            <a:ext cx="8215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Новые </a:t>
            </a:r>
            <a:r>
              <a:rPr lang="ru-RU" sz="2800" b="1" dirty="0" smtClean="0"/>
              <a:t>повести, романы </a:t>
            </a:r>
            <a:r>
              <a:rPr lang="ru-RU" sz="2800" b="1" dirty="0" smtClean="0"/>
              <a:t>представляют собой </a:t>
            </a:r>
            <a:r>
              <a:rPr lang="ru-RU" sz="2800" b="1" u="sng" dirty="0" smtClean="0"/>
              <a:t>жизнеописания</a:t>
            </a:r>
            <a:r>
              <a:rPr lang="ru-RU" sz="2800" b="1" dirty="0" smtClean="0"/>
              <a:t>: в советской идеологии человек мыслился как член коллектива,  отсюда и стремление описать </a:t>
            </a:r>
            <a:r>
              <a:rPr lang="ru-RU" sz="2800" b="1" u="sng" dirty="0" smtClean="0"/>
              <a:t>человека вне зависимости     от «МЫ»</a:t>
            </a:r>
            <a:r>
              <a:rPr lang="ru-RU" sz="2800" b="1" dirty="0" smtClean="0"/>
              <a:t> (не это определяет его сущность).</a:t>
            </a:r>
          </a:p>
          <a:p>
            <a:r>
              <a:rPr lang="ru-RU" sz="2800" b="1" dirty="0" smtClean="0"/>
              <a:t>Новое проявляется в </a:t>
            </a:r>
            <a:r>
              <a:rPr lang="ru-RU" sz="2800" b="1" u="sng" dirty="0" smtClean="0"/>
              <a:t>стилистике, слиянии высокого и низкого, в откровенных эротических, бытовых сценах.</a:t>
            </a:r>
            <a:endParaRPr lang="ru-RU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678" y="500042"/>
            <a:ext cx="2585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714488"/>
            <a:ext cx="8215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Громадного таланта нет, но есть хорошие писатели:</a:t>
            </a:r>
          </a:p>
          <a:p>
            <a:endParaRPr lang="ru-RU" sz="2800" b="1" dirty="0" smtClean="0"/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Петр </a:t>
            </a:r>
            <a:r>
              <a:rPr lang="ru-RU" sz="2800" b="1" dirty="0" err="1" smtClean="0"/>
              <a:t>Алешковский</a:t>
            </a:r>
            <a:r>
              <a:rPr lang="ru-RU" sz="2800" b="1" dirty="0" smtClean="0"/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«Жизнеописание Хорька», «Рыба»;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Алексей Варламов </a:t>
            </a:r>
            <a:r>
              <a:rPr lang="ru-RU" sz="2800" b="1" i="1" dirty="0" smtClean="0">
                <a:solidFill>
                  <a:srgbClr val="002060"/>
                </a:solidFill>
              </a:rPr>
              <a:t>«Лох», «Купол», «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Вальдес</a:t>
            </a:r>
            <a:r>
              <a:rPr lang="ru-RU" sz="2800" b="1" i="1" dirty="0" smtClean="0">
                <a:solidFill>
                  <a:srgbClr val="002060"/>
                </a:solidFill>
              </a:rPr>
              <a:t>»;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Алексей </a:t>
            </a:r>
            <a:r>
              <a:rPr lang="ru-RU" sz="2800" b="1" dirty="0" err="1" smtClean="0"/>
              <a:t>Слаповский</a:t>
            </a:r>
            <a:r>
              <a:rPr lang="ru-RU" sz="2800" b="1" dirty="0" smtClean="0"/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«Синдром Феникса», «Качество жизни»...</a:t>
            </a:r>
          </a:p>
          <a:p>
            <a:endParaRPr lang="ru-RU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3174" y="500042"/>
            <a:ext cx="41408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Нон-фикшн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857364"/>
            <a:ext cx="8215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1. Журналы с интересными </a:t>
            </a:r>
            <a:r>
              <a:rPr lang="ru-RU" sz="2800" b="1" u="sng" dirty="0" smtClean="0"/>
              <a:t>публицистическими материалами</a:t>
            </a:r>
            <a:r>
              <a:rPr lang="ru-RU" sz="2800" b="1" dirty="0" smtClean="0"/>
              <a:t> («Новый мир», «Октябрь», «Звезда», «Знамя»). </a:t>
            </a:r>
            <a:r>
              <a:rPr lang="ru-RU" sz="2800" b="1" i="1" dirty="0" smtClean="0">
                <a:solidFill>
                  <a:srgbClr val="002060"/>
                </a:solidFill>
              </a:rPr>
              <a:t>Например, статья Травина «Пореформенная Россия: от рассвета до отката» </a:t>
            </a:r>
            <a:r>
              <a:rPr lang="ru-RU" sz="2800" b="1" dirty="0" smtClean="0"/>
              <a:t>(«Звезда» № 1-10);</a:t>
            </a:r>
            <a:endParaRPr lang="ru-RU" sz="28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3174" y="500042"/>
            <a:ext cx="41408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Нон-фикшн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785926"/>
            <a:ext cx="821537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2. Сегодня очень </a:t>
            </a:r>
            <a:r>
              <a:rPr lang="ru-RU" sz="2800" b="1" u="sng" dirty="0" smtClean="0"/>
              <a:t>много мемуаров</a:t>
            </a:r>
            <a:r>
              <a:rPr lang="ru-RU" sz="2800" b="1" dirty="0" smtClean="0"/>
              <a:t>: ощущение ухода с арены одних людей и приходом других </a:t>
            </a:r>
            <a:r>
              <a:rPr lang="ru-RU" sz="2800" b="1" i="1" dirty="0" smtClean="0">
                <a:solidFill>
                  <a:srgbClr val="002060"/>
                </a:solidFill>
              </a:rPr>
              <a:t>(анализируются причины, результат процесса обновления)...</a:t>
            </a:r>
          </a:p>
          <a:p>
            <a:r>
              <a:rPr lang="ru-RU" sz="2800" b="1" dirty="0" smtClean="0"/>
              <a:t>Мемуарист не может быть ниже и выше тех, о ком из современников он пишет: </a:t>
            </a:r>
            <a:r>
              <a:rPr lang="ru-RU" sz="2800" b="1" i="1" dirty="0" smtClean="0">
                <a:solidFill>
                  <a:srgbClr val="002060"/>
                </a:solidFill>
              </a:rPr>
              <a:t>(недооценит/переоценит). </a:t>
            </a:r>
            <a:r>
              <a:rPr lang="ru-RU" sz="2800" b="1" dirty="0" smtClean="0"/>
              <a:t>Отсюда и </a:t>
            </a:r>
            <a:r>
              <a:rPr lang="ru-RU" sz="2800" b="1" u="sng" dirty="0" smtClean="0"/>
              <a:t>биографические романы или слово писателя о писателе</a:t>
            </a:r>
            <a:r>
              <a:rPr lang="ru-RU" sz="2800" b="1" dirty="0" smtClean="0"/>
              <a:t>.</a:t>
            </a:r>
          </a:p>
          <a:p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3174" y="500042"/>
            <a:ext cx="41408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Нон-фикшн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643050"/>
            <a:ext cx="821537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3. </a:t>
            </a:r>
            <a:r>
              <a:rPr lang="ru-RU" sz="2600" b="1" u="sng" dirty="0" smtClean="0"/>
              <a:t>Ремейк (=«переделка») – переписывание известных знаменитых текстов классической литературы на современный лад</a:t>
            </a:r>
            <a:r>
              <a:rPr lang="ru-RU" sz="2600" b="1" dirty="0" smtClean="0"/>
              <a:t>. Перекраивается сюжет одного произведения при сохранении авторской манеры повествования </a:t>
            </a:r>
            <a:r>
              <a:rPr lang="ru-RU" sz="2600" b="1" i="1" dirty="0" smtClean="0">
                <a:solidFill>
                  <a:srgbClr val="002060"/>
                </a:solidFill>
              </a:rPr>
              <a:t>(</a:t>
            </a:r>
            <a:r>
              <a:rPr lang="ru-RU" sz="2600" b="1" i="1" dirty="0" err="1" smtClean="0">
                <a:solidFill>
                  <a:srgbClr val="002060"/>
                </a:solidFill>
              </a:rPr>
              <a:t>С.Солоух</a:t>
            </a:r>
            <a:r>
              <a:rPr lang="ru-RU" sz="2600" b="1" i="1" dirty="0" smtClean="0">
                <a:solidFill>
                  <a:srgbClr val="002060"/>
                </a:solidFill>
              </a:rPr>
              <a:t> «Ярослав Гашек. „Похождения бравого солдата Швейка”, Б.Акунин «Гамлет. Версия»)</a:t>
            </a:r>
            <a:r>
              <a:rPr lang="ru-RU" sz="2600" b="1" dirty="0" smtClean="0"/>
              <a:t> + мюзикл – </a:t>
            </a:r>
            <a:r>
              <a:rPr lang="ru-RU" sz="2600" b="1" dirty="0" err="1" smtClean="0"/>
              <a:t>муз.жанр</a:t>
            </a:r>
            <a:r>
              <a:rPr lang="ru-RU" sz="2600" b="1" dirty="0" smtClean="0"/>
              <a:t>, в основе которого   классическое произведение литературы.</a:t>
            </a:r>
          </a:p>
          <a:p>
            <a:endParaRPr lang="ru-RU" sz="2600" b="1" dirty="0" smtClean="0"/>
          </a:p>
          <a:p>
            <a:pPr algn="ctr"/>
            <a:r>
              <a:rPr lang="ru-RU" sz="2600" b="1" dirty="0" smtClean="0"/>
              <a:t>РЕМЕЙК ИМЕЕТ СВОИ </a:t>
            </a:r>
            <a:r>
              <a:rPr lang="ru-RU" sz="2600" b="1" u="sng" dirty="0" smtClean="0"/>
              <a:t>ПЛЮСЫ И МИНУСЫ: СОХРАНЯЕТ, НО ИЗВРАЩАЕТ</a:t>
            </a:r>
            <a:r>
              <a:rPr lang="ru-RU" sz="2600" b="1" dirty="0" smtClean="0"/>
              <a:t> ПРОИЗВЕДЕНИЕ.</a:t>
            </a:r>
            <a:endParaRPr lang="ru-RU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500042"/>
            <a:ext cx="4983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ультра-фикшн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785926"/>
            <a:ext cx="87868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Литература постмодернизма находится на грани реализма и </a:t>
            </a:r>
            <a:r>
              <a:rPr lang="ru-RU" sz="2800" b="1" u="sng" dirty="0" err="1" smtClean="0"/>
              <a:t>ультра-фикшн</a:t>
            </a:r>
            <a:r>
              <a:rPr lang="ru-RU" sz="2800" b="1" dirty="0" smtClean="0"/>
              <a:t>.</a:t>
            </a:r>
          </a:p>
          <a:p>
            <a:r>
              <a:rPr lang="ru-RU" sz="2800" b="1" dirty="0" smtClean="0"/>
              <a:t>Главные приметы литературы постмодернизма: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философия,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игровой момент,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отсутствие иерархии смыслов </a:t>
            </a:r>
            <a:r>
              <a:rPr lang="ru-RU" sz="2800" b="1" i="1" dirty="0" smtClean="0">
                <a:solidFill>
                  <a:srgbClr val="002060"/>
                </a:solidFill>
              </a:rPr>
              <a:t>(возможно сочетание ценностей Толстого и надписи на заборе</a:t>
            </a:r>
            <a:r>
              <a:rPr lang="ru-RU" sz="2800" b="1" i="1" dirty="0" smtClean="0"/>
              <a:t>),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цитата, не поставленная в кавычки,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свобода от идеологии</a:t>
            </a:r>
            <a:endParaRPr lang="ru-RU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500042"/>
            <a:ext cx="4983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ультра-фикшн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785926"/>
            <a:ext cx="82153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 середине ХХ века появился новый французский роман как отражение мысли: человек не определяется своей социальной сущностью.</a:t>
            </a:r>
          </a:p>
          <a:p>
            <a:r>
              <a:rPr lang="ru-RU" sz="2800" b="1" dirty="0" smtClean="0"/>
              <a:t>Т.о. отказ от реальности и </a:t>
            </a:r>
            <a:r>
              <a:rPr lang="ru-RU" sz="2800" b="1" dirty="0" err="1" smtClean="0"/>
              <a:t>социальности</a:t>
            </a:r>
            <a:r>
              <a:rPr lang="ru-RU" sz="2800" b="1" dirty="0" smtClean="0"/>
              <a:t> начался во Франции </a:t>
            </a:r>
            <a:r>
              <a:rPr lang="ru-RU" sz="2800" b="1" i="1" dirty="0" smtClean="0">
                <a:solidFill>
                  <a:srgbClr val="002060"/>
                </a:solidFill>
              </a:rPr>
              <a:t>(книги «из пустоты» об искусственном интеллекте, энергии космоса...)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500042"/>
            <a:ext cx="4983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ультра-фикшн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785926"/>
            <a:ext cx="8786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Но при этом возникает русское «НО»:</a:t>
            </a:r>
          </a:p>
          <a:p>
            <a:pPr algn="ctr"/>
            <a:r>
              <a:rPr lang="ru-RU" sz="2800" b="1" u="sng" dirty="0" smtClean="0">
                <a:solidFill>
                  <a:srgbClr val="C00000"/>
                </a:solidFill>
              </a:rPr>
              <a:t>русский постмодернизм несет некую идею!</a:t>
            </a:r>
            <a:endParaRPr lang="ru-RU" sz="2800" b="1" u="sng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3429000"/>
            <a:ext cx="79296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Например:</a:t>
            </a:r>
          </a:p>
          <a:p>
            <a:r>
              <a:rPr lang="ru-RU" sz="2800" b="1" dirty="0" err="1" smtClean="0"/>
              <a:t>А.Слаповский</a:t>
            </a:r>
            <a:r>
              <a:rPr lang="ru-RU" sz="2800" b="1" dirty="0" smtClean="0"/>
              <a:t> «Пыльная зима», «Участок»...</a:t>
            </a:r>
          </a:p>
          <a:p>
            <a:endParaRPr lang="ru-RU" sz="2800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8926" y="357166"/>
            <a:ext cx="32967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Задания: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285860"/>
            <a:ext cx="88582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buFont typeface="+mj-lt"/>
              <a:buAutoNum type="arabicPeriod"/>
            </a:pPr>
            <a:r>
              <a:rPr lang="ru-RU" sz="2800" b="1" dirty="0" smtClean="0"/>
              <a:t>Прочитайте рассказ В.Пелевина </a:t>
            </a:r>
            <a:r>
              <a:rPr lang="ru-RU" sz="2800" b="1" dirty="0" smtClean="0">
                <a:solidFill>
                  <a:srgbClr val="C00000"/>
                </a:solidFill>
              </a:rPr>
              <a:t>«Жизнь и приключения сарая номер Х</a:t>
            </a:r>
            <a:r>
              <a:rPr lang="en-US" sz="2800" b="1" dirty="0" smtClean="0">
                <a:solidFill>
                  <a:srgbClr val="C00000"/>
                </a:solidFill>
              </a:rPr>
              <a:t>II</a:t>
            </a:r>
            <a:r>
              <a:rPr lang="ru-RU" sz="2800" b="1" dirty="0" smtClean="0">
                <a:solidFill>
                  <a:srgbClr val="C00000"/>
                </a:solidFill>
              </a:rPr>
              <a:t>»;</a:t>
            </a:r>
          </a:p>
          <a:p>
            <a:pPr marL="365125" indent="-365125">
              <a:buFont typeface="+mj-lt"/>
              <a:buAutoNum type="arabicPeriod"/>
            </a:pPr>
            <a:r>
              <a:rPr lang="ru-RU" sz="2800" b="1" dirty="0" smtClean="0"/>
              <a:t>К каким размышлениям побуждает автор, начиная рассказ строками из «Нового Завета»?</a:t>
            </a:r>
          </a:p>
          <a:p>
            <a:pPr marL="365125" indent="-365125">
              <a:buFont typeface="+mj-lt"/>
              <a:buAutoNum type="arabicPeriod"/>
            </a:pPr>
            <a:r>
              <a:rPr lang="ru-RU" sz="2800" b="1" dirty="0" smtClean="0"/>
              <a:t>В книге чувство себя свойственно различным строениям и предметам. В чем смысл такого приема?</a:t>
            </a:r>
          </a:p>
          <a:p>
            <a:pPr marL="365125" indent="-365125">
              <a:buFont typeface="+mj-lt"/>
              <a:buAutoNum type="arabicPeriod"/>
            </a:pPr>
            <a:r>
              <a:rPr lang="ru-RU" sz="2800" b="1" dirty="0" smtClean="0"/>
              <a:t>Как переплетаются конкретные детали материального мира при указании места действия и темы внеземного пространства? Чего добивается автор этим приемом?</a:t>
            </a:r>
          </a:p>
          <a:p>
            <a:pPr marL="514350" indent="-514350">
              <a:buFont typeface="+mj-lt"/>
              <a:buAutoNum type="arabicPeriod"/>
            </a:pPr>
            <a:endParaRPr lang="ru-RU" sz="28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8926" y="357166"/>
            <a:ext cx="32967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Задания: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88582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638" indent="-274638"/>
            <a:r>
              <a:rPr lang="ru-RU" sz="2800" b="1" dirty="0" smtClean="0"/>
              <a:t>5. Где кульминация рассказа, в чем её смысл?</a:t>
            </a:r>
          </a:p>
          <a:p>
            <a:pPr marL="274638" indent="-274638"/>
            <a:r>
              <a:rPr lang="ru-RU" sz="2800" b="1" dirty="0" smtClean="0"/>
              <a:t>6. Какие литературные ассоциации вызывает финал?</a:t>
            </a:r>
          </a:p>
          <a:p>
            <a:pPr marL="274638" indent="-274638"/>
            <a:r>
              <a:rPr lang="ru-RU" sz="2800" b="1" dirty="0" smtClean="0"/>
              <a:t>7. Прокомментируйте смысл последних строк: почему автор не объясняет, что забыла директор, какие чувства он вкладывает в заключительные слова?</a:t>
            </a:r>
          </a:p>
          <a:p>
            <a:pPr marL="274638" indent="-274638"/>
            <a:r>
              <a:rPr lang="ru-RU" sz="2800" b="1" dirty="0" smtClean="0"/>
              <a:t>8. Согласны ли вы с мнением критиков, что Пелевин пишет в жанре басни, мораль из которой должен извлекать сам читатель?</a:t>
            </a:r>
          </a:p>
          <a:p>
            <a:pPr marL="274638" indent="-274638"/>
            <a:r>
              <a:rPr lang="ru-RU" sz="2800" b="1" dirty="0" smtClean="0"/>
              <a:t>9. Закономерно ли, что Пелевина называют постмодернистом?</a:t>
            </a:r>
            <a:endParaRPr lang="ru-RU" sz="28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irl-148866_64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8" y="4429132"/>
            <a:ext cx="2500298" cy="22502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271462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Благодарю за 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14836340_1170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63" y="385762"/>
            <a:ext cx="9079637" cy="60436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870</Words>
  <Application>Microsoft Office PowerPoint</Application>
  <PresentationFormat>Экран (4:3)</PresentationFormat>
  <Paragraphs>77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Новейшая современная литература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Новейшая современная литература</dc:title>
  <dc:creator>Admin</dc:creator>
  <cp:lastModifiedBy>Admin</cp:lastModifiedBy>
  <cp:revision>56</cp:revision>
  <dcterms:created xsi:type="dcterms:W3CDTF">2015-04-20T17:42:42Z</dcterms:created>
  <dcterms:modified xsi:type="dcterms:W3CDTF">2018-04-30T11:14:34Z</dcterms:modified>
</cp:coreProperties>
</file>