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application/vnd.openxmlformats-package.relationships+xml" Extension="rels"/>
  <Default ContentType="application/xml" Extension="xml"/>
  <Default ContentType="audio/wav" Extension="wav"/>
  <Default ContentType="image/jpeg" Extension="jpg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slide+xml" PartName="/ppt/slides/slide45.xml"/>
  <Override ContentType="application/vnd.openxmlformats-officedocument.presentationml.slide+xml" PartName="/ppt/slides/slide46.xml"/>
  <Override ContentType="application/vnd.openxmlformats-officedocument.presentationml.slide+xml" PartName="/ppt/slides/slide47.xml"/>
  <Override ContentType="application/vnd.openxmlformats-officedocument.presentationml.slide+xml" PartName="/ppt/slides/slide48.xml"/>
  <Override ContentType="application/vnd.openxmlformats-officedocument.presentationml.slide+xml" PartName="/ppt/slides/slide49.xml"/>
  <Override ContentType="application/vnd.openxmlformats-officedocument.presentationml.slide+xml" PartName="/ppt/slides/slide50.xml"/>
  <Override ContentType="application/vnd.openxmlformats-officedocument.presentationml.slide+xml" PartName="/ppt/slides/slide51.xml"/>
  <Override ContentType="application/vnd.openxmlformats-officedocument.presentationml.slide+xml" PartName="/ppt/slides/slide52.xml"/>
  <Override ContentType="application/vnd.openxmlformats-officedocument.presentationml.slide+xml" PartName="/ppt/slides/slide53.xml"/>
  <Override ContentType="application/vnd.openxmlformats-officedocument.presentationml.slide+xml" PartName="/ppt/slides/slide54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17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app.xml" Type="http://schemas.openxmlformats.org/officeDocument/2006/relationships/extended-properties"/><Relationship Id="rId2" Target="docProps/core.xml" Type="http://schemas.openxmlformats.org/package/2006/relationships/metadata/core-properties"/><Relationship Id="rId1" Target="ppt/presentation.xml" Type="http://schemas.openxmlformats.org/officeDocument/2006/relationships/officeDocument"/><Relationship Id="rId4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56"/>
  </p:notesMasterIdLst>
  <p:sldIdLst>
    <p:sldId id="312" r:id="rId2"/>
    <p:sldId id="311" r:id="rId3"/>
    <p:sldId id="256" r:id="rId4"/>
    <p:sldId id="309" r:id="rId5"/>
    <p:sldId id="301" r:id="rId6"/>
    <p:sldId id="258" r:id="rId7"/>
    <p:sldId id="257" r:id="rId8"/>
    <p:sldId id="259" r:id="rId9"/>
    <p:sldId id="274" r:id="rId10"/>
    <p:sldId id="265" r:id="rId11"/>
    <p:sldId id="266" r:id="rId12"/>
    <p:sldId id="275" r:id="rId13"/>
    <p:sldId id="267" r:id="rId14"/>
    <p:sldId id="276" r:id="rId15"/>
    <p:sldId id="268" r:id="rId16"/>
    <p:sldId id="269" r:id="rId17"/>
    <p:sldId id="270" r:id="rId18"/>
    <p:sldId id="271" r:id="rId19"/>
    <p:sldId id="272" r:id="rId20"/>
    <p:sldId id="317" r:id="rId21"/>
    <p:sldId id="318" r:id="rId22"/>
    <p:sldId id="273" r:id="rId23"/>
    <p:sldId id="278" r:id="rId24"/>
    <p:sldId id="260" r:id="rId25"/>
    <p:sldId id="280" r:id="rId26"/>
    <p:sldId id="283" r:id="rId27"/>
    <p:sldId id="284" r:id="rId28"/>
    <p:sldId id="303" r:id="rId29"/>
    <p:sldId id="302" r:id="rId30"/>
    <p:sldId id="298" r:id="rId31"/>
    <p:sldId id="321" r:id="rId32"/>
    <p:sldId id="286" r:id="rId33"/>
    <p:sldId id="305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319" r:id="rId43"/>
    <p:sldId id="306" r:id="rId44"/>
    <p:sldId id="307" r:id="rId45"/>
    <p:sldId id="308" r:id="rId46"/>
    <p:sldId id="299" r:id="rId47"/>
    <p:sldId id="287" r:id="rId48"/>
    <p:sldId id="300" r:id="rId49"/>
    <p:sldId id="323" r:id="rId50"/>
    <p:sldId id="324" r:id="rId51"/>
    <p:sldId id="320" r:id="rId52"/>
    <p:sldId id="314" r:id="rId53"/>
    <p:sldId id="315" r:id="rId54"/>
    <p:sldId id="322" r:id="rId5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C5FF"/>
    <a:srgbClr val="FFFFB9"/>
    <a:srgbClr val="CC9900"/>
    <a:srgbClr val="FFD5D5"/>
    <a:srgbClr val="FF99CC"/>
    <a:srgbClr val="FF33CC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95" autoAdjust="0"/>
  </p:normalViewPr>
  <p:slideViewPr>
    <p:cSldViewPr>
      <p:cViewPr varScale="1">
        <p:scale>
          <a:sx n="85" d="100"/>
          <a:sy n="85" d="100"/>
        </p:scale>
        <p:origin x="-112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3152A5-F5D0-4D64-B672-37354D3BBCD0}" type="datetimeFigureOut">
              <a:rPr lang="ru-RU" smtClean="0"/>
              <a:t>18.12.2017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41AC12-DD1B-4AF4-BF63-03922197D03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3894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Библия - </a:t>
            </a:r>
            <a:r>
              <a:rPr lang="en-US" dirty="0" smtClean="0"/>
              <a:t>http://www.oranta-book.ru/img/katalog/450/3794.jpg</a:t>
            </a:r>
            <a:endParaRPr lang="ru-RU" dirty="0" smtClean="0"/>
          </a:p>
          <a:p>
            <a:r>
              <a:rPr lang="ru-RU" dirty="0" smtClean="0"/>
              <a:t>Книга природы - </a:t>
            </a:r>
            <a:r>
              <a:rPr lang="en-US" dirty="0" smtClean="0"/>
              <a:t>http://st.gdefon.ru/wallpapers_original/wallpapers/304075_otkrytaya_-kniga_-prirody_1920x1080_(www.OboiFon.ru).jpg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6569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7656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23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7656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http://club.foto.ru/gallery/images/photo/2002/05/07/19530.jpg</a:t>
            </a:r>
          </a:p>
          <a:p>
            <a:r>
              <a:rPr lang="en-US" dirty="0" smtClean="0"/>
              <a:t>http://www.zhaba.ru/_pics/y7lag4e17f4e13fl.jpg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3598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65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http://s019.radikal.ru/i636/1204/68/f591f928736b.jpg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6569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6569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http://www.vgsa.ru/news/images/2010-2011/go0.jpg</a:t>
            </a:r>
            <a:endParaRPr lang="ru-RU" dirty="0" smtClean="0"/>
          </a:p>
          <a:p>
            <a:r>
              <a:rPr lang="en-US" dirty="0" smtClean="0"/>
              <a:t>http://addfun.ru/uploads/posts/2009-09/1253816501-fotopodborka-pjatnicy-116-foto_AddFun.ru_2.jpg</a:t>
            </a:r>
            <a:endParaRPr lang="ru-RU" dirty="0" smtClean="0"/>
          </a:p>
          <a:p>
            <a:r>
              <a:rPr lang="en-US" dirty="0" smtClean="0"/>
              <a:t>http://ecocollaps.ru/wp-content/uploads/2011/06/583838.jpg</a:t>
            </a:r>
            <a:endParaRPr lang="ru-RU" dirty="0" smtClean="0"/>
          </a:p>
          <a:p>
            <a:r>
              <a:rPr lang="en-US" dirty="0" smtClean="0"/>
              <a:t>http://www.popcornreel.com/jpgimg/11hrpost1.jpg</a:t>
            </a:r>
            <a:endParaRPr lang="ru-RU" dirty="0" smtClean="0"/>
          </a:p>
          <a:p>
            <a:r>
              <a:rPr lang="en-US" dirty="0" smtClean="0"/>
              <a:t>http://www.trt.net.tr/medya4/resim/2012/10/30/aeaf2e5c-35ec-44f3-abda-bc4340cf0a70.jpg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656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Росток - </a:t>
            </a:r>
            <a:r>
              <a:rPr lang="en-US" dirty="0" smtClean="0"/>
              <a:t>http://earth911.com/wp-content/uploads/2011/01/iStock_000002985765Small.jpg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6569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Верещагин В.П.</a:t>
            </a:r>
            <a:r>
              <a:rPr lang="ru-RU" baseline="0" dirty="0" smtClean="0"/>
              <a:t> </a:t>
            </a:r>
            <a:r>
              <a:rPr lang="ru-RU" dirty="0" smtClean="0"/>
              <a:t>Всемирный потоп.</a:t>
            </a:r>
          </a:p>
          <a:p>
            <a:r>
              <a:rPr lang="ru-RU" dirty="0" smtClean="0"/>
              <a:t>Айвазовский И.К. Сошествие Ноя с Арарата.</a:t>
            </a:r>
            <a:endParaRPr lang="en-US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656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46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6569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http://ic.pics.livejournal.com/1gatta_felice/14299981/28547/original.jpg</a:t>
            </a:r>
            <a:endParaRPr lang="ru-RU" dirty="0" smtClean="0"/>
          </a:p>
          <a:p>
            <a:r>
              <a:rPr lang="en-US" smtClean="0"/>
              <a:t>www.photoline.ru</a:t>
            </a:r>
            <a:endParaRPr lang="en-US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47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6569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Белка - </a:t>
            </a:r>
            <a:r>
              <a:rPr lang="en-US" dirty="0" smtClean="0"/>
              <a:t>http://nature.baikal.ru/phs/norm/43/43428.jpg</a:t>
            </a:r>
            <a:endParaRPr lang="ru-RU" dirty="0" smtClean="0"/>
          </a:p>
          <a:p>
            <a:r>
              <a:rPr lang="ru-RU" dirty="0" smtClean="0"/>
              <a:t>Панда - </a:t>
            </a:r>
            <a:r>
              <a:rPr lang="en-US" dirty="0" smtClean="0"/>
              <a:t>http://antipolis.fiftiz.fr/files/130470474930.jpeg</a:t>
            </a:r>
            <a:endParaRPr lang="ru-RU" dirty="0" smtClean="0"/>
          </a:p>
          <a:p>
            <a:r>
              <a:rPr lang="ru-RU" dirty="0" smtClean="0"/>
              <a:t>Конь - </a:t>
            </a:r>
            <a:r>
              <a:rPr lang="en-US" dirty="0" smtClean="0"/>
              <a:t>http://cs10518.vkontakte.ru/u4454409/-14/x_7611e0fe.jpg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48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6569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http://ic.pics.livejournal.com/1gatta_felice/14299981/28547/original.jpg</a:t>
            </a:r>
            <a:endParaRPr lang="ru-RU" dirty="0" smtClean="0"/>
          </a:p>
          <a:p>
            <a:r>
              <a:rPr lang="en-US" smtClean="0"/>
              <a:t>www.photoline.ru</a:t>
            </a:r>
            <a:endParaRPr lang="en-US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51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6569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http://ic.pics.livejournal.com/1gatta_felice/14299981/28547/original.jpg</a:t>
            </a:r>
            <a:endParaRPr lang="ru-RU" dirty="0" smtClean="0"/>
          </a:p>
          <a:p>
            <a:r>
              <a:rPr lang="en-US" smtClean="0"/>
              <a:t>www.photoline.ru</a:t>
            </a:r>
            <a:endParaRPr lang="en-US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52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6569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http://ic.pics.livejournal.com/1gatta_felice/14299981/28547/original.jpg</a:t>
            </a:r>
            <a:endParaRPr lang="ru-RU" dirty="0" smtClean="0"/>
          </a:p>
          <a:p>
            <a:r>
              <a:rPr lang="en-US" smtClean="0"/>
              <a:t>www.photoline.ru</a:t>
            </a:r>
            <a:endParaRPr lang="en-US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53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6569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http://ic.pics.livejournal.com/1gatta_felice/14299981/28547/original.jpg</a:t>
            </a:r>
            <a:endParaRPr lang="ru-RU" dirty="0" smtClean="0"/>
          </a:p>
          <a:p>
            <a:r>
              <a:rPr lang="en-US" dirty="0" smtClean="0"/>
              <a:t>www.photoline.ru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DA98E-4A08-4DE1-A6BD-CFBEC826A621}" type="slidenum">
              <a:rPr lang="ru-RU" smtClean="0"/>
              <a:t>54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656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7C52F-F7D8-4F2F-9DFF-A7898E368A31}" type="datetimeFigureOut">
              <a:rPr lang="ru-RU" smtClean="0"/>
              <a:t>18.12.2017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244A9-1BDB-45C2-AEC8-5B5B2387FD9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8719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7C52F-F7D8-4F2F-9DFF-A7898E368A31}" type="datetimeFigureOut">
              <a:rPr lang="ru-RU" smtClean="0"/>
              <a:t>18.12.2017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244A9-1BDB-45C2-AEC8-5B5B2387FD9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0730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7C52F-F7D8-4F2F-9DFF-A7898E368A31}" type="datetimeFigureOut">
              <a:rPr lang="ru-RU" smtClean="0"/>
              <a:t>18.12.2017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244A9-1BDB-45C2-AEC8-5B5B2387FD9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7193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7C52F-F7D8-4F2F-9DFF-A7898E368A31}" type="datetimeFigureOut">
              <a:rPr lang="ru-RU" smtClean="0"/>
              <a:t>18.12.2017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244A9-1BDB-45C2-AEC8-5B5B2387FD9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2046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7C52F-F7D8-4F2F-9DFF-A7898E368A31}" type="datetimeFigureOut">
              <a:rPr lang="ru-RU" smtClean="0"/>
              <a:t>18.12.2017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244A9-1BDB-45C2-AEC8-5B5B2387FD9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136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7C52F-F7D8-4F2F-9DFF-A7898E368A31}" type="datetimeFigureOut">
              <a:rPr lang="ru-RU" smtClean="0"/>
              <a:t>18.12.2017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244A9-1BDB-45C2-AEC8-5B5B2387FD9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9658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7C52F-F7D8-4F2F-9DFF-A7898E368A31}" type="datetimeFigureOut">
              <a:rPr lang="ru-RU" smtClean="0"/>
              <a:t>18.12.2017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244A9-1BDB-45C2-AEC8-5B5B2387FD9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4027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7C52F-F7D8-4F2F-9DFF-A7898E368A31}" type="datetimeFigureOut">
              <a:rPr lang="ru-RU" smtClean="0"/>
              <a:t>18.12.2017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244A9-1BDB-45C2-AEC8-5B5B2387FD9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4237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7C52F-F7D8-4F2F-9DFF-A7898E368A31}" type="datetimeFigureOut">
              <a:rPr lang="ru-RU" smtClean="0"/>
              <a:t>18.12.2017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244A9-1BDB-45C2-AEC8-5B5B2387FD9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2919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7C52F-F7D8-4F2F-9DFF-A7898E368A31}" type="datetimeFigureOut">
              <a:rPr lang="ru-RU" smtClean="0"/>
              <a:t>18.12.2017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244A9-1BDB-45C2-AEC8-5B5B2387FD9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5675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7C52F-F7D8-4F2F-9DFF-A7898E368A31}" type="datetimeFigureOut">
              <a:rPr lang="ru-RU" smtClean="0"/>
              <a:t>18.12.2017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244A9-1BDB-45C2-AEC8-5B5B2387FD9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3718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7C52F-F7D8-4F2F-9DFF-A7898E368A31}" type="datetimeFigureOut">
              <a:rPr lang="ru-RU" smtClean="0"/>
              <a:t>18.12.2017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8244A9-1BDB-45C2-AEC8-5B5B2387FD9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1558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 ?><Relationships xmlns="http://schemas.openxmlformats.org/package/2006/relationships"><Relationship Id="rId8" Target="slide21.xml" Type="http://schemas.openxmlformats.org/officeDocument/2006/relationships/slide"/><Relationship Id="rId3" Target="../media/image16.jpg" Type="http://schemas.openxmlformats.org/officeDocument/2006/relationships/image"/><Relationship Id="rId7" Target="../media/image20.jpg" Type="http://schemas.openxmlformats.org/officeDocument/2006/relationships/image"/><Relationship Id="rId2" Target="../media/image5.jpg" Type="http://schemas.openxmlformats.org/officeDocument/2006/relationships/image"/><Relationship Id="rId1" Target="../slideLayouts/slideLayout7.xml" Type="http://schemas.openxmlformats.org/officeDocument/2006/relationships/slideLayout"/><Relationship Id="rId6" Target="../media/image19.jpeg" Type="http://schemas.openxmlformats.org/officeDocument/2006/relationships/image"/><Relationship Id="rId5" Target="../media/image18.jpg" Type="http://schemas.openxmlformats.org/officeDocument/2006/relationships/image"/><Relationship Id="rId4" Target="../media/image17.jpeg" Type="http://schemas.openxmlformats.org/officeDocument/2006/relationships/image"/><Relationship Id="rId9" Target="../media/image21.jpeg" Type="http://schemas.openxmlformats.org/officeDocument/2006/relationships/image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2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2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37.jpg"/></Relationships>
</file>

<file path=ppt/slides/_rels/slide39.xml.rels><?xml version="1.0" encoding="UTF-8" standalone="yes" ?><Relationships xmlns="http://schemas.openxmlformats.org/package/2006/relationships"><Relationship Id="rId3" Target="../media/image39.jpeg" Type="http://schemas.openxmlformats.org/officeDocument/2006/relationships/image"/><Relationship Id="rId2" Target="../media/image38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41.jpeg" Type="http://schemas.openxmlformats.org/officeDocument/2006/relationships/image"/><Relationship Id="rId4" Target="../media/image40.jpeg" Type="http://schemas.openxmlformats.org/officeDocument/2006/relationships/image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42.jp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g"/><Relationship Id="rId3" Type="http://schemas.openxmlformats.org/officeDocument/2006/relationships/image" Target="../media/image5.jpg"/><Relationship Id="rId7" Type="http://schemas.openxmlformats.org/officeDocument/2006/relationships/image" Target="../media/image4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g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46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g"/><Relationship Id="rId4" Type="http://schemas.openxmlformats.org/officeDocument/2006/relationships/image" Target="../media/image52.jp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g"/><Relationship Id="rId3" Type="http://schemas.openxmlformats.org/officeDocument/2006/relationships/image" Target="../media/image5.jpg"/><Relationship Id="rId7" Type="http://schemas.openxmlformats.org/officeDocument/2006/relationships/image" Target="../media/image5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g"/><Relationship Id="rId5" Type="http://schemas.openxmlformats.org/officeDocument/2006/relationships/image" Target="../media/image55.jpg"/><Relationship Id="rId4" Type="http://schemas.openxmlformats.org/officeDocument/2006/relationships/image" Target="../media/image54.jpg"/><Relationship Id="rId9" Type="http://schemas.openxmlformats.org/officeDocument/2006/relationships/image" Target="../media/image59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jpg"/><Relationship Id="rId4" Type="http://schemas.openxmlformats.org/officeDocument/2006/relationships/image" Target="../media/image63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jpg"/><Relationship Id="rId4" Type="http://schemas.openxmlformats.org/officeDocument/2006/relationships/image" Target="../media/image63.jpeg"/></Relationships>
</file>

<file path=ppt/slides/_rels/slide53.xml.rels><?xml version="1.0" encoding="UTF-8" standalone="yes" ?><Relationships xmlns="http://schemas.openxmlformats.org/package/2006/relationships"><Relationship Id="rId3" Target="../media/image5.jpg" Type="http://schemas.openxmlformats.org/officeDocument/2006/relationships/image"/><Relationship Id="rId7" Target="../media/image68.jpeg" Type="http://schemas.openxmlformats.org/officeDocument/2006/relationships/image"/><Relationship Id="rId2" Target="../notesSlides/notesSlide16.xml" Type="http://schemas.openxmlformats.org/officeDocument/2006/relationships/notesSlide"/><Relationship Id="rId1" Target="../slideLayouts/slideLayout7.xml" Type="http://schemas.openxmlformats.org/officeDocument/2006/relationships/slideLayout"/><Relationship Id="rId6" Target="../media/image67.jpeg" Type="http://schemas.openxmlformats.org/officeDocument/2006/relationships/image"/><Relationship Id="rId5" Target="../media/image66.jpeg" Type="http://schemas.openxmlformats.org/officeDocument/2006/relationships/image"/><Relationship Id="rId4" Target="../media/image65.jpeg" Type="http://schemas.openxmlformats.org/officeDocument/2006/relationships/image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Отношение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7775" y="991638"/>
            <a:ext cx="6048672" cy="4708981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4800" dirty="0" smtClean="0"/>
              <a:t>Нива –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4800" dirty="0" smtClean="0"/>
              <a:t>Лес –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4800" dirty="0" smtClean="0"/>
              <a:t>Слива -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4800" dirty="0" smtClean="0"/>
              <a:t>Ландыш –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4800" dirty="0" smtClean="0"/>
              <a:t>Ручей - </a:t>
            </a:r>
          </a:p>
          <a:p>
            <a:endParaRPr lang="ru-RU" sz="6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180447" y="836712"/>
            <a:ext cx="4572000" cy="424731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Когда  волнуется  желтеющая  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нива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,  </a:t>
            </a:r>
          </a:p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И  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свежии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̆  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лес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 шумит  при  звуке  ветерка,   </a:t>
            </a:r>
          </a:p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И  прячется  в  саду  малиновая  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слива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  </a:t>
            </a:r>
          </a:p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Под  сенью  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сладостнои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̆  зеленого  листка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;</a:t>
            </a:r>
          </a:p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    </a:t>
            </a:r>
          </a:p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Когда  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росои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̆  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обрызганныи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̆  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душистои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̆,   </a:t>
            </a:r>
          </a:p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Румяным  вечером  иль  в  утра  час  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златои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̆,   </a:t>
            </a:r>
          </a:p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Из-­под  куста  мне  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ландыш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 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серебристыи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̆   </a:t>
            </a:r>
          </a:p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Приветливо  кивает  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головои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̆;;   </a:t>
            </a:r>
          </a:p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  </a:t>
            </a:r>
          </a:p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Когда  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ручей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 играет  по  оврагу   </a:t>
            </a:r>
          </a:p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И,  погружая  мысль  в  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какои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̆-­то  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смутныи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̆  сон,   </a:t>
            </a:r>
          </a:p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Лепечет  мне  таинственную  сагу   </a:t>
            </a:r>
          </a:p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Про  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мирныи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̆  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краи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̆,  откуда  мчится  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он…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335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Отношение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991638"/>
            <a:ext cx="8892479" cy="4708981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4800" dirty="0" smtClean="0"/>
              <a:t>Нива – </a:t>
            </a:r>
            <a:r>
              <a:rPr lang="ru-RU" sz="3600" dirty="0" smtClean="0"/>
              <a:t>волнуется</a:t>
            </a:r>
            <a:endParaRPr lang="ru-RU" sz="4800" dirty="0" smtClean="0"/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4800" dirty="0" smtClean="0"/>
              <a:t>Лес – </a:t>
            </a:r>
            <a:r>
              <a:rPr lang="ru-RU" sz="3600" dirty="0" smtClean="0"/>
              <a:t>шумит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4800" dirty="0" smtClean="0"/>
              <a:t>Слива - </a:t>
            </a:r>
            <a:r>
              <a:rPr lang="ru-RU" sz="3600" dirty="0" smtClean="0"/>
              <a:t>прячется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4800" dirty="0" smtClean="0"/>
              <a:t>Ландыш – </a:t>
            </a:r>
            <a:r>
              <a:rPr lang="ru-RU" sz="3200" dirty="0" smtClean="0"/>
              <a:t>приветливо кивает головой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4800" dirty="0" smtClean="0"/>
              <a:t>Ручей – </a:t>
            </a:r>
            <a:r>
              <a:rPr lang="ru-RU" sz="3600" dirty="0" smtClean="0"/>
              <a:t>играет, лепечет</a:t>
            </a:r>
            <a:endParaRPr lang="ru-RU" sz="4800" dirty="0" smtClean="0"/>
          </a:p>
          <a:p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4037939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Отношение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5536" y="360512"/>
            <a:ext cx="8640960" cy="2677656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z="4000" dirty="0"/>
              <a:t>Не то, что мните вы, </a:t>
            </a:r>
            <a:r>
              <a:rPr lang="ru-RU" sz="4800" b="1" dirty="0"/>
              <a:t>природа</a:t>
            </a:r>
            <a:r>
              <a:rPr lang="ru-RU" sz="4000" dirty="0"/>
              <a:t>:</a:t>
            </a:r>
          </a:p>
          <a:p>
            <a:r>
              <a:rPr lang="ru-RU" sz="4000" dirty="0"/>
              <a:t>Не слепок, не бездушный лик –</a:t>
            </a:r>
          </a:p>
          <a:p>
            <a:r>
              <a:rPr lang="ru-RU" sz="4000" dirty="0"/>
              <a:t>В ней есть </a:t>
            </a:r>
            <a:r>
              <a:rPr lang="ru-RU" sz="4000" u="sng" dirty="0"/>
              <a:t>душа</a:t>
            </a:r>
            <a:r>
              <a:rPr lang="ru-RU" sz="4000" dirty="0"/>
              <a:t>, в ней есть </a:t>
            </a:r>
            <a:r>
              <a:rPr lang="ru-RU" sz="4000" u="sng" dirty="0"/>
              <a:t>свобода</a:t>
            </a:r>
            <a:r>
              <a:rPr lang="ru-RU" sz="4000" dirty="0"/>
              <a:t>,</a:t>
            </a:r>
          </a:p>
          <a:p>
            <a:r>
              <a:rPr lang="ru-RU" sz="4000" dirty="0"/>
              <a:t>В ней есть </a:t>
            </a:r>
            <a:r>
              <a:rPr lang="ru-RU" sz="4000" u="sng" dirty="0"/>
              <a:t>любовь</a:t>
            </a:r>
            <a:r>
              <a:rPr lang="ru-RU" sz="4000" dirty="0"/>
              <a:t>, в ней есть </a:t>
            </a:r>
            <a:r>
              <a:rPr lang="ru-RU" sz="4000" u="sng" dirty="0"/>
              <a:t>язык</a:t>
            </a:r>
            <a:r>
              <a:rPr lang="ru-RU" sz="4000" dirty="0"/>
              <a:t>...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433852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Отношение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31840" y="332656"/>
            <a:ext cx="5556657" cy="2862322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6000" b="1" spc="200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accent3">
                      <a:lumMod val="50000"/>
                      <a:alpha val="40000"/>
                    </a:schemeClr>
                  </a:outerShdw>
                </a:effectLst>
              </a:rPr>
              <a:t>ОТНОШЕНИЕ ХРИСТИАНИНА К  ПРИРОДЕ</a:t>
            </a:r>
            <a:endParaRPr lang="ru-RU" sz="6000" b="1" spc="200" dirty="0">
              <a:ln/>
              <a:solidFill>
                <a:schemeClr val="accent3">
                  <a:lumMod val="50000"/>
                </a:schemeClr>
              </a:solidFill>
              <a:effectLst>
                <a:outerShdw blurRad="50800" dist="38100" dir="2700000" algn="tl" rotWithShape="0">
                  <a:schemeClr val="accent3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269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411760" y="460122"/>
            <a:ext cx="30423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ЗАПОВЕДИ</a:t>
            </a:r>
            <a:endParaRPr lang="ru-RU" sz="48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77480" y="5805264"/>
            <a:ext cx="521719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effectLst>
                  <a:glow rad="228600">
                    <a:srgbClr val="008000">
                      <a:alpha val="60000"/>
                    </a:srgbClr>
                  </a:glow>
                </a:effectLst>
              </a:rPr>
              <a:t>ЗАКОНЫ ПРИРОДЫ</a:t>
            </a:r>
            <a:endParaRPr lang="ru-RU" sz="4800" dirty="0">
              <a:solidFill>
                <a:schemeClr val="bg1"/>
              </a:solidFill>
              <a:effectLst>
                <a:glow rad="228600">
                  <a:srgbClr val="008000">
                    <a:alpha val="6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669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trips dir="rd"/>
        <p:sndAc>
          <p:stSnd>
            <p:snd r:embed="rId3" name="К Элизе.wav"/>
          </p:stSnd>
        </p:sndAc>
      </p:transition>
    </mc:Choice>
    <mc:Fallback xmlns="">
      <p:transition spd="slow">
        <p:strips dir="rd"/>
        <p:sndAc>
          <p:stSnd>
            <p:snd r:embed="rId5" name="К Элизе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3" t="27878" r="2879" b="1"/>
          <a:stretch/>
        </p:blipFill>
        <p:spPr>
          <a:xfrm>
            <a:off x="683568" y="1700808"/>
            <a:ext cx="8118764" cy="4946073"/>
          </a:xfrm>
          <a:prstGeom prst="ellipse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spc="200" dirty="0">
                <a:ln/>
                <a:solidFill>
                  <a:schemeClr val="accent3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accent3">
                      <a:lumMod val="50000"/>
                      <a:alpha val="40000"/>
                    </a:schemeClr>
                  </a:outerShdw>
                </a:effectLst>
              </a:rPr>
              <a:t>Природа – </a:t>
            </a:r>
            <a:r>
              <a:rPr lang="ru-RU" sz="4800" b="1" spc="200" dirty="0">
                <a:ln/>
                <a:solidFill>
                  <a:schemeClr val="accent3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accent3">
                      <a:lumMod val="50000"/>
                      <a:alpha val="40000"/>
                    </a:schemeClr>
                  </a:outerShdw>
                </a:effectLst>
              </a:rPr>
              <a:t>это </a:t>
            </a:r>
            <a:r>
              <a:rPr lang="ru-RU" sz="4800" b="1" spc="200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accent3">
                      <a:lumMod val="50000"/>
                      <a:alpha val="40000"/>
                    </a:schemeClr>
                  </a:outerShdw>
                </a:effectLst>
              </a:rPr>
              <a:t>книга</a:t>
            </a:r>
          </a:p>
        </p:txBody>
      </p:sp>
    </p:spTree>
    <p:extLst>
      <p:ext uri="{BB962C8B-B14F-4D97-AF65-F5344CB8AC3E}">
        <p14:creationId xmlns:p14="http://schemas.microsoft.com/office/powerpoint/2010/main" val="356236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412" y="2074198"/>
            <a:ext cx="7166745" cy="478380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3511" y="908720"/>
            <a:ext cx="8436977" cy="707886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которую может прочесть каждый…</a:t>
            </a:r>
            <a:endParaRPr lang="ru-RU" sz="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302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556792"/>
            <a:ext cx="4716016" cy="4716016"/>
          </a:xfrm>
          <a:prstGeom prst="rect">
            <a:avLst/>
          </a:prstGeom>
        </p:spPr>
      </p:pic>
      <p:sp>
        <p:nvSpPr>
          <p:cNvPr id="5" name="Заголовок 4"/>
          <p:cNvSpPr txBox="1">
            <a:spLocks noGrp="1"/>
          </p:cNvSpPr>
          <p:nvPr>
            <p:ph type="title"/>
          </p:nvPr>
        </p:nvSpPr>
        <p:spPr>
          <a:xfrm>
            <a:off x="395536" y="2760638"/>
            <a:ext cx="3601647" cy="2308324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800" b="1" spc="200" dirty="0" smtClean="0">
                <a:ln/>
                <a:solidFill>
                  <a:srgbClr val="008000"/>
                </a:solidFill>
                <a:effectLst/>
              </a:rPr>
              <a:t>Но каждый ли хочет её прочитать?</a:t>
            </a:r>
            <a:endParaRPr lang="ru-RU" sz="6600" b="1" spc="200" dirty="0">
              <a:ln/>
              <a:solidFill>
                <a:srgbClr val="008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91115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42594"/>
          </a:xfrm>
        </p:spPr>
        <p:txBody>
          <a:bodyPr>
            <a:normAutofit/>
          </a:bodyPr>
          <a:lstStyle/>
          <a:p>
            <a:r>
              <a:rPr lang="ru-RU" dirty="0" smtClean="0"/>
              <a:t>Всё, что нас окружает, преподаёт уроки добра и любви в отношении к друг другу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645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3511" y="908720"/>
            <a:ext cx="8436977" cy="707886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Чему мы можем научиться у РЕЧКИ?</a:t>
            </a:r>
            <a:endParaRPr lang="ru-RU" sz="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489" y="1772816"/>
            <a:ext cx="5905500" cy="442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04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04079" y="332656"/>
            <a:ext cx="4355976" cy="6001643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ТРУДОЛЮБИЕ   (</a:t>
            </a: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бежит без остановки, не спеша, скромная труженица)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</a:rPr>
              <a:t>ЦЕЛЕУСТРЕМЛЁННОСТЬ</a:t>
            </a:r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</a:rPr>
              <a:t> </a:t>
            </a: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</a:rPr>
              <a:t>(на своём пути преодолеет все преграды)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</a:rPr>
              <a:t>НЕЖНОСТЬ, МЯГКОСТЬ </a:t>
            </a: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</a:rPr>
              <a:t>(никого не обидит, всех утешит, прохладит, освежит, омоет, очистит…)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0491"/>
            <a:ext cx="4609356" cy="3457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139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436977" cy="5632311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40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Так живи, </a:t>
            </a:r>
          </a:p>
          <a:p>
            <a:pPr algn="ctr"/>
            <a:r>
              <a:rPr lang="ru-RU" sz="40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так действуй, </a:t>
            </a:r>
          </a:p>
          <a:p>
            <a:pPr algn="ctr"/>
            <a:r>
              <a:rPr lang="ru-RU" sz="40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так поступай</a:t>
            </a:r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</a:p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чтобы всякий, даже случайно к тебе подошедший к тебе человек, перемолвившись с тобой двумя словами, отошёл просветлённый, утешенный, словно сделал глоток свежей, прохладной воды…</a:t>
            </a:r>
            <a:endParaRPr lang="ru-RU" sz="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1664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85552" y="1532448"/>
            <a:ext cx="3858448" cy="1384995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Круги на воде, 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 потом всё стихнет, успокоится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01217"/>
            <a:ext cx="5165080" cy="38738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01217"/>
            <a:ext cx="5165080" cy="41431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9072" y="209009"/>
            <a:ext cx="8436977" cy="1323439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Попробуй в воду бросить камень…</a:t>
            </a:r>
          </a:p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Что будет?</a:t>
            </a:r>
            <a:endParaRPr lang="ru-RU" sz="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1588" y="3518401"/>
            <a:ext cx="3858448" cy="1384995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Кротость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Смирение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Терпение</a:t>
            </a:r>
          </a:p>
        </p:txBody>
      </p:sp>
    </p:spTree>
    <p:extLst>
      <p:ext uri="{BB962C8B-B14F-4D97-AF65-F5344CB8AC3E}">
        <p14:creationId xmlns:p14="http://schemas.microsoft.com/office/powerpoint/2010/main" val="321666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876107"/>
            <a:ext cx="8280920" cy="5262979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Если бросит в тебя кто-то камень – резкое, обидное, злое слово – вспомни это чудное свойство любимой речки </a:t>
            </a:r>
          </a:p>
          <a:p>
            <a:pPr algn="ctr"/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(КРОТОСТЬ и СМИРЕНИЕ) </a:t>
            </a:r>
          </a:p>
          <a:p>
            <a:pPr algn="ctr"/>
            <a:endParaRPr lang="ru-RU" sz="3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ru-RU" sz="3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</a:t>
            </a:r>
            <a:r>
              <a:rPr lang="ru-RU" sz="48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Побеждай зло добром</a:t>
            </a:r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…»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– учит нас </a:t>
            </a:r>
            <a:r>
              <a:rPr lang="ru-RU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Евангилие</a:t>
            </a:r>
            <a:endParaRPr lang="ru-RU" sz="3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5889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7066" y="3573016"/>
            <a:ext cx="5583702" cy="314083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573016"/>
            <a:ext cx="4707886" cy="31408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4887398" y="245149"/>
            <a:ext cx="4113370" cy="33165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1305" y="225435"/>
            <a:ext cx="3858448" cy="646331"/>
          </a:xfrm>
          <a:prstGeom prst="rect">
            <a:avLst/>
          </a:prstGeom>
          <a:noFill/>
          <a:effectLst>
            <a:outerShdw algn="ctr" blurRad="25400" dir="5400000" dist="25400" rotWithShape="0">
              <a:srgbClr val="FFC000"/>
            </a:outerShdw>
          </a:effectLst>
        </p:spPr>
        <p:txBody>
          <a:bodyPr rtlCol="0" wrap="square">
            <a:spAutoFit/>
          </a:bodyPr>
          <a:lstStyle/>
          <a:p>
            <a:pPr algn="ctr"/>
            <a:r>
              <a:rPr b="1" dirty="0" lang="ru-RU" smtClean="0" sz="360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algn="tl" blurRad="41275" dir="1800000" dist="20320" rotWithShape="0">
                    <a:srgbClr val="000000">
                      <a:alpha val="40000"/>
                    </a:srgbClr>
                  </a:outerShdw>
                </a:effectLst>
              </a:rPr>
              <a:t>А солнышко?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3528" y="1239393"/>
            <a:ext cx="3858448" cy="2185214"/>
          </a:xfrm>
          <a:prstGeom prst="rect">
            <a:avLst/>
          </a:prstGeom>
          <a:noFill/>
          <a:effectLst>
            <a:outerShdw algn="ctr" blurRad="25400" dir="5400000" dist="25400" rotWithShape="0">
              <a:srgbClr val="FFC000"/>
            </a:outerShdw>
          </a:effectLst>
        </p:spPr>
        <p:txBody>
          <a:bodyPr rtlCol="0" wrap="square">
            <a:spAutoFit/>
          </a:bodyPr>
          <a:lstStyle/>
          <a:p>
            <a:pPr algn="ctr" indent="-457200" marL="457200">
              <a:buFont charset="0" panose="020B0604020202020204" pitchFamily="34" typeface="Arial"/>
              <a:buChar char="•"/>
            </a:pPr>
            <a:r>
              <a:rPr b="1" dirty="0" lang="ru-RU" smtClean="0" sz="360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algn="tl" blurRad="41275" dir="1800000" dist="20320" rotWithShape="0">
                    <a:srgbClr val="000000">
                      <a:alpha val="40000"/>
                    </a:srgbClr>
                  </a:outerShdw>
                </a:effectLst>
              </a:rPr>
              <a:t>БЕСКОРЫСТНО</a:t>
            </a:r>
          </a:p>
          <a:p>
            <a:pPr algn="ctr"/>
            <a:r>
              <a:rPr dirty="0" lang="ru-RU" smtClean="0" sz="200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algn="tl" blurRad="41275" dir="1800000" dist="20320" rotWithShape="0">
                    <a:srgbClr val="000000">
                      <a:alpha val="40000"/>
                    </a:srgbClr>
                  </a:outerShdw>
                </a:effectLst>
              </a:rPr>
              <a:t>Посылает свой свет и тепло всем, никем не пренебрегает, ничего не просит взамен. </a:t>
            </a:r>
          </a:p>
          <a:p>
            <a:pPr algn="ctr"/>
            <a:r>
              <a:rPr dirty="0" lang="ru-RU" smtClean="0" sz="200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algn="tl" blurRad="41275" dir="1800000" dist="20320" rotWithShape="0">
                    <a:srgbClr val="000000">
                      <a:alpha val="40000"/>
                    </a:srgbClr>
                  </a:outerShdw>
                </a:effectLst>
              </a:rPr>
              <a:t>Остаётся всегда чистым, нетленным, светоносным…</a:t>
            </a:r>
            <a:endParaRPr dirty="0" lang="ru-RU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algn="tl" blurRad="41275" dir="1800000" dist="20320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41508978"/>
      </p:ext>
    </p:extLst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500" fill="hold" id="7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500" fill="hold" id="8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9">
                      <p:stCondLst>
                        <p:cond delay="indefinite"/>
                      </p:stCondLst>
                      <p:childTnLst>
                        <p:par>
                          <p:cTn fill="hold" id="10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1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500" fill="hold" id="13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500" fill="hold" id="14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grpId="0" spid="6"/>
      <p:bldP grpId="0" spid="7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628" y="1429931"/>
            <a:ext cx="7112000" cy="50673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1520" y="326860"/>
            <a:ext cx="2448272" cy="646331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Бобёр?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915816" y="44936"/>
            <a:ext cx="6048672" cy="1384995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РАБОТОСПОСОБНОСТЬ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РАЧИТЕЛЬНОСТЬ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ИСКУССТВО СОЗИДАТЬ</a:t>
            </a:r>
          </a:p>
        </p:txBody>
      </p:sp>
    </p:spTree>
    <p:extLst>
      <p:ext uri="{BB962C8B-B14F-4D97-AF65-F5344CB8AC3E}">
        <p14:creationId xmlns:p14="http://schemas.microsoft.com/office/powerpoint/2010/main" val="2087753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592" y="2259099"/>
            <a:ext cx="6096000" cy="4572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1520" y="147453"/>
            <a:ext cx="3024336" cy="646331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Лисица?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95936" y="50012"/>
            <a:ext cx="3858448" cy="2185214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ЛОВКОСТЬ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СНОРОВКА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ГРАЦИЯ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но </a:t>
            </a:r>
            <a:r>
              <a:rPr lang="ru-RU" sz="28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плутовство</a:t>
            </a:r>
          </a:p>
        </p:txBody>
      </p:sp>
    </p:spTree>
    <p:extLst>
      <p:ext uri="{BB962C8B-B14F-4D97-AF65-F5344CB8AC3E}">
        <p14:creationId xmlns:p14="http://schemas.microsoft.com/office/powerpoint/2010/main" val="26243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718769"/>
            <a:ext cx="6630756" cy="497909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3610"/>
            <a:ext cx="2808312" cy="646331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Верблюд?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83768" y="3501"/>
            <a:ext cx="5946680" cy="2308324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ТЕРПЕНИЕ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ВЫНОСЛИВОСТЬ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ЗАПАСЛИВОСТЬ</a:t>
            </a:r>
          </a:p>
          <a:p>
            <a:pPr algn="ctr"/>
            <a:r>
              <a:rPr lang="ru-RU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но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36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 </a:t>
            </a:r>
            <a:r>
              <a:rPr lang="ru-RU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привычку плеваться</a:t>
            </a:r>
            <a:endParaRPr lang="ru-RU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350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908720"/>
            <a:ext cx="3577580" cy="56525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15616" y="214571"/>
            <a:ext cx="6666760" cy="584775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 кто это невзрачная птичка?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8754" y="1052736"/>
            <a:ext cx="3858448" cy="769441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Соловей…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0548" y="2044005"/>
            <a:ext cx="3858448" cy="1569660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Подлинная красота и значимость Личность не в миловидности лица и изысканных одеяниях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0548" y="3892946"/>
            <a:ext cx="3858448" cy="2677656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МОЛИТВЕННОСТЬ УМА</a:t>
            </a:r>
            <a:r>
              <a:rPr lang="ru-RU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СЕРДЦА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НРАВСТВЕННОЕ БЛАГОРОДСТВО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БЕСКОРЫСТНОЕ СЛУЖЕНИЕ</a:t>
            </a:r>
          </a:p>
        </p:txBody>
      </p:sp>
    </p:spTree>
    <p:extLst>
      <p:ext uri="{BB962C8B-B14F-4D97-AF65-F5344CB8AC3E}">
        <p14:creationId xmlns:p14="http://schemas.microsoft.com/office/powerpoint/2010/main" val="946835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15616" y="214571"/>
            <a:ext cx="6666760" cy="707886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Неужели всё это случайно?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165" y="3841398"/>
            <a:ext cx="3396119" cy="266255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085839"/>
            <a:ext cx="2972322" cy="18577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53" y="2962783"/>
            <a:ext cx="2489888" cy="354117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387" y="922457"/>
            <a:ext cx="2489888" cy="18674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22457"/>
            <a:ext cx="8344504" cy="5746903"/>
          </a:xfrm>
          <a:prstGeom prst="rect">
            <a:avLst/>
          </a:prstGeom>
        </p:spPr>
      </p:pic>
      <p:pic>
        <p:nvPicPr>
          <p:cNvPr id="13" name="Picture 4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8532440" y="-1"/>
            <a:ext cx="611560" cy="786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9906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32656"/>
            <a:ext cx="9144000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Как-­то   Ньютон   принимал   у   себя   дома   </a:t>
            </a:r>
            <a:r>
              <a:rPr lang="ru-RU" dirty="0" err="1"/>
              <a:t>гостеи</a:t>
            </a:r>
            <a:r>
              <a:rPr lang="ru-RU" dirty="0"/>
              <a:t>̆. </a:t>
            </a:r>
            <a:r>
              <a:rPr lang="ru-RU" dirty="0" smtClean="0"/>
              <a:t> </a:t>
            </a:r>
            <a:r>
              <a:rPr lang="ru-RU" dirty="0"/>
              <a:t>В   беседе   </a:t>
            </a:r>
            <a:r>
              <a:rPr lang="ru-RU" b="1" dirty="0"/>
              <a:t>Ньютон   упомянул   о   Боге</a:t>
            </a:r>
            <a:r>
              <a:rPr lang="ru-RU" dirty="0"/>
              <a:t>,   </a:t>
            </a:r>
            <a:r>
              <a:rPr lang="ru-RU" dirty="0" err="1"/>
              <a:t>которыи</a:t>
            </a:r>
            <a:r>
              <a:rPr lang="ru-RU" dirty="0"/>
              <a:t>̆   создал   наш   мир.   </a:t>
            </a:r>
            <a:r>
              <a:rPr lang="ru-RU" dirty="0" smtClean="0"/>
              <a:t>                                  </a:t>
            </a:r>
            <a:r>
              <a:rPr lang="ru-RU" dirty="0"/>
              <a:t>Один   его   собеседник  возразил:  </a:t>
            </a:r>
            <a:r>
              <a:rPr lang="ru-RU" sz="2000" i="1" dirty="0"/>
              <a:t>«ну  что,  вы,  господин  Ньютон,  никакого </a:t>
            </a:r>
            <a:r>
              <a:rPr lang="ru-RU" sz="2000" i="1" dirty="0" smtClean="0"/>
              <a:t>Творца </a:t>
            </a:r>
            <a:r>
              <a:rPr lang="ru-RU" sz="2000" i="1" dirty="0"/>
              <a:t> у   нашего  мира  нет.  В  природе  все  создается  и  развивается  </a:t>
            </a:r>
            <a:r>
              <a:rPr lang="ru-RU" sz="2000" i="1" dirty="0" smtClean="0"/>
              <a:t>само </a:t>
            </a:r>
            <a:r>
              <a:rPr lang="ru-RU" sz="2000" i="1" dirty="0" err="1" smtClean="0"/>
              <a:t>собои</a:t>
            </a:r>
            <a:r>
              <a:rPr lang="ru-RU" sz="2000" i="1" dirty="0"/>
              <a:t>̆,   без  вмешательства  какого-</a:t>
            </a:r>
            <a:r>
              <a:rPr lang="ru-RU" sz="2000" i="1" dirty="0" smtClean="0"/>
              <a:t>­то </a:t>
            </a:r>
            <a:r>
              <a:rPr lang="ru-RU" sz="2000" i="1" dirty="0"/>
              <a:t> </a:t>
            </a:r>
            <a:r>
              <a:rPr lang="ru-RU" sz="2000" i="1" dirty="0" smtClean="0"/>
              <a:t>Божественного </a:t>
            </a:r>
            <a:r>
              <a:rPr lang="ru-RU" sz="2000" i="1" dirty="0"/>
              <a:t> разума!»</a:t>
            </a:r>
            <a:r>
              <a:rPr lang="ru-RU" dirty="0"/>
              <a:t>.  </a:t>
            </a:r>
            <a:endParaRPr lang="ru-RU" dirty="0" smtClean="0"/>
          </a:p>
          <a:p>
            <a:r>
              <a:rPr lang="ru-RU" dirty="0" smtClean="0"/>
              <a:t>Хозяин </a:t>
            </a:r>
            <a:r>
              <a:rPr lang="ru-RU" dirty="0"/>
              <a:t> дома  не   стал  спорить.  Но  после  чая  он  пригласил  </a:t>
            </a:r>
            <a:r>
              <a:rPr lang="ru-RU" dirty="0" err="1"/>
              <a:t>гостеи</a:t>
            </a:r>
            <a:r>
              <a:rPr lang="ru-RU" dirty="0"/>
              <a:t>̆  в  свою </a:t>
            </a:r>
            <a:r>
              <a:rPr lang="ru-RU" dirty="0" smtClean="0"/>
              <a:t>лабораторию</a:t>
            </a:r>
            <a:r>
              <a:rPr lang="ru-RU" dirty="0"/>
              <a:t>.   Украшением  лаборатории  Ньютона  была </a:t>
            </a:r>
            <a:r>
              <a:rPr lang="ru-RU" b="1" dirty="0"/>
              <a:t> модель  </a:t>
            </a:r>
            <a:r>
              <a:rPr lang="ru-RU" b="1" dirty="0" err="1"/>
              <a:t>Солнечнои</a:t>
            </a:r>
            <a:r>
              <a:rPr lang="ru-RU" b="1" dirty="0"/>
              <a:t>̆  системы</a:t>
            </a:r>
            <a:r>
              <a:rPr lang="ru-RU" dirty="0"/>
              <a:t>.   </a:t>
            </a:r>
            <a:endParaRPr lang="ru-RU" dirty="0" smtClean="0"/>
          </a:p>
          <a:p>
            <a:r>
              <a:rPr lang="ru-RU" dirty="0" smtClean="0"/>
              <a:t>Это </a:t>
            </a:r>
            <a:r>
              <a:rPr lang="ru-RU" dirty="0"/>
              <a:t>  был   как   бы   глобус   из   тонких   прутиков.   На   прутья   были   нанизаны   </a:t>
            </a:r>
            <a:r>
              <a:rPr lang="ru-RU" dirty="0" smtClean="0"/>
              <a:t>шарики-планеты</a:t>
            </a:r>
            <a:r>
              <a:rPr lang="ru-RU" dirty="0"/>
              <a:t>.   В   центре   был   светильник-­солнце.   Вокруг   </a:t>
            </a:r>
            <a:r>
              <a:rPr lang="ru-RU" dirty="0" err="1"/>
              <a:t>третьеи</a:t>
            </a:r>
            <a:r>
              <a:rPr lang="ru-RU" dirty="0"/>
              <a:t>̆     планеты  -­  Земли  –  вращалось  луна.  Планеты  можно  было  передвигать   по   прутьям,   выстраивать   из </a:t>
            </a:r>
            <a:r>
              <a:rPr lang="ru-RU" dirty="0" smtClean="0"/>
              <a:t> </a:t>
            </a:r>
            <a:r>
              <a:rPr lang="ru-RU" dirty="0"/>
              <a:t>них   разные   сочетания,   показывать   причины  затмений  и  тому  подобное.   </a:t>
            </a:r>
          </a:p>
          <a:p>
            <a:r>
              <a:rPr lang="ru-RU" dirty="0"/>
              <a:t>Гости   были   в   восторге   от   </a:t>
            </a:r>
            <a:r>
              <a:rPr lang="ru-RU" dirty="0" err="1"/>
              <a:t>этои</a:t>
            </a:r>
            <a:r>
              <a:rPr lang="ru-RU" dirty="0"/>
              <a:t>̆   конструкции.   И   вот   тот   </a:t>
            </a:r>
            <a:r>
              <a:rPr lang="ru-RU" dirty="0" err="1"/>
              <a:t>самыи</a:t>
            </a:r>
            <a:r>
              <a:rPr lang="ru-RU" dirty="0"/>
              <a:t>̆   физик,   </a:t>
            </a:r>
            <a:r>
              <a:rPr lang="ru-RU" dirty="0" err="1"/>
              <a:t>которыи</a:t>
            </a:r>
            <a:r>
              <a:rPr lang="ru-RU" dirty="0"/>
              <a:t>̆ </a:t>
            </a:r>
            <a:r>
              <a:rPr lang="ru-RU" dirty="0" smtClean="0"/>
              <a:t> </a:t>
            </a:r>
            <a:r>
              <a:rPr lang="ru-RU" dirty="0"/>
              <a:t>за   чаем   сказал,   что   мир   понятен   и   без   Бога,   спросил   Ньютона:   </a:t>
            </a:r>
            <a:r>
              <a:rPr lang="ru-RU" sz="2000" i="1" dirty="0"/>
              <a:t>«Скажите, </a:t>
            </a:r>
            <a:r>
              <a:rPr lang="ru-RU" sz="2000" i="1" dirty="0" smtClean="0"/>
              <a:t> а</a:t>
            </a:r>
            <a:r>
              <a:rPr lang="ru-RU" sz="2000" i="1" dirty="0"/>
              <a:t>  где   </a:t>
            </a:r>
            <a:r>
              <a:rPr lang="ru-RU" sz="2000" i="1" dirty="0" err="1"/>
              <a:t>найти</a:t>
            </a:r>
            <a:r>
              <a:rPr lang="ru-RU" sz="2000" i="1" dirty="0"/>
              <a:t>   того   мастера,   </a:t>
            </a:r>
            <a:r>
              <a:rPr lang="ru-RU" sz="2000" i="1" dirty="0" err="1"/>
              <a:t>которыи</a:t>
            </a:r>
            <a:r>
              <a:rPr lang="ru-RU" sz="2000" i="1" dirty="0"/>
              <a:t>̆   </a:t>
            </a:r>
            <a:r>
              <a:rPr lang="ru-RU" sz="2000" i="1" dirty="0" smtClean="0"/>
              <a:t>сделал</a:t>
            </a:r>
            <a:r>
              <a:rPr lang="ru-RU" sz="2000" i="1" dirty="0"/>
              <a:t>  </a:t>
            </a:r>
            <a:r>
              <a:rPr lang="ru-RU" sz="2000" i="1" dirty="0" smtClean="0"/>
              <a:t>для</a:t>
            </a:r>
            <a:r>
              <a:rPr lang="ru-RU" sz="2000" i="1" dirty="0"/>
              <a:t>  </a:t>
            </a:r>
            <a:r>
              <a:rPr lang="ru-RU" sz="2000" i="1" dirty="0" smtClean="0"/>
              <a:t>Вас</a:t>
            </a:r>
            <a:r>
              <a:rPr lang="ru-RU" sz="2000" i="1" dirty="0"/>
              <a:t> </a:t>
            </a:r>
            <a:r>
              <a:rPr lang="ru-RU" sz="2000" i="1" dirty="0" smtClean="0"/>
              <a:t>такую</a:t>
            </a:r>
            <a:r>
              <a:rPr lang="ru-RU" sz="2000" i="1" dirty="0"/>
              <a:t> замечательную  модель!  Я  хочу  заказать  ему  такую  же  для   себя!»</a:t>
            </a:r>
            <a:r>
              <a:rPr lang="ru-RU" dirty="0"/>
              <a:t>.  На  что  Ньютон  вполне  серьезно  ответил:  «А  никакого  мастера   нет!   Эта   модель   возникла   тут   </a:t>
            </a:r>
            <a:r>
              <a:rPr lang="ru-RU" dirty="0" smtClean="0"/>
              <a:t>сама</a:t>
            </a:r>
            <a:r>
              <a:rPr lang="ru-RU" dirty="0"/>
              <a:t>  </a:t>
            </a:r>
            <a:r>
              <a:rPr lang="ru-RU" dirty="0" err="1"/>
              <a:t>собои</a:t>
            </a:r>
            <a:r>
              <a:rPr lang="ru-RU" dirty="0"/>
              <a:t>̆.   Знаете,   постепенно   появились   эти   прутики   и   шарики.   Шарики   катались   себе, </a:t>
            </a:r>
            <a:r>
              <a:rPr lang="ru-RU" dirty="0" smtClean="0"/>
              <a:t> </a:t>
            </a:r>
            <a:r>
              <a:rPr lang="ru-RU" dirty="0"/>
              <a:t>катались,   а   потом  нанизали  себя  на  эти  прутики  и  вот  так  вот  закрутились!».  Гость   растерялся:   </a:t>
            </a:r>
            <a:endParaRPr lang="ru-RU" dirty="0" smtClean="0"/>
          </a:p>
          <a:p>
            <a:r>
              <a:rPr lang="ru-RU" sz="2000" b="1" i="1" dirty="0" smtClean="0"/>
              <a:t>«</a:t>
            </a:r>
            <a:r>
              <a:rPr lang="ru-RU" sz="2000" b="1" i="1" dirty="0"/>
              <a:t>Да   вы   шутите,   такого   не   может   быть!   Эта   модель   слишком   сложна,   чтобы   вот   так   вот   </a:t>
            </a:r>
            <a:r>
              <a:rPr lang="ru-RU" sz="2000" b="1" i="1" dirty="0" err="1"/>
              <a:t>случайно</a:t>
            </a:r>
            <a:r>
              <a:rPr lang="ru-RU" sz="2000" b="1" i="1" dirty="0"/>
              <a:t>   возникнуть! </a:t>
            </a:r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5585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" y="-14408"/>
            <a:ext cx="9138900" cy="68587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7448" y="186998"/>
            <a:ext cx="8514204" cy="2062103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altLang="ru-RU" sz="2800" b="1" dirty="0" smtClean="0">
                <a:solidFill>
                  <a:srgbClr val="003300"/>
                </a:solidFill>
              </a:rPr>
              <a:t>Христиане верят в то, что </a:t>
            </a:r>
            <a:r>
              <a:rPr lang="ru-RU" altLang="ru-RU" sz="3600" b="1" u="sng" dirty="0" smtClean="0">
                <a:solidFill>
                  <a:srgbClr val="003300"/>
                </a:solidFill>
              </a:rPr>
              <a:t>у мира есть Творец</a:t>
            </a:r>
            <a:r>
              <a:rPr lang="ru-RU" altLang="ru-RU" sz="2800" b="1" dirty="0" smtClean="0">
                <a:solidFill>
                  <a:srgbClr val="003300"/>
                </a:solidFill>
              </a:rPr>
              <a:t>. Бог вложил Свою </a:t>
            </a:r>
            <a:r>
              <a:rPr lang="ru-RU" altLang="ru-RU" sz="3600" b="1" u="sng" dirty="0" smtClean="0">
                <a:solidFill>
                  <a:srgbClr val="003300"/>
                </a:solidFill>
              </a:rPr>
              <a:t>любовь и мудрость</a:t>
            </a:r>
            <a:r>
              <a:rPr lang="ru-RU" altLang="ru-RU" sz="2800" b="1" dirty="0" smtClean="0">
                <a:solidFill>
                  <a:srgbClr val="003300"/>
                </a:solidFill>
              </a:rPr>
              <a:t> в мир. Поэтому познавая мир, христианин в определенной степени постигает и замысел его Творца.</a:t>
            </a:r>
            <a:endParaRPr lang="ru-RU" altLang="ru-RU" sz="2800" b="1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56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trips dir="rd"/>
        <p:sndAc>
          <p:stSnd>
            <p:snd r:embed="rId3" name="К Элизе.wav"/>
          </p:stSnd>
        </p:sndAc>
      </p:transition>
    </mc:Choice>
    <mc:Fallback xmlns="">
      <p:transition spd="slow">
        <p:strips dir="rd"/>
        <p:sndAc>
          <p:stSnd>
            <p:snd r:embed="rId5" name="К Элизе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" y="-14408"/>
            <a:ext cx="9138900" cy="68587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427459" y="188640"/>
            <a:ext cx="5085215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</a:rPr>
              <a:t>Всюду Бог</a:t>
            </a:r>
          </a:p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В 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этой чуткой тишине, </a:t>
            </a:r>
          </a:p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В этой шири полевой, </a:t>
            </a:r>
          </a:p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В этой синей вышине </a:t>
            </a:r>
          </a:p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У меня над головой,</a:t>
            </a:r>
          </a:p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В серебре текущих вод, </a:t>
            </a:r>
          </a:p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В ветре, тихом, словно вздох, </a:t>
            </a:r>
          </a:p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Чую сердцем, что живёт </a:t>
            </a:r>
          </a:p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Всюду всё создавший Бог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!</a:t>
            </a:r>
          </a:p>
          <a:p>
            <a:pPr algn="r"/>
            <a:r>
              <a:rPr lang="ru-RU" sz="2000" i="1" dirty="0" smtClean="0">
                <a:solidFill>
                  <a:schemeClr val="bg1"/>
                </a:solidFill>
              </a:rPr>
              <a:t>Виктор Афанасьев</a:t>
            </a:r>
            <a:endParaRPr lang="ru-RU" sz="2000" dirty="0" smtClean="0">
              <a:solidFill>
                <a:schemeClr val="bg1"/>
              </a:solidFill>
            </a:endParaRPr>
          </a:p>
          <a:p>
            <a:pPr algn="r"/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7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trips dir="rd"/>
        <p:sndAc>
          <p:stSnd>
            <p:snd r:embed="rId3" name="К Элизе.wav"/>
          </p:stSnd>
        </p:sndAc>
      </p:transition>
    </mc:Choice>
    <mc:Fallback xmlns="">
      <p:transition spd="slow">
        <p:strips dir="rd"/>
        <p:sndAc>
          <p:stSnd>
            <p:snd r:embed="rId5" name="К Элизе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03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80890"/>
            <a:ext cx="4552950" cy="60864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20072" y="1844824"/>
            <a:ext cx="3498408" cy="3046988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начале сотворил Бог небо и землю, воду и сушу, день и ночь…</a:t>
            </a:r>
          </a:p>
          <a:p>
            <a:pPr algn="ctr"/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сказал он:</a:t>
            </a:r>
          </a:p>
          <a:p>
            <a:pPr algn="ctr"/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«Это хорошо»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24473" y="321330"/>
            <a:ext cx="3498408" cy="584775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1-4 дни ТВОРЕНИЯ</a:t>
            </a:r>
          </a:p>
        </p:txBody>
      </p:sp>
    </p:spTree>
    <p:extLst>
      <p:ext uri="{BB962C8B-B14F-4D97-AF65-F5344CB8AC3E}">
        <p14:creationId xmlns:p14="http://schemas.microsoft.com/office/powerpoint/2010/main" val="2380687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412776"/>
            <a:ext cx="3575240" cy="514877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846" y="2348880"/>
            <a:ext cx="3781425" cy="4000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7504" y="152694"/>
            <a:ext cx="9036496" cy="1015663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сотворил Бог рыб, пресмыкающихся, птиц и животных…</a:t>
            </a:r>
          </a:p>
          <a:p>
            <a:pPr algn="ctr"/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сказал он: «Это хорошо..»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75354" y="1170526"/>
            <a:ext cx="3498408" cy="1077218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5- 6 день ТВОРЕНИЯ</a:t>
            </a:r>
          </a:p>
        </p:txBody>
      </p:sp>
    </p:spTree>
    <p:extLst>
      <p:ext uri="{BB962C8B-B14F-4D97-AF65-F5344CB8AC3E}">
        <p14:creationId xmlns:p14="http://schemas.microsoft.com/office/powerpoint/2010/main" val="3225769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72000" y="1772816"/>
            <a:ext cx="4146480" cy="3847207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сотворил Бог человека по образу и подобию Своему…</a:t>
            </a:r>
          </a:p>
          <a:p>
            <a:pPr algn="ctr"/>
            <a:endParaRPr lang="ru-RU" sz="36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Мужчину и женщину сотворил их…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66500"/>
            <a:ext cx="3951941" cy="5563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714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116632"/>
            <a:ext cx="9144000" cy="2554545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сказал Бог: </a:t>
            </a:r>
          </a:p>
          <a:p>
            <a:pPr algn="ctr"/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«Я дал вам всякую траву, сеющую семя, какая есть на земле;</a:t>
            </a:r>
          </a:p>
          <a:p>
            <a:pPr algn="ctr"/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и всякое дерево, у которого плод - вам сие в пищу</a:t>
            </a:r>
          </a:p>
          <a:p>
            <a:pPr algn="ctr"/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…</a:t>
            </a:r>
            <a:endParaRPr lang="ru-RU" sz="24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2686132"/>
            <a:ext cx="57150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684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57924" y="850943"/>
            <a:ext cx="7704856" cy="707886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Адам нарекает животным имена</a:t>
            </a:r>
            <a:endParaRPr lang="ru-RU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384" y="1772816"/>
            <a:ext cx="6521936" cy="4557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619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628800"/>
            <a:ext cx="6096000" cy="4572000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957924" y="497000"/>
            <a:ext cx="7704856" cy="707886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 забудь…</a:t>
            </a:r>
            <a:endParaRPr lang="ru-RU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9482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0648"/>
            <a:ext cx="914400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ПРИТЧА О </a:t>
            </a:r>
            <a:r>
              <a:rPr lang="ru-RU" sz="2400" dirty="0" smtClean="0"/>
              <a:t>НЕЗАБУДКЕ</a:t>
            </a:r>
          </a:p>
          <a:p>
            <a:pPr algn="ctr"/>
            <a:endParaRPr lang="ru-RU" sz="2400" dirty="0"/>
          </a:p>
          <a:p>
            <a:r>
              <a:rPr lang="ru-RU" sz="2000" b="1" dirty="0"/>
              <a:t>Когда Господь Бог каждому деревцу, травке, былинке говорил его название и для чего он назначен, один цветочек стоял безмолвно в большом смущении. Подняв на Великого Творца свои голубенькие глазки и открыв Ему своё золотое сердечко, он в блаженном восторге всё позабыл, кроме Создателя, и не мог ничего запомнить. Опустив к земле цветки и бутончики, голубой цветочек залился румянцем смущения и умоляющим голосом пролепетал: «Господи! Отец всего создания, прости меня — я не мог оторвать от Тебя взоров моих и позабыл самого себя. Если Тебе будет угодно повторить моё название, я его никогда не забуду». Творец неба и земли, взглянув с любовью на этот цветок, произнёс: «Вины нет в том, что ты забыл самого себя. Меня только не забудь»,  и удалился. Цветок так и остался в блаженном состоянии Божественного восторга, сделался любимцем всех и каждого. Господь наградил его за любовь к Себе прекрасным именем Незабудки. Вложи и ты в своё детское сердце завет Господа, данный незабудке: «Меня только не забудь!».</a:t>
            </a:r>
          </a:p>
          <a:p>
            <a:r>
              <a:rPr lang="ru-RU" sz="2000" b="1" dirty="0"/>
              <a:t> А когда летом запестреет цветами луг — отыщи скромный голубенький цветочек с золотым сердечком и вспомни наш с тобой маленький секрет — тайну имени Незабудки.</a:t>
            </a:r>
          </a:p>
        </p:txBody>
      </p:sp>
    </p:spTree>
    <p:extLst>
      <p:ext uri="{BB962C8B-B14F-4D97-AF65-F5344CB8AC3E}">
        <p14:creationId xmlns:p14="http://schemas.microsoft.com/office/powerpoint/2010/main" val="178857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0218" y="152529"/>
            <a:ext cx="68407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/>
              <a:t>ОТВЕТСТВЕННОСТЬ</a:t>
            </a:r>
            <a:endParaRPr lang="ru-RU" sz="6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72412" y="152529"/>
            <a:ext cx="2412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C00000"/>
                </a:solidFill>
              </a:rPr>
              <a:t>ОТВЕТ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4957" y="2100031"/>
            <a:ext cx="2142238" cy="92333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endParaRPr lang="ru-RU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94743" y="2269308"/>
            <a:ext cx="30340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-  ВИНОВНОСТЬ</a:t>
            </a:r>
            <a:endParaRPr lang="ru-RU" sz="32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48449" y="3215520"/>
            <a:ext cx="2295255" cy="64633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ОТВЕЧАТЬ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66752" y="3178646"/>
            <a:ext cx="3136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-  ЗАЩИЩАТЬСЯ</a:t>
            </a:r>
            <a:endParaRPr lang="ru-RU" sz="3200" b="1" dirty="0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270" y="127881"/>
            <a:ext cx="1979471" cy="3733167"/>
          </a:xfrm>
          <a:prstGeom prst="rect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</p:pic>
      <p:sp>
        <p:nvSpPr>
          <p:cNvPr id="26" name="TextBox 25"/>
          <p:cNvSpPr txBox="1"/>
          <p:nvPr/>
        </p:nvSpPr>
        <p:spPr>
          <a:xfrm>
            <a:off x="7089289" y="3862611"/>
            <a:ext cx="16873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/>
              <a:t>п</a:t>
            </a:r>
            <a:r>
              <a:rPr lang="ru-RU" sz="4000" b="1" dirty="0" smtClean="0"/>
              <a:t>еред Богом</a:t>
            </a:r>
            <a:endParaRPr lang="ru-RU" sz="40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4067944" y="4604996"/>
            <a:ext cx="21078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/>
              <a:t>п</a:t>
            </a:r>
            <a:r>
              <a:rPr lang="ru-RU" sz="4000" b="1" dirty="0" smtClean="0"/>
              <a:t>еред людьми</a:t>
            </a:r>
            <a:endParaRPr lang="ru-RU" sz="40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179513" y="6015191"/>
            <a:ext cx="30193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/>
              <a:t>п</a:t>
            </a:r>
            <a:r>
              <a:rPr lang="ru-RU" sz="4000" b="1" dirty="0" smtClean="0"/>
              <a:t>еред собой</a:t>
            </a:r>
            <a:endParaRPr lang="ru-RU" sz="4000" b="1" dirty="0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94" y="2040003"/>
            <a:ext cx="3019341" cy="3888432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3366752" y="1628800"/>
            <a:ext cx="3338540" cy="2789123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226310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trips dir="rd"/>
        <p:sndAc>
          <p:endSnd/>
        </p:sndAc>
      </p:transition>
    </mc:Choice>
    <mc:Fallback xmlns="">
      <p:transition spd="slow">
        <p:strips dir="rd"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20" grpId="0"/>
      <p:bldP spid="21" grpId="0"/>
      <p:bldP spid="22" grpId="0"/>
      <p:bldP spid="26" grpId="0"/>
      <p:bldP spid="27" grpId="0"/>
      <p:bldP spid="2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6632"/>
            <a:ext cx="8712968" cy="4585871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FF0000"/>
                </a:solidFill>
              </a:rPr>
              <a:t>Земля – наш дом</a:t>
            </a:r>
            <a:r>
              <a:rPr lang="ru-RU" sz="4400" b="1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 </a:t>
            </a:r>
            <a:r>
              <a:rPr lang="ru-RU" sz="4400" b="1" dirty="0">
                <a:solidFill>
                  <a:srgbClr val="FF0000"/>
                </a:solidFill>
              </a:rPr>
              <a:t>Этот дом сотворил для человека Бог. </a:t>
            </a:r>
            <a:endParaRPr lang="ru-RU" sz="4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4000" b="1" dirty="0" smtClean="0"/>
              <a:t>Поэтому</a:t>
            </a:r>
            <a:r>
              <a:rPr lang="ru-RU" sz="4000" b="1" dirty="0"/>
              <a:t>, хотя люди и хозяева на Земле, но должны нести за нее </a:t>
            </a:r>
            <a:r>
              <a:rPr lang="ru-RU" sz="4000" b="1" dirty="0">
                <a:solidFill>
                  <a:srgbClr val="FF0000"/>
                </a:solidFill>
              </a:rPr>
              <a:t>ответственность</a:t>
            </a:r>
            <a:r>
              <a:rPr lang="ru-RU" sz="4000" b="1" dirty="0"/>
              <a:t> перед Богом. И перед другими </a:t>
            </a:r>
            <a:r>
              <a:rPr lang="ru-RU" sz="4000" b="1" dirty="0" smtClean="0"/>
              <a:t>людьми</a:t>
            </a:r>
          </a:p>
        </p:txBody>
      </p:sp>
    </p:spTree>
    <p:extLst>
      <p:ext uri="{BB962C8B-B14F-4D97-AF65-F5344CB8AC3E}">
        <p14:creationId xmlns:p14="http://schemas.microsoft.com/office/powerpoint/2010/main" val="394888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00218" y="152529"/>
            <a:ext cx="6840760" cy="1015663"/>
          </a:xfrm>
          <a:prstGeom prst="rect">
            <a:avLst/>
          </a:prstGeom>
          <a:noFill/>
          <a:effectLst>
            <a:outerShdw blurRad="50800" dist="38100" dir="8100000" algn="tr" rotWithShape="0">
              <a:schemeClr val="tx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bg1"/>
                </a:solidFill>
              </a:rPr>
              <a:t>ОТВЕТСТВЕННОСТЬ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24401" y="3811012"/>
            <a:ext cx="3919599" cy="30469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/>
              <a:t>Экология</a:t>
            </a:r>
          </a:p>
          <a:p>
            <a:pPr algn="ctr"/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</a:rPr>
              <a:t>Эко </a:t>
            </a:r>
            <a:r>
              <a:rPr lang="ru-RU" sz="4400" b="1" dirty="0">
                <a:solidFill>
                  <a:schemeClr val="tx2">
                    <a:lumMod val="50000"/>
                  </a:schemeClr>
                </a:solidFill>
              </a:rPr>
              <a:t>– дом, место. Логос - наука</a:t>
            </a:r>
          </a:p>
        </p:txBody>
      </p:sp>
    </p:spTree>
    <p:extLst>
      <p:ext uri="{BB962C8B-B14F-4D97-AF65-F5344CB8AC3E}">
        <p14:creationId xmlns:p14="http://schemas.microsoft.com/office/powerpoint/2010/main" val="116065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0218" y="152529"/>
            <a:ext cx="6840760" cy="1015663"/>
          </a:xfrm>
          <a:prstGeom prst="rect">
            <a:avLst/>
          </a:prstGeom>
          <a:noFill/>
          <a:effectLst>
            <a:outerShdw blurRad="50800" dist="38100" dir="8100000" algn="tr" rotWithShape="0">
              <a:schemeClr val="tx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bg1"/>
                </a:solidFill>
              </a:rPr>
              <a:t>ОТВЕТСТВЕННОСТЬ</a:t>
            </a:r>
            <a:endParaRPr lang="ru-RU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99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Tx/>
              <a:buNone/>
            </a:pPr>
            <a:endParaRPr lang="ru-RU" altLang="ru-RU" dirty="0" smtClean="0"/>
          </a:p>
          <a:p>
            <a:pPr algn="ctr" eaLnBrk="1" hangingPunct="1">
              <a:buFontTx/>
              <a:buNone/>
            </a:pPr>
            <a:endParaRPr lang="ru-RU" altLang="ru-RU" dirty="0" smtClean="0"/>
          </a:p>
          <a:p>
            <a:pPr algn="ctr" eaLnBrk="1" hangingPunct="1">
              <a:buFontTx/>
              <a:buNone/>
            </a:pPr>
            <a:r>
              <a:rPr lang="ru-RU" altLang="ru-RU" dirty="0" smtClean="0"/>
              <a:t>    </a:t>
            </a:r>
            <a:r>
              <a:rPr lang="ru-RU" altLang="ru-RU" sz="3900" dirty="0" smtClean="0">
                <a:solidFill>
                  <a:srgbClr val="FF0000"/>
                </a:solidFill>
              </a:rPr>
              <a:t>Для христианина вся природа –</a:t>
            </a:r>
          </a:p>
          <a:p>
            <a:pPr algn="ctr" eaLnBrk="1" hangingPunct="1">
              <a:buFontTx/>
              <a:buNone/>
            </a:pPr>
            <a:r>
              <a:rPr lang="ru-RU" altLang="ru-RU" sz="3900" dirty="0" smtClean="0">
                <a:solidFill>
                  <a:srgbClr val="FF0000"/>
                </a:solidFill>
              </a:rPr>
              <a:t>    это его родной дом и Божий </a:t>
            </a:r>
            <a:r>
              <a:rPr lang="ru-RU" altLang="ru-RU" sz="3900" dirty="0" smtClean="0">
                <a:solidFill>
                  <a:srgbClr val="FF0000"/>
                </a:solidFill>
              </a:rPr>
              <a:t>храм </a:t>
            </a:r>
            <a:endParaRPr lang="ru-RU" altLang="ru-RU" sz="3900" dirty="0" smtClean="0">
              <a:solidFill>
                <a:srgbClr val="FF0000"/>
              </a:solidFill>
            </a:endParaRPr>
          </a:p>
          <a:p>
            <a:pPr algn="ctr" eaLnBrk="1" hangingPunct="1">
              <a:buFontTx/>
              <a:buNone/>
            </a:pPr>
            <a:endParaRPr lang="ru-RU" altLang="ru-RU" dirty="0" smtClean="0"/>
          </a:p>
          <a:p>
            <a:pPr algn="ctr" eaLnBrk="1" hangingPunct="1">
              <a:buFontTx/>
              <a:buNone/>
            </a:pPr>
            <a:r>
              <a:rPr lang="ru-RU" altLang="ru-RU" dirty="0"/>
              <a:t> </a:t>
            </a:r>
            <a:r>
              <a:rPr lang="ru-RU" altLang="ru-RU" dirty="0" smtClean="0"/>
              <a:t>   Поэтому нельзя </a:t>
            </a:r>
          </a:p>
          <a:p>
            <a:pPr algn="ctr"/>
            <a:r>
              <a:rPr lang="ru-RU" altLang="ru-RU" dirty="0" smtClean="0"/>
              <a:t>бездумно сорить и оставлять за собой грязь. </a:t>
            </a:r>
          </a:p>
          <a:p>
            <a:pPr algn="ctr"/>
            <a:r>
              <a:rPr lang="ru-RU" altLang="ru-RU" dirty="0" smtClean="0"/>
              <a:t>бесцельное обламывание живых веток кустов и деревьев – тоже грех. </a:t>
            </a:r>
          </a:p>
          <a:p>
            <a:pPr algn="ctr"/>
            <a:r>
              <a:rPr lang="ru-RU" altLang="ru-RU" dirty="0" smtClean="0"/>
              <a:t>такое поведение вредит не только природе. Оно еще и в душе такого хулигана создает привычку к злобе и разрушению.</a:t>
            </a:r>
          </a:p>
        </p:txBody>
      </p:sp>
    </p:spTree>
    <p:extLst>
      <p:ext uri="{BB962C8B-B14F-4D97-AF65-F5344CB8AC3E}">
        <p14:creationId xmlns:p14="http://schemas.microsoft.com/office/powerpoint/2010/main" val="248927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" y="16409"/>
            <a:ext cx="9143998" cy="6857999"/>
          </a:xfrm>
          <a:prstGeom prst="rect">
            <a:avLst/>
          </a:prstGeom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0230" y="188640"/>
            <a:ext cx="9133770" cy="1123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«Есть такое твердое правило, - сказал мне однажды Маленький принц. - Встал поутру, умылся, привел себя в порядок - и сразу же приведи в порядок свою планету».</a:t>
            </a:r>
            <a:r>
              <a:rPr kumimoji="0" lang="ru-RU" altLang="zh-CN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Антуан де Сент-Экзюпери. «Маленький принц»</a:t>
            </a:r>
            <a:endParaRPr kumimoji="0" lang="ru-RU" altLang="zh-CN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62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trips dir="rd"/>
        <p:sndAc>
          <p:endSnd/>
        </p:sndAc>
      </p:transition>
    </mc:Choice>
    <mc:Fallback xmlns="">
      <p:transition spd="slow">
        <p:strips dir="rd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3347864" y="-4761"/>
            <a:ext cx="292580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dirty="0" smtClean="0">
                <a:solidFill>
                  <a:schemeClr val="bg1"/>
                </a:solidFill>
                <a:effectLst>
                  <a:glow rad="228600">
                    <a:schemeClr val="tx1"/>
                  </a:glow>
                </a:effectLst>
              </a:rPr>
              <a:t>Рай ?</a:t>
            </a:r>
            <a:endParaRPr lang="ru-RU" sz="9600" dirty="0">
              <a:solidFill>
                <a:schemeClr val="bg1"/>
              </a:solidFill>
              <a:effectLst>
                <a:glow rad="2286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766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trips dir="rd"/>
        <p:sndAc>
          <p:stSnd>
            <p:snd r:embed="rId3" name="тревога.wav"/>
          </p:stSnd>
        </p:sndAc>
      </p:transition>
    </mc:Choice>
    <mc:Fallback xmlns="">
      <p:transition spd="slow">
        <p:strips dir="rd"/>
        <p:sndAc>
          <p:stSnd>
            <p:snd r:embed="rId5" name="тревога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392613" cy="3657600"/>
          </a:xfrm>
          <a:noFill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0" y="3581400"/>
            <a:ext cx="492125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800" y="0"/>
            <a:ext cx="47752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713" y="3657600"/>
            <a:ext cx="4456113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Диагональная полоса 8"/>
          <p:cNvSpPr/>
          <p:nvPr/>
        </p:nvSpPr>
        <p:spPr>
          <a:xfrm>
            <a:off x="-304800" y="0"/>
            <a:ext cx="10058400" cy="6858000"/>
          </a:xfrm>
          <a:prstGeom prst="diagStripe">
            <a:avLst>
              <a:gd name="adj" fmla="val 85714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rgbClr val="C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" name="Диагональная полоса 9"/>
          <p:cNvSpPr/>
          <p:nvPr/>
        </p:nvSpPr>
        <p:spPr>
          <a:xfrm rot="14873966">
            <a:off x="1127125" y="-1136650"/>
            <a:ext cx="7499350" cy="8140700"/>
          </a:xfrm>
          <a:prstGeom prst="diagStripe">
            <a:avLst>
              <a:gd name="adj" fmla="val 80065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01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54224" y="260648"/>
            <a:ext cx="76355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spc="200" dirty="0" smtClean="0">
                <a:effectLst>
                  <a:glow rad="63500">
                    <a:schemeClr val="bg1"/>
                  </a:glow>
                </a:effectLst>
              </a:rPr>
              <a:t>ЭКОЛОГИЧЕСКИЙ  КРИЗИС</a:t>
            </a:r>
            <a:endParaRPr lang="ru-RU" sz="4800" spc="200" dirty="0">
              <a:effectLst>
                <a:glow rad="63500">
                  <a:schemeClr val="bg1"/>
                </a:glo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572000" y="1015270"/>
            <a:ext cx="4572000" cy="33239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600" b="1" dirty="0">
                <a:solidFill>
                  <a:schemeClr val="bg1"/>
                </a:solidFill>
              </a:rPr>
              <a:t>«Кризис» </a:t>
            </a:r>
            <a:r>
              <a:rPr lang="ru-RU" dirty="0">
                <a:solidFill>
                  <a:schemeClr val="bg1"/>
                </a:solidFill>
              </a:rPr>
              <a:t>– </a:t>
            </a:r>
            <a:endParaRPr lang="ru-RU" dirty="0" smtClean="0">
              <a:solidFill>
                <a:schemeClr val="bg1"/>
              </a:solidFill>
            </a:endParaRP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это </a:t>
            </a:r>
            <a:r>
              <a:rPr lang="ru-RU" dirty="0">
                <a:solidFill>
                  <a:schemeClr val="bg1"/>
                </a:solidFill>
              </a:rPr>
              <a:t>тоже греческое слово и в переводе оно означает "</a:t>
            </a:r>
            <a:r>
              <a:rPr lang="ru-RU" sz="2800" u="sng" dirty="0">
                <a:solidFill>
                  <a:schemeClr val="bg1"/>
                </a:solidFill>
              </a:rPr>
              <a:t>суд</a:t>
            </a:r>
            <a:r>
              <a:rPr lang="ru-RU" dirty="0">
                <a:solidFill>
                  <a:schemeClr val="bg1"/>
                </a:solidFill>
              </a:rPr>
              <a:t>". 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И </a:t>
            </a:r>
            <a:r>
              <a:rPr lang="ru-RU" dirty="0">
                <a:solidFill>
                  <a:schemeClr val="bg1"/>
                </a:solidFill>
              </a:rPr>
              <a:t>человек и окружающий мир – это Божье творение. </a:t>
            </a:r>
            <a:endParaRPr lang="ru-RU" dirty="0" smtClean="0">
              <a:solidFill>
                <a:schemeClr val="bg1"/>
              </a:solidFill>
            </a:endParaRP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Следовательно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sz="2800" u="sng" dirty="0">
                <a:solidFill>
                  <a:schemeClr val="bg1"/>
                </a:solidFill>
              </a:rPr>
              <a:t>экологический кризис – это суд Божий.</a:t>
            </a:r>
            <a:r>
              <a:rPr lang="ru-RU" dirty="0">
                <a:solidFill>
                  <a:schemeClr val="bg1"/>
                </a:solidFill>
              </a:rPr>
              <a:t> </a:t>
            </a:r>
            <a:endParaRPr lang="ru-RU" dirty="0" smtClean="0">
              <a:solidFill>
                <a:schemeClr val="bg1"/>
              </a:solidFill>
            </a:endParaRP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Бог </a:t>
            </a:r>
            <a:r>
              <a:rPr lang="ru-RU" dirty="0">
                <a:solidFill>
                  <a:schemeClr val="bg1"/>
                </a:solidFill>
              </a:rPr>
              <a:t>так говорит человеку, что человек нарушает и заповеди и законы природы.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34647" y="1657136"/>
            <a:ext cx="3275856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>
                    <a:lumMod val="95000"/>
                  </a:schemeClr>
                </a:solidFill>
              </a:rPr>
              <a:t>«</a:t>
            </a:r>
            <a:r>
              <a:rPr lang="ru-RU" sz="3200" b="1" dirty="0" smtClean="0">
                <a:solidFill>
                  <a:schemeClr val="bg1"/>
                </a:solidFill>
              </a:rPr>
              <a:t>Эко</a:t>
            </a:r>
            <a:r>
              <a:rPr lang="ru-RU" sz="3200" b="1" dirty="0">
                <a:solidFill>
                  <a:schemeClr val="bg1"/>
                </a:solidFill>
              </a:rPr>
              <a:t>» </a:t>
            </a:r>
            <a:r>
              <a:rPr lang="ru-RU" dirty="0" smtClean="0">
                <a:solidFill>
                  <a:schemeClr val="bg1"/>
                </a:solidFill>
              </a:rPr>
              <a:t>–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это греческое слово, означающее </a:t>
            </a:r>
            <a:r>
              <a:rPr lang="ru-RU" u="sng" dirty="0">
                <a:solidFill>
                  <a:schemeClr val="bg1"/>
                </a:solidFill>
              </a:rPr>
              <a:t>дом, жилище</a:t>
            </a:r>
            <a:r>
              <a:rPr lang="ru-RU" dirty="0">
                <a:solidFill>
                  <a:schemeClr val="bg1"/>
                </a:solidFill>
              </a:rPr>
              <a:t>, местопребывание.</a:t>
            </a:r>
          </a:p>
        </p:txBody>
      </p:sp>
    </p:spTree>
    <p:extLst>
      <p:ext uri="{BB962C8B-B14F-4D97-AF65-F5344CB8AC3E}">
        <p14:creationId xmlns:p14="http://schemas.microsoft.com/office/powerpoint/2010/main" val="261635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trips dir="rd"/>
        <p:sndAc>
          <p:stSnd>
            <p:snd r:embed="rId3" name="тревога.wav"/>
          </p:stSnd>
        </p:sndAc>
      </p:transition>
    </mc:Choice>
    <mc:Fallback xmlns="">
      <p:transition spd="slow">
        <p:strips dir="rd"/>
        <p:sndAc>
          <p:stSnd>
            <p:snd r:embed="rId5" name="тревога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48" y="764704"/>
            <a:ext cx="8811505" cy="582862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17" y="764703"/>
            <a:ext cx="8857218" cy="582862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61" y="260648"/>
            <a:ext cx="8919752" cy="63326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61" y="403785"/>
            <a:ext cx="8912782" cy="60495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7616"/>
            <a:ext cx="9144000" cy="53827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1482" y="135194"/>
            <a:ext cx="576228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effectLst>
                  <a:glow rad="127000">
                    <a:schemeClr val="tx2">
                      <a:lumMod val="75000"/>
                      <a:alpha val="99000"/>
                    </a:schemeClr>
                  </a:glow>
                </a:effectLst>
              </a:rPr>
              <a:t>ВСЕМИРНЫЙ  ПОТОП</a:t>
            </a:r>
            <a:endParaRPr lang="ru-RU" sz="4800" dirty="0">
              <a:solidFill>
                <a:schemeClr val="bg1"/>
              </a:solidFill>
              <a:effectLst>
                <a:glow rad="127000">
                  <a:schemeClr val="tx2">
                    <a:lumMod val="75000"/>
                    <a:alpha val="99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185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trips dir="rd"/>
        <p:sndAc>
          <p:endSnd/>
        </p:sndAc>
      </p:transition>
    </mc:Choice>
    <mc:Fallback xmlns="">
      <p:transition spd="slow">
        <p:strips dir="rd"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0218" y="152529"/>
            <a:ext cx="9043782" cy="2123658"/>
          </a:xfrm>
          <a:prstGeom prst="rect">
            <a:avLst/>
          </a:prstGeom>
          <a:noFill/>
          <a:effectLst>
            <a:outerShdw blurRad="50800" dist="38100" dir="8100000" algn="tr" rotWithShape="0">
              <a:schemeClr val="tx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bg1"/>
                </a:solidFill>
              </a:rPr>
              <a:t>Договор между Богом </a:t>
            </a:r>
          </a:p>
          <a:p>
            <a:pPr algn="ctr"/>
            <a:r>
              <a:rPr lang="ru-RU" sz="6000" b="1" dirty="0" smtClean="0">
                <a:solidFill>
                  <a:schemeClr val="bg1"/>
                </a:solidFill>
              </a:rPr>
              <a:t>и </a:t>
            </a:r>
            <a:r>
              <a:rPr lang="ru-RU" sz="7200" b="1" dirty="0" smtClean="0">
                <a:solidFill>
                  <a:schemeClr val="bg1"/>
                </a:solidFill>
              </a:rPr>
              <a:t>человеком</a:t>
            </a:r>
            <a:endParaRPr lang="ru-RU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46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-16233" y="1700808"/>
            <a:ext cx="9144000" cy="1446550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Человек, который любит Бога, любим всеми Божьими созданиями. </a:t>
            </a:r>
            <a:br>
              <a:rPr lang="ru-RU" sz="3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ru-RU" sz="24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Picture 2" descr="D:\Мои документы\ОРКСЭ\природа и человек\картинки к уроку 26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5064"/>
            <a:ext cx="9127767" cy="1944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6636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1041" y="138499"/>
            <a:ext cx="3600400" cy="2308324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Святой Сергий Радонежский накормил голодного медведя последним кусочком хлеба, который у него оставался. </a:t>
            </a:r>
            <a:endParaRPr lang="ru-RU" sz="24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Picture 3" descr="D:\Мои документы\ОРКСЭ\природа и человек\картинки к уроку 26\Серафим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162" y="2629515"/>
            <a:ext cx="5084778" cy="381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72" y="2629515"/>
            <a:ext cx="2961782" cy="382138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547696" y="332656"/>
            <a:ext cx="42971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Серафим Саровский нежно общался с этим </a:t>
            </a: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животным</a:t>
            </a:r>
            <a:endParaRPr lang="ru-RU" sz="2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4841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41276" y="506072"/>
            <a:ext cx="4680520" cy="1631216"/>
          </a:xfrm>
          <a:prstGeom prst="rect">
            <a:avLst/>
          </a:prstGeom>
          <a:noFill/>
          <a:effectLst>
            <a:outerShdw blurRad="25400" dist="25400" dir="5400000" algn="ctr" rotWithShape="0">
              <a:srgbClr val="FFC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800" u="sng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Святой Герасим Иорданский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приручил взрослого дикого </a:t>
            </a:r>
            <a:r>
              <a:rPr lang="ru-RU" sz="2800" u="sng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льва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</a:t>
            </a:r>
            <a:b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ru-RU" sz="16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8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Рисунок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137289"/>
            <a:ext cx="4572000" cy="46005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511" y="4221088"/>
            <a:ext cx="2908961" cy="236207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318728" y="506072"/>
            <a:ext cx="359938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u="sng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Святой Нектарий </a:t>
            </a:r>
            <a:r>
              <a:rPr lang="ru-RU" sz="2800" u="sng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Оптинский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с которым жил </a:t>
            </a:r>
            <a:r>
              <a:rPr lang="ru-RU" sz="2800" u="sng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кот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необычайных размеров, шутил: «Отец Герасим велик, у него лев, мы же малы, у нас кот».</a:t>
            </a:r>
          </a:p>
        </p:txBody>
      </p:sp>
    </p:spTree>
    <p:extLst>
      <p:ext uri="{BB962C8B-B14F-4D97-AF65-F5344CB8AC3E}">
        <p14:creationId xmlns:p14="http://schemas.microsoft.com/office/powerpoint/2010/main" val="393938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454253"/>
            <a:ext cx="3251026" cy="2288723"/>
          </a:xfrm>
          <a:prstGeom prst="rect">
            <a:avLst/>
          </a:prstGeom>
          <a:ln w="38100">
            <a:solidFill>
              <a:srgbClr val="009900"/>
            </a:solidFill>
          </a:ln>
          <a:effectLst/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559859"/>
            <a:ext cx="3967336" cy="2115913"/>
          </a:xfrm>
          <a:prstGeom prst="rect">
            <a:avLst/>
          </a:prstGeom>
          <a:ln w="38100">
            <a:solidFill>
              <a:srgbClr val="009900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123" y="92280"/>
            <a:ext cx="3823320" cy="1873427"/>
          </a:xfrm>
          <a:prstGeom prst="rect">
            <a:avLst/>
          </a:prstGeom>
          <a:ln w="38100">
            <a:solidFill>
              <a:srgbClr val="00990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043520"/>
            <a:ext cx="2520333" cy="2177568"/>
          </a:xfrm>
          <a:prstGeom prst="rect">
            <a:avLst/>
          </a:prstGeom>
          <a:ln w="38100">
            <a:solidFill>
              <a:srgbClr val="009900"/>
            </a:solidFill>
          </a:ln>
          <a:effectLst/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276183"/>
            <a:ext cx="2699370" cy="1712241"/>
          </a:xfrm>
          <a:prstGeom prst="rect">
            <a:avLst/>
          </a:prstGeom>
          <a:ln w="38100">
            <a:solidFill>
              <a:srgbClr val="009900"/>
            </a:solidFill>
          </a:ln>
        </p:spPr>
      </p:pic>
      <p:pic>
        <p:nvPicPr>
          <p:cNvPr id="15" name="Picture 2" descr="D:\Мои документы\ОРКСЭ\природа и человек\картинки к уроку 26\Илья Пророк_(1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56900"/>
            <a:ext cx="3163091" cy="396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094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85" y="3119953"/>
            <a:ext cx="5339019" cy="360052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77878" y="1309036"/>
            <a:ext cx="4263991" cy="5548964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73953" y="1196752"/>
            <a:ext cx="5434151" cy="169277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500" b="1" dirty="0"/>
              <a:t>Всех не обогреешь, не прокормишь…</a:t>
            </a:r>
          </a:p>
          <a:p>
            <a:r>
              <a:rPr lang="ru-RU" sz="2500" b="1" dirty="0"/>
              <a:t>Не спасешь и не укроешь от беды…</a:t>
            </a:r>
          </a:p>
          <a:p>
            <a:r>
              <a:rPr lang="ru-RU" sz="2500" b="1" dirty="0"/>
              <a:t>Что ж, логично… только на секунду</a:t>
            </a:r>
          </a:p>
          <a:p>
            <a:r>
              <a:rPr lang="ru-RU" sz="2500" b="1" dirty="0"/>
              <a:t>Вдруг представь, что эта кроха – ты…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0218" y="152529"/>
            <a:ext cx="6840760" cy="1015663"/>
          </a:xfrm>
          <a:prstGeom prst="rect">
            <a:avLst/>
          </a:prstGeom>
          <a:noFill/>
          <a:effectLst>
            <a:outerShdw blurRad="50800" dist="38100" dir="8100000" algn="tr" rotWithShape="0">
              <a:schemeClr val="tx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bg1"/>
                </a:solidFill>
              </a:rPr>
              <a:t>ОТВЕТСТВЕННОСТЬ</a:t>
            </a:r>
            <a:endParaRPr lang="ru-RU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18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4947937" y="1052736"/>
            <a:ext cx="38892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effectLst>
                  <a:glow rad="228600">
                    <a:srgbClr val="008000">
                      <a:alpha val="60000"/>
                    </a:srgbClr>
                  </a:glow>
                </a:effectLst>
              </a:rPr>
              <a:t>МИЛОСЕРДИЕ</a:t>
            </a:r>
            <a:endParaRPr lang="ru-RU" sz="4800" dirty="0">
              <a:solidFill>
                <a:schemeClr val="bg1"/>
              </a:solidFill>
              <a:effectLst>
                <a:glow rad="228600">
                  <a:srgbClr val="008000">
                    <a:alpha val="60000"/>
                  </a:srgbClr>
                </a:glo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68304" y="1883733"/>
            <a:ext cx="4248472" cy="830997"/>
          </a:xfrm>
          <a:prstGeom prst="rect">
            <a:avLst/>
          </a:prstGeom>
          <a:noFill/>
          <a:effectLst>
            <a:outerShdw blurRad="50800" dist="38100" dir="8100000" algn="tr" rotWithShape="0">
              <a:schemeClr val="tx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Милое сердце</a:t>
            </a:r>
            <a:endParaRPr lang="ru-RU" sz="4800" b="1" dirty="0"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052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260648"/>
            <a:ext cx="874846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Работа с </a:t>
            </a:r>
            <a:r>
              <a:rPr lang="ru-RU" sz="2800" b="1" dirty="0" smtClean="0"/>
              <a:t>терминами</a:t>
            </a:r>
          </a:p>
          <a:p>
            <a:pPr algn="ctr"/>
            <a:endParaRPr lang="ru-RU" sz="2800" b="1" dirty="0" smtClean="0"/>
          </a:p>
          <a:p>
            <a:r>
              <a:rPr lang="ru-RU" sz="2800" b="1" dirty="0" smtClean="0"/>
              <a:t>Природа-</a:t>
            </a:r>
            <a:r>
              <a:rPr lang="ru-RU" sz="2800" dirty="0" smtClean="0"/>
              <a:t> </a:t>
            </a:r>
          </a:p>
          <a:p>
            <a:r>
              <a:rPr lang="ru-RU" sz="2800" b="1" dirty="0" smtClean="0"/>
              <a:t>Экология</a:t>
            </a:r>
            <a:r>
              <a:rPr lang="ru-RU" sz="2800" dirty="0" smtClean="0"/>
              <a:t> –</a:t>
            </a:r>
          </a:p>
          <a:p>
            <a:r>
              <a:rPr lang="ru-RU" sz="2800" b="1" dirty="0" smtClean="0"/>
              <a:t>Культура</a:t>
            </a:r>
            <a:r>
              <a:rPr lang="ru-RU" sz="2800" dirty="0" smtClean="0"/>
              <a:t>- </a:t>
            </a:r>
          </a:p>
          <a:p>
            <a:r>
              <a:rPr lang="ru-RU" sz="2800" b="1" dirty="0" smtClean="0"/>
              <a:t>Милосердие -</a:t>
            </a:r>
          </a:p>
          <a:p>
            <a:r>
              <a:rPr lang="ru-RU" sz="2800" b="1" dirty="0" smtClean="0"/>
              <a:t>Труд-</a:t>
            </a:r>
          </a:p>
          <a:p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456213" y="4042232"/>
            <a:ext cx="6030416" cy="400110"/>
          </a:xfrm>
          <a:prstGeom prst="rect">
            <a:avLst/>
          </a:prstGeom>
          <a:solidFill>
            <a:srgbClr val="FFFFB9"/>
          </a:solidFill>
          <a:ln>
            <a:solidFill>
              <a:srgbClr val="CC9900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мир вокруг нас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92558" y="3284984"/>
            <a:ext cx="4963410" cy="707886"/>
          </a:xfrm>
          <a:prstGeom prst="rect">
            <a:avLst/>
          </a:prstGeom>
          <a:solidFill>
            <a:srgbClr val="FFD5D5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Наука взаимодействии живых организмов</a:t>
            </a:r>
          </a:p>
          <a:p>
            <a:r>
              <a:rPr lang="ru-RU" sz="2000" b="1" dirty="0" smtClean="0"/>
              <a:t>между собой и окружающей средой</a:t>
            </a:r>
            <a:endParaRPr lang="ru-RU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052402" y="4452608"/>
            <a:ext cx="6768752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Готовность помочь другому не ожидая награды</a:t>
            </a:r>
            <a:endParaRPr lang="ru-RU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555776" y="5994305"/>
            <a:ext cx="5472608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Это всё то, во что вложено вдохновение и труд человека</a:t>
            </a:r>
            <a:endParaRPr lang="ru-RU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4869199"/>
            <a:ext cx="6835490" cy="1015663"/>
          </a:xfrm>
          <a:prstGeom prst="rect">
            <a:avLst/>
          </a:prstGeom>
          <a:solidFill>
            <a:srgbClr val="D8C5FF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/>
              <a:t>целесообразная деятельность человека, направленная на сохранение, видоизменение, приспособление среды обитания для удовлетворения своих потребностей</a:t>
            </a:r>
          </a:p>
        </p:txBody>
      </p:sp>
    </p:spTree>
    <p:extLst>
      <p:ext uri="{BB962C8B-B14F-4D97-AF65-F5344CB8AC3E}">
        <p14:creationId xmlns:p14="http://schemas.microsoft.com/office/powerpoint/2010/main" val="204067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260648"/>
            <a:ext cx="874846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Работа с </a:t>
            </a:r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</a:rPr>
              <a:t>терминами</a:t>
            </a:r>
            <a:endParaRPr lang="ru-RU" sz="2800" b="1" dirty="0" smtClean="0"/>
          </a:p>
          <a:p>
            <a:r>
              <a:rPr lang="ru-RU" sz="2800" b="1" dirty="0" smtClean="0"/>
              <a:t>Природа-</a:t>
            </a:r>
            <a:r>
              <a:rPr lang="ru-RU" sz="2800" dirty="0" smtClean="0"/>
              <a:t> </a:t>
            </a:r>
          </a:p>
          <a:p>
            <a:endParaRPr lang="ru-RU" sz="2800" dirty="0" smtClean="0"/>
          </a:p>
          <a:p>
            <a:r>
              <a:rPr lang="ru-RU" sz="2800" b="1" dirty="0" smtClean="0"/>
              <a:t>Экология</a:t>
            </a:r>
            <a:r>
              <a:rPr lang="ru-RU" sz="2800" dirty="0"/>
              <a:t> </a:t>
            </a:r>
            <a:r>
              <a:rPr lang="ru-RU" sz="2800" dirty="0" smtClean="0"/>
              <a:t>–</a:t>
            </a:r>
          </a:p>
          <a:p>
            <a:endParaRPr lang="ru-RU" sz="2800" dirty="0" smtClean="0"/>
          </a:p>
          <a:p>
            <a:r>
              <a:rPr lang="ru-RU" sz="2800" b="1" dirty="0" smtClean="0"/>
              <a:t>Культура</a:t>
            </a:r>
            <a:r>
              <a:rPr lang="ru-RU" sz="2800" dirty="0" smtClean="0"/>
              <a:t>- </a:t>
            </a:r>
          </a:p>
          <a:p>
            <a:endParaRPr lang="ru-RU" sz="2800" dirty="0"/>
          </a:p>
          <a:p>
            <a:r>
              <a:rPr lang="ru-RU" sz="2800" b="1" dirty="0" smtClean="0"/>
              <a:t>Милосердие -</a:t>
            </a:r>
          </a:p>
          <a:p>
            <a:endParaRPr lang="ru-RU" sz="2800" dirty="0" smtClean="0"/>
          </a:p>
          <a:p>
            <a:r>
              <a:rPr lang="ru-RU" sz="2800" b="1" dirty="0" smtClean="0"/>
              <a:t>Труд-</a:t>
            </a:r>
          </a:p>
          <a:p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2483768" y="766072"/>
            <a:ext cx="6255643" cy="492443"/>
          </a:xfrm>
          <a:prstGeom prst="rect">
            <a:avLst/>
          </a:prstGeom>
          <a:solidFill>
            <a:srgbClr val="FFFFB9"/>
          </a:solidFill>
          <a:ln>
            <a:solidFill>
              <a:srgbClr val="CC9900"/>
            </a:solidFill>
          </a:ln>
        </p:spPr>
        <p:txBody>
          <a:bodyPr wrap="square" rtlCol="0">
            <a:spAutoFit/>
          </a:bodyPr>
          <a:lstStyle/>
          <a:p>
            <a:r>
              <a:rPr lang="ru-RU" sz="2600" dirty="0" smtClean="0"/>
              <a:t>мир вокруг нас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83768" y="1289292"/>
            <a:ext cx="6225838" cy="892552"/>
          </a:xfrm>
          <a:prstGeom prst="rect">
            <a:avLst/>
          </a:prstGeom>
          <a:solidFill>
            <a:srgbClr val="FFD5D5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2600" dirty="0" smtClean="0"/>
              <a:t>Наука взаимодействии живых организмов</a:t>
            </a:r>
          </a:p>
          <a:p>
            <a:r>
              <a:rPr lang="ru-RU" sz="2600" dirty="0" smtClean="0"/>
              <a:t>между собой и окружающей средой</a:t>
            </a:r>
            <a:endParaRPr lang="ru-RU" sz="2600" dirty="0"/>
          </a:p>
        </p:txBody>
      </p:sp>
      <p:sp>
        <p:nvSpPr>
          <p:cNvPr id="5" name="TextBox 4"/>
          <p:cNvSpPr txBox="1"/>
          <p:nvPr/>
        </p:nvSpPr>
        <p:spPr>
          <a:xfrm>
            <a:off x="2483768" y="3133784"/>
            <a:ext cx="6218942" cy="89255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600" dirty="0" smtClean="0"/>
              <a:t>Готовность помочь другому не ожидая награды</a:t>
            </a:r>
            <a:endParaRPr lang="ru-RU" sz="2600" dirty="0"/>
          </a:p>
        </p:txBody>
      </p:sp>
      <p:sp>
        <p:nvSpPr>
          <p:cNvPr id="6" name="TextBox 5"/>
          <p:cNvSpPr txBox="1"/>
          <p:nvPr/>
        </p:nvSpPr>
        <p:spPr>
          <a:xfrm>
            <a:off x="2483768" y="2211405"/>
            <a:ext cx="6218942" cy="89255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600" dirty="0" smtClean="0"/>
              <a:t>Это всё то, во что вложено вдохновение и труд человека</a:t>
            </a:r>
            <a:endParaRPr lang="ru-RU" sz="2600" dirty="0"/>
          </a:p>
        </p:txBody>
      </p:sp>
      <p:sp>
        <p:nvSpPr>
          <p:cNvPr id="7" name="TextBox 6"/>
          <p:cNvSpPr txBox="1"/>
          <p:nvPr/>
        </p:nvSpPr>
        <p:spPr>
          <a:xfrm>
            <a:off x="1867220" y="4011464"/>
            <a:ext cx="6835490" cy="1692771"/>
          </a:xfrm>
          <a:prstGeom prst="rect">
            <a:avLst/>
          </a:prstGeom>
          <a:solidFill>
            <a:srgbClr val="D8C5FF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600" dirty="0"/>
              <a:t>целесообразная деятельность человека, направленная на сохранение, видоизменение, приспособление среды обитания для удовлетворения своих потребностей</a:t>
            </a:r>
          </a:p>
        </p:txBody>
      </p:sp>
    </p:spTree>
    <p:extLst>
      <p:ext uri="{BB962C8B-B14F-4D97-AF65-F5344CB8AC3E}">
        <p14:creationId xmlns:p14="http://schemas.microsoft.com/office/powerpoint/2010/main" val="4260557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51620" y="152529"/>
            <a:ext cx="6840760" cy="1015663"/>
          </a:xfrm>
          <a:prstGeom prst="rect">
            <a:avLst/>
          </a:prstGeom>
          <a:noFill/>
          <a:effectLst>
            <a:outerShdw algn="tr" blurRad="50800" dir="8100000" dist="38100" rotWithShape="0">
              <a:schemeClr val="tx1"/>
            </a:outerShdw>
          </a:effectLst>
        </p:spPr>
        <p:txBody>
          <a:bodyPr rtlCol="0" wrap="square">
            <a:spAutoFit/>
          </a:bodyPr>
          <a:lstStyle/>
          <a:p>
            <a:pPr algn="ctr"/>
            <a:r>
              <a:rPr b="1" dirty="0" lang="ru-RU" smtClean="0" sz="6000">
                <a:solidFill>
                  <a:schemeClr val="bg1"/>
                </a:solidFill>
              </a:rPr>
              <a:t>Что могу сделать Я?</a:t>
            </a:r>
            <a:endParaRPr b="1" dirty="0" lang="ru-RU" sz="6000">
              <a:solidFill>
                <a:schemeClr val="bg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874468"/>
              </p:ext>
            </p:extLst>
          </p:nvPr>
        </p:nvGraphicFramePr>
        <p:xfrm>
          <a:off x="323529" y="1484784"/>
          <a:ext cx="8520608" cy="4852209"/>
        </p:xfrm>
        <a:graphic>
          <a:graphicData uri="http://schemas.openxmlformats.org/drawingml/2006/table">
            <a:tbl>
              <a:tblPr bandRow="1" firstRow="1">
                <a:tableStyleId>{EB344D84-9AFB-497E-A393-DC336BA19D2E}</a:tableStyleId>
              </a:tblPr>
              <a:tblGrid>
                <a:gridCol w="4176463"/>
                <a:gridCol w="4344145"/>
              </a:tblGrid>
              <a:tr h="1368152">
                <a:tc>
                  <a:txBody>
                    <a:bodyPr/>
                    <a:lstStyle/>
                    <a:p>
                      <a:pPr algn="r"/>
                      <a:r>
                        <a:rPr dirty="0" lang="ru-RU" smtClean="0" sz="3200">
                          <a:solidFill>
                            <a:srgbClr val="FF0000"/>
                          </a:solidFill>
                        </a:rPr>
                        <a:t>ХОРОШО</a:t>
                      </a:r>
                      <a:endParaRPr dirty="0" lang="ru-RU" sz="320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R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dirty="0" lang="ru-RU" smtClean="0" sz="3200">
                          <a:solidFill>
                            <a:schemeClr val="tx1"/>
                          </a:solidFill>
                        </a:rPr>
                        <a:t>ПЛОХО</a:t>
                      </a:r>
                      <a:endParaRPr dirty="0" lang="ru-RU" sz="3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L>
                  </a:tcPr>
                </a:tc>
              </a:tr>
              <a:tr h="681004"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>
                    <a:lnR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R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>
                    <a:lnL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L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</a:tr>
              <a:tr h="609600"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>
                    <a:lnR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R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>
                    <a:lnL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L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</a:tr>
              <a:tr h="595745"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>
                    <a:lnR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R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>
                    <a:lnL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L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</a:tr>
              <a:tr h="605798"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>
                    <a:lnR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R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>
                    <a:lnL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L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</a:tr>
              <a:tr h="991910">
                <a:tc>
                  <a:txBody>
                    <a:bodyPr/>
                    <a:lstStyle/>
                    <a:p>
                      <a:pPr algn="ctr"/>
                      <a:endParaRPr dirty="0" lang="ru-RU"/>
                    </a:p>
                  </a:txBody>
                  <a:tcPr>
                    <a:lnR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R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dirty="0" lang="ru-RU"/>
                    </a:p>
                  </a:txBody>
                  <a:tcPr>
                    <a:lnL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L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</a:tcPr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6379"/>
            <a:ext cx="1944216" cy="20300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"/>
          <a:stretch/>
        </p:blipFill>
        <p:spPr>
          <a:xfrm>
            <a:off x="7668344" y="954919"/>
            <a:ext cx="1475656" cy="2030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54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50" spd="slow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 id="7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">
                      <p:stCondLst>
                        <p:cond delay="indefinite"/>
                      </p:stCondLst>
                      <p:childTnLst>
                        <p:par>
                          <p:cTn fill="hold" id="11">
                            <p:stCondLst>
                              <p:cond delay="0"/>
                            </p:stCondLst>
                            <p:childTnLst>
                              <p:par>
                                <p:cTn fill="hold" id="12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 id="14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15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6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7">
                      <p:stCondLst>
                        <p:cond delay="indefinite"/>
                      </p:stCondLst>
                      <p:childTnLst>
                        <p:par>
                          <p:cTn fill="hold" id="18">
                            <p:stCondLst>
                              <p:cond delay="0"/>
                            </p:stCondLst>
                            <p:childTnLst>
                              <p:par>
                                <p:cTn fill="hold" id="19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 id="2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22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23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51620" y="152529"/>
            <a:ext cx="6840760" cy="1015663"/>
          </a:xfrm>
          <a:prstGeom prst="rect">
            <a:avLst/>
          </a:prstGeom>
          <a:noFill/>
          <a:effectLst>
            <a:outerShdw algn="tr" blurRad="50800" dir="8100000" dist="38100" rotWithShape="0">
              <a:schemeClr val="tx1"/>
            </a:outerShdw>
          </a:effectLst>
        </p:spPr>
        <p:txBody>
          <a:bodyPr rtlCol="0" wrap="square">
            <a:spAutoFit/>
          </a:bodyPr>
          <a:lstStyle/>
          <a:p>
            <a:pPr algn="ctr"/>
            <a:r>
              <a:rPr b="1" dirty="0" lang="ru-RU" smtClean="0" sz="6000">
                <a:solidFill>
                  <a:schemeClr val="bg1"/>
                </a:solidFill>
              </a:rPr>
              <a:t>Что могу сделать Я?</a:t>
            </a:r>
            <a:endParaRPr b="1" dirty="0" lang="ru-RU" sz="6000">
              <a:solidFill>
                <a:schemeClr val="bg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601958"/>
              </p:ext>
            </p:extLst>
          </p:nvPr>
        </p:nvGraphicFramePr>
        <p:xfrm>
          <a:off x="323529" y="1484784"/>
          <a:ext cx="8520608" cy="4896544"/>
        </p:xfrm>
        <a:graphic>
          <a:graphicData uri="http://schemas.openxmlformats.org/drawingml/2006/table">
            <a:tbl>
              <a:tblPr bandRow="1" firstRow="1">
                <a:tableStyleId>{EB344D84-9AFB-497E-A393-DC336BA19D2E}</a:tableStyleId>
              </a:tblPr>
              <a:tblGrid>
                <a:gridCol w="4176463"/>
                <a:gridCol w="4344145"/>
              </a:tblGrid>
              <a:tr h="1368152">
                <a:tc>
                  <a:txBody>
                    <a:bodyPr/>
                    <a:lstStyle/>
                    <a:p>
                      <a:pPr algn="r"/>
                      <a:r>
                        <a:rPr dirty="0" lang="ru-RU" smtClean="0" sz="3200">
                          <a:solidFill>
                            <a:srgbClr val="FF0000"/>
                          </a:solidFill>
                        </a:rPr>
                        <a:t>ХОРОШО</a:t>
                      </a:r>
                      <a:endParaRPr dirty="0" lang="ru-RU" sz="320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R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dirty="0" lang="ru-RU" smtClean="0" sz="3200">
                          <a:solidFill>
                            <a:schemeClr val="tx1"/>
                          </a:solidFill>
                        </a:rPr>
                        <a:t>ПЛОХО</a:t>
                      </a:r>
                      <a:endParaRPr dirty="0" lang="ru-RU" sz="3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L>
                  </a:tcPr>
                </a:tc>
              </a:tr>
              <a:tr h="681004">
                <a:tc>
                  <a:txBody>
                    <a:bodyPr/>
                    <a:lstStyle/>
                    <a:p>
                      <a:r>
                        <a:rPr dirty="0" lang="ru-RU" smtClean="0"/>
                        <a:t>САЖАТЬ ДЕРЕВЬЯ, ЦВЕТЫ…</a:t>
                      </a:r>
                      <a:endParaRPr dirty="0" lang="ru-RU"/>
                    </a:p>
                  </a:txBody>
                  <a:tcPr>
                    <a:lnR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R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dirty="0" lang="ru-RU" smtClean="0"/>
                        <a:t>ЛОМАТЬ ДЕРЕВЬЯ…</a:t>
                      </a:r>
                      <a:endParaRPr dirty="0" lang="ru-RU"/>
                    </a:p>
                  </a:txBody>
                  <a:tcPr>
                    <a:lnL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L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</a:tr>
              <a:tr h="609600">
                <a:tc>
                  <a:txBody>
                    <a:bodyPr/>
                    <a:lstStyle/>
                    <a:p>
                      <a:r>
                        <a:rPr dirty="0" lang="ru-RU" smtClean="0"/>
                        <a:t>НЕ  МУСОИТЬ</a:t>
                      </a:r>
                      <a:endParaRPr dirty="0" lang="ru-RU"/>
                    </a:p>
                  </a:txBody>
                  <a:tcPr>
                    <a:lnR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R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dirty="0" lang="ru-RU" smtClean="0"/>
                        <a:t>РАЗБРАСЫВАТЬ ВСЁ ВОКРУГ СЕБЯ</a:t>
                      </a:r>
                      <a:endParaRPr dirty="0" lang="ru-RU"/>
                    </a:p>
                  </a:txBody>
                  <a:tcPr>
                    <a:lnL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L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</a:tr>
              <a:tr h="595745">
                <a:tc>
                  <a:txBody>
                    <a:bodyPr/>
                    <a:lstStyle/>
                    <a:p>
                      <a:r>
                        <a:rPr dirty="0" lang="ru-RU" smtClean="0"/>
                        <a:t>БЕРЕЖНО ИСПОЛЬЗОВАТЬ РЕСУРСЫ (ВОДУ,</a:t>
                      </a:r>
                      <a:r>
                        <a:rPr baseline="0" dirty="0" lang="ru-RU" smtClean="0"/>
                        <a:t> ГАЗ, ЭЛЕКТРИЧЕСТВО, БУМАГА…)</a:t>
                      </a:r>
                      <a:endParaRPr dirty="0" lang="ru-RU"/>
                    </a:p>
                  </a:txBody>
                  <a:tcPr>
                    <a:lnR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R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dirty="0" lang="ru-RU" smtClean="0"/>
                        <a:t>НЕ ВЫКЛЮЧАТЬ ВОДУ И СВЕТ, НЕ РАЦИОНАЛЬНО ИСПОЛЬЗОВАТЬ БУМАГУ</a:t>
                      </a:r>
                      <a:endParaRPr dirty="0" lang="ru-RU"/>
                    </a:p>
                  </a:txBody>
                  <a:tcPr>
                    <a:lnL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L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</a:tr>
              <a:tr h="605798">
                <a:tc>
                  <a:txBody>
                    <a:bodyPr/>
                    <a:lstStyle/>
                    <a:p>
                      <a:r>
                        <a:rPr dirty="0" lang="ru-RU" smtClean="0"/>
                        <a:t>КОРМИТЬ ПТИЦ ЗИМОЙ</a:t>
                      </a:r>
                      <a:endParaRPr dirty="0" lang="ru-RU"/>
                    </a:p>
                  </a:txBody>
                  <a:tcPr>
                    <a:lnR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R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dirty="0" lang="ru-RU" smtClean="0"/>
                        <a:t>РАЗРУШАТЬ</a:t>
                      </a:r>
                      <a:r>
                        <a:rPr baseline="0" dirty="0" lang="ru-RU" smtClean="0"/>
                        <a:t> ГНЕЗДА</a:t>
                      </a:r>
                      <a:endParaRPr dirty="0" lang="ru-RU"/>
                    </a:p>
                  </a:txBody>
                  <a:tcPr>
                    <a:lnL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L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  <a:lnB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B>
                  </a:tcPr>
                </a:tc>
              </a:tr>
              <a:tr h="991910">
                <a:tc>
                  <a:txBody>
                    <a:bodyPr/>
                    <a:lstStyle/>
                    <a:p>
                      <a:pPr algn="ctr"/>
                      <a:r>
                        <a:rPr dirty="0" lang="ru-RU" smtClean="0"/>
                        <a:t>…</a:t>
                      </a:r>
                      <a:endParaRPr dirty="0" lang="ru-RU"/>
                    </a:p>
                  </a:txBody>
                  <a:tcPr>
                    <a:lnR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R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dirty="0" lang="ru-RU" smtClean="0"/>
                        <a:t>…</a:t>
                      </a:r>
                      <a:endParaRPr dirty="0" lang="ru-RU"/>
                    </a:p>
                  </a:txBody>
                  <a:tcPr>
                    <a:lnL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L>
                    <a:lnT algn="ctr" cap="flat" cmpd="sng" w="12700">
                      <a:solidFill>
                        <a:schemeClr val="tx1"/>
                      </a:solidFill>
                      <a:prstDash val="solid"/>
                      <a:round/>
                      <a:headEnd len="med" type="none" w="med"/>
                      <a:tailEnd len="med" type="none" w="med"/>
                    </a:lnT>
                  </a:tcPr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6379"/>
            <a:ext cx="1944216" cy="20300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"/>
          <a:stretch/>
        </p:blipFill>
        <p:spPr>
          <a:xfrm>
            <a:off x="7668344" y="954919"/>
            <a:ext cx="1475656" cy="2030004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4572000" y="2956470"/>
            <a:ext cx="4248472" cy="335285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>
            <a:endCxn id="6" idx="2"/>
          </p:cNvCxnSpPr>
          <p:nvPr/>
        </p:nvCxnSpPr>
        <p:spPr>
          <a:xfrm flipV="1">
            <a:off x="4572000" y="2984923"/>
            <a:ext cx="3834172" cy="332439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892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50" spd="slow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>
                                        <p:cTn dur="500" id="7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>
                                        <p:cTn dur="500" id="12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69256" y="243499"/>
            <a:ext cx="5144474" cy="1938992"/>
          </a:xfrm>
          <a:prstGeom prst="rect">
            <a:avLst/>
          </a:prstGeom>
          <a:noFill/>
          <a:effectLst>
            <a:outerShdw algn="tr" blurRad="50800" dir="8100000" dist="38100" rotWithShape="0">
              <a:schemeClr val="tx1"/>
            </a:outerShdw>
          </a:effectLst>
        </p:spPr>
        <p:txBody>
          <a:bodyPr rtlCol="0" wrap="square">
            <a:spAutoFit/>
          </a:bodyPr>
          <a:lstStyle/>
          <a:p>
            <a:pPr algn="ctr"/>
            <a:r>
              <a:rPr b="1" dirty="0" lang="ru-RU" smtClean="0" sz="6000">
                <a:solidFill>
                  <a:srgbClr val="FF99CC"/>
                </a:solidFill>
              </a:rPr>
              <a:t>«ВОЛШЕБНЫЙ САД»</a:t>
            </a:r>
            <a:endParaRPr b="1" dirty="0" lang="ru-RU" sz="6000">
              <a:solidFill>
                <a:srgbClr val="FF99CC"/>
              </a:solidFill>
            </a:endParaRPr>
          </a:p>
        </p:txBody>
      </p:sp>
      <p:pic>
        <p:nvPicPr>
          <p:cNvPr id="1026" name="Picture 2"/>
          <p:cNvPicPr>
            <a:picLocks noChangeArrowheads="1"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"/>
          <a:stretch/>
        </p:blipFill>
        <p:spPr bwMode="auto">
          <a:xfrm>
            <a:off x="200480" y="206584"/>
            <a:ext cx="3456626" cy="2431952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0109" y="2145576"/>
            <a:ext cx="9043782" cy="4339650"/>
          </a:xfrm>
          <a:prstGeom prst="rect">
            <a:avLst/>
          </a:prstGeom>
          <a:noFill/>
          <a:effectLst>
            <a:outerShdw algn="tr" blurRad="50800" dir="8100000" dist="38100" rotWithShape="0">
              <a:schemeClr val="tx1"/>
            </a:outerShdw>
          </a:effectLst>
        </p:spPr>
        <p:txBody>
          <a:bodyPr rtlCol="0" wrap="square">
            <a:spAutoFit/>
          </a:bodyPr>
          <a:lstStyle/>
          <a:p>
            <a:pPr algn="ctr"/>
            <a:r>
              <a:rPr dirty="0" lang="ru-RU" smtClean="0" sz="3600">
                <a:solidFill>
                  <a:schemeClr val="accent3">
                    <a:lumMod val="50000"/>
                  </a:schemeClr>
                </a:solidFill>
              </a:rPr>
              <a:t>     </a:t>
            </a:r>
            <a:r>
              <a:rPr dirty="0" lang="ru-RU" smtClean="0" sz="3600" u="sng">
                <a:solidFill>
                  <a:schemeClr val="accent3">
                    <a:lumMod val="50000"/>
                  </a:schemeClr>
                </a:solidFill>
              </a:rPr>
              <a:t>РАБОТА В ГРУППАХ</a:t>
            </a:r>
          </a:p>
          <a:p>
            <a:pPr algn="ctr"/>
            <a:r>
              <a:rPr dirty="0" lang="ru-RU" smtClean="0" sz="2800">
                <a:solidFill>
                  <a:schemeClr val="accent3">
                    <a:lumMod val="50000"/>
                  </a:schemeClr>
                </a:solidFill>
              </a:rPr>
              <a:t>Напишите, что ты будешь делать, что бы сохранить:</a:t>
            </a:r>
          </a:p>
          <a:p>
            <a:pPr algn="ctr"/>
            <a:endParaRPr dirty="0" lang="ru-RU" smtClean="0" sz="3600">
              <a:solidFill>
                <a:schemeClr val="accent3">
                  <a:lumMod val="50000"/>
                </a:schemeClr>
              </a:solidFill>
            </a:endParaRPr>
          </a:p>
          <a:p>
            <a:pPr algn="ctr" indent="-571500" marL="571500">
              <a:buFont charset="0" panose="020B0604020202020204" pitchFamily="34" typeface="Arial"/>
              <a:buChar char="•"/>
            </a:pPr>
            <a:r>
              <a:rPr dirty="0" lang="ru-RU" smtClean="0" sz="4400">
                <a:solidFill>
                  <a:schemeClr val="accent3">
                    <a:lumMod val="50000"/>
                  </a:schemeClr>
                </a:solidFill>
              </a:rPr>
              <a:t>воздух (бабочки)</a:t>
            </a:r>
          </a:p>
          <a:p>
            <a:pPr algn="ctr" indent="-571500" marL="571500">
              <a:buFont charset="0" panose="020B0604020202020204" pitchFamily="34" typeface="Arial"/>
              <a:buChar char="•"/>
            </a:pPr>
            <a:r>
              <a:rPr dirty="0" lang="ru-RU" smtClean="0" sz="4400">
                <a:solidFill>
                  <a:schemeClr val="accent3">
                    <a:lumMod val="50000"/>
                  </a:schemeClr>
                </a:solidFill>
              </a:rPr>
              <a:t>воду (рыбы)</a:t>
            </a:r>
          </a:p>
          <a:p>
            <a:pPr algn="ctr" indent="-571500" marL="571500">
              <a:buFont charset="0" panose="020B0604020202020204" pitchFamily="34" typeface="Arial"/>
              <a:buChar char="•"/>
            </a:pPr>
            <a:r>
              <a:rPr dirty="0" lang="ru-RU" smtClean="0" sz="4400">
                <a:solidFill>
                  <a:schemeClr val="accent3">
                    <a:lumMod val="50000"/>
                  </a:schemeClr>
                </a:solidFill>
              </a:rPr>
              <a:t> растительный мир (цветы)</a:t>
            </a:r>
          </a:p>
          <a:p>
            <a:pPr algn="ctr" indent="-571500" marL="571500">
              <a:buFont charset="0" panose="020B0604020202020204" pitchFamily="34" typeface="Arial"/>
              <a:buChar char="•"/>
            </a:pPr>
            <a:r>
              <a:rPr dirty="0" lang="ru-RU" smtClean="0" sz="4400">
                <a:solidFill>
                  <a:schemeClr val="accent3">
                    <a:lumMod val="50000"/>
                  </a:schemeClr>
                </a:solidFill>
              </a:rPr>
              <a:t>животный мир (птички)</a:t>
            </a:r>
            <a:endParaRPr dirty="0" lang="ru-RU" sz="440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rrowheads="1"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85" t="77306"/>
          <a:stretch/>
        </p:blipFill>
        <p:spPr bwMode="auto">
          <a:xfrm>
            <a:off x="8045372" y="3828935"/>
            <a:ext cx="779583" cy="75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rrowheads="1"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546" r="45926"/>
          <a:stretch/>
        </p:blipFill>
        <p:spPr bwMode="auto">
          <a:xfrm>
            <a:off x="8083249" y="5284230"/>
            <a:ext cx="675947" cy="633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rrowheads="1" noChangeAspect="1"/>
          </p:cNvPicPr>
          <p:nvPr/>
        </p:nvPicPr>
        <p:blipFill rotWithShape="1">
          <a:blip cstate="print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1"/>
          <a:stretch/>
        </p:blipFill>
        <p:spPr bwMode="auto">
          <a:xfrm>
            <a:off x="8083249" y="6003828"/>
            <a:ext cx="703830" cy="649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rrowheads="1"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" r="161"/>
          <a:stretch/>
        </p:blipFill>
        <p:spPr bwMode="auto">
          <a:xfrm>
            <a:off x="8002325" y="4559525"/>
            <a:ext cx="837793" cy="66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747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50" spd="slow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 id="7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">
                      <p:stCondLst>
                        <p:cond delay="indefinite"/>
                      </p:stCondLst>
                      <p:childTnLst>
                        <p:par>
                          <p:cTn fill="hold" id="11">
                            <p:stCondLst>
                              <p:cond delay="0"/>
                            </p:stCondLst>
                            <p:childTnLst>
                              <p:par>
                                <p:cTn fill="hold" id="12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 id="14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15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6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7">
                      <p:stCondLst>
                        <p:cond delay="indefinite"/>
                      </p:stCondLst>
                      <p:childTnLst>
                        <p:par>
                          <p:cTn fill="hold" id="18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9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 id="2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22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23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24">
                            <p:stCondLst>
                              <p:cond delay="1000"/>
                            </p:stCondLst>
                            <p:childTnLst>
                              <p:par>
                                <p:cTn fill="hold" id="25" nodeType="after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 id="27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28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29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30">
                            <p:stCondLst>
                              <p:cond delay="2000"/>
                            </p:stCondLst>
                            <p:childTnLst>
                              <p:par>
                                <p:cTn fill="hold" id="31" nodeType="after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 id="33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34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35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36">
                            <p:stCondLst>
                              <p:cond delay="3000"/>
                            </p:stCondLst>
                            <p:childTnLst>
                              <p:par>
                                <p:cTn fill="hold" id="37" nodeType="after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 id="39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4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41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42">
                            <p:stCondLst>
                              <p:cond delay="4000"/>
                            </p:stCondLst>
                            <p:childTnLst>
                              <p:par>
                                <p:cTn fill="hold" id="43" nodeType="after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 id="45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46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47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grpId="0" spid="7"/>
      <p:bldP grpId="0" spid="8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  <a:effectLst>
            <a:outerShdw blurRad="50800" dist="38100" dir="8100000" algn="tr" rotWithShape="0">
              <a:schemeClr val="tx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accent3">
                    <a:lumMod val="50000"/>
                  </a:schemeClr>
                </a:solidFill>
              </a:rPr>
              <a:t>Теперь, когда мы научились </a:t>
            </a:r>
            <a:endParaRPr lang="ru-RU" sz="3600" dirty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ru-RU" sz="3600" b="1" dirty="0">
                <a:solidFill>
                  <a:schemeClr val="accent3">
                    <a:lumMod val="50000"/>
                  </a:schemeClr>
                </a:solidFill>
              </a:rPr>
              <a:t>летать по воздуху как птицы,</a:t>
            </a:r>
            <a:endParaRPr lang="ru-RU" sz="3600" dirty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ru-RU" sz="3600" b="1" dirty="0">
                <a:solidFill>
                  <a:schemeClr val="accent3">
                    <a:lumMod val="50000"/>
                  </a:schemeClr>
                </a:solidFill>
              </a:rPr>
              <a:t> плавать под водой как рыбы,</a:t>
            </a:r>
            <a:endParaRPr lang="ru-RU" sz="3600" dirty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ru-RU" sz="3600" b="1" dirty="0">
                <a:solidFill>
                  <a:schemeClr val="accent3">
                    <a:lumMod val="50000"/>
                  </a:schemeClr>
                </a:solidFill>
              </a:rPr>
              <a:t> нам не хватает одного – </a:t>
            </a:r>
            <a:endParaRPr lang="ru-RU" sz="36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ru-RU" sz="6000" b="1" dirty="0" smtClean="0">
                <a:solidFill>
                  <a:schemeClr val="accent3">
                    <a:lumMod val="50000"/>
                  </a:schemeClr>
                </a:solidFill>
              </a:rPr>
              <a:t>научиться </a:t>
            </a:r>
            <a:r>
              <a:rPr lang="ru-RU" sz="6000" b="1" dirty="0">
                <a:solidFill>
                  <a:schemeClr val="accent3">
                    <a:lumMod val="50000"/>
                  </a:schemeClr>
                </a:solidFill>
              </a:rPr>
              <a:t>жить как люди</a:t>
            </a:r>
            <a:r>
              <a:rPr lang="ru-RU" sz="3600" b="1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ru-RU" sz="3600" dirty="0">
              <a:solidFill>
                <a:schemeClr val="accent3">
                  <a:lumMod val="50000"/>
                </a:schemeClr>
              </a:solidFill>
            </a:endParaRPr>
          </a:p>
          <a:p>
            <a:pPr algn="r"/>
            <a:r>
              <a:rPr lang="ru-RU" sz="3600" b="1" dirty="0">
                <a:solidFill>
                  <a:schemeClr val="accent3">
                    <a:lumMod val="50000"/>
                  </a:schemeClr>
                </a:solidFill>
              </a:rPr>
              <a:t>Б. Шоу.</a:t>
            </a:r>
            <a:endParaRPr lang="ru-RU" sz="36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24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550</TotalTime>
  <Words>1446</Words>
  <Application>Microsoft Office PowerPoint</Application>
  <PresentationFormat>Экран (4:3)</PresentationFormat>
  <Paragraphs>274</Paragraphs>
  <Slides>54</Slides>
  <Notes>17</Notes>
  <HiddenSlides>3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5" baseType="lpstr">
      <vt:lpstr>Тема Office</vt:lpstr>
      <vt:lpstr>Отношение </vt:lpstr>
      <vt:lpstr>Отношение </vt:lpstr>
      <vt:lpstr>Отношение </vt:lpstr>
      <vt:lpstr>Отношение </vt:lpstr>
      <vt:lpstr>Презентация PowerPoint</vt:lpstr>
      <vt:lpstr>Природа – это книга</vt:lpstr>
      <vt:lpstr>Презентация PowerPoint</vt:lpstr>
      <vt:lpstr>Но каждый ли хочет её прочитать?</vt:lpstr>
      <vt:lpstr>Всё, что нас окружает, преподаёт уроки добра и любви в отношении к друг другу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Отношение</dc:title>
  <dc:creator>Ольга</dc:creator>
  <cp:lastModifiedBy>Алина</cp:lastModifiedBy>
  <cp:revision>39</cp:revision>
  <dcterms:created xsi:type="dcterms:W3CDTF">2013-10-08T21:11:57Z</dcterms:created>
  <dcterms:modified xsi:type="dcterms:W3CDTF">2017-12-18T13:52:40Z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4470964</vt:lpwstr>
  </property>
  <property fmtid="{D5CDD505-2E9C-101B-9397-08002B2CF9AE}" name="NXPowerLiteSettings" pid="3">
    <vt:lpwstr>F6000400038000</vt:lpwstr>
  </property>
  <property fmtid="{D5CDD505-2E9C-101B-9397-08002B2CF9AE}" name="NXPowerLiteVersion" pid="4">
    <vt:lpwstr>D4.3.1</vt:lpwstr>
  </property>
</Properties>
</file>