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275" r:id="rId4"/>
    <p:sldId id="262" r:id="rId5"/>
    <p:sldId id="263" r:id="rId6"/>
    <p:sldId id="260" r:id="rId7"/>
    <p:sldId id="264" r:id="rId8"/>
    <p:sldId id="268" r:id="rId9"/>
    <p:sldId id="267" r:id="rId10"/>
    <p:sldId id="269" r:id="rId11"/>
    <p:sldId id="266" r:id="rId12"/>
    <p:sldId id="265" r:id="rId13"/>
    <p:sldId id="286" r:id="rId14"/>
    <p:sldId id="280" r:id="rId15"/>
    <p:sldId id="278" r:id="rId16"/>
    <p:sldId id="291" r:id="rId17"/>
    <p:sldId id="279" r:id="rId18"/>
    <p:sldId id="296" r:id="rId19"/>
    <p:sldId id="297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70A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739B8-C014-4EEC-B567-D3B7618564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7548-8C85-49B0-A06B-5C7B70D973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50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77548-8C85-49B0-A06B-5C7B70D9730A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622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10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828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00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925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45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084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40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561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525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315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847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1525E-DB35-4BBC-9CF4-7627EEC9FD3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DED1-8D5C-48A5-9939-D0A78BEC8B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33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7864" y="2190260"/>
            <a:ext cx="5612160" cy="147002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Василий </a:t>
            </a:r>
            <a:r>
              <a:rPr lang="ru-RU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Макарович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Шукшин</a:t>
            </a:r>
            <a:b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(1927-1974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г.г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.)</a:t>
            </a:r>
            <a:b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17526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i="1" dirty="0" smtClean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Человек, писатель, актер, режиссер.</a:t>
            </a:r>
            <a:endParaRPr lang="ru-RU" b="1" i="1" dirty="0">
              <a:ln w="11430"/>
              <a:solidFill>
                <a:schemeClr val="tx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76" y="218219"/>
            <a:ext cx="2792272" cy="394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80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8680"/>
            <a:ext cx="6408712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Личность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В.М.Шукшина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214422"/>
            <a:ext cx="6768752" cy="3108543"/>
          </a:xfrm>
          <a:prstGeom prst="rect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Если бы Василий Шукшин был бы только </a:t>
            </a:r>
            <a:r>
              <a:rPr lang="ru-RU" sz="2800" b="1" i="1" u="sng" dirty="0" smtClean="0"/>
              <a:t>актёром</a:t>
            </a:r>
            <a:r>
              <a:rPr lang="ru-RU" sz="2800" b="1" i="1" dirty="0" smtClean="0"/>
              <a:t>, или </a:t>
            </a:r>
            <a:r>
              <a:rPr lang="ru-RU" sz="2800" b="1" i="1" u="sng" dirty="0" smtClean="0"/>
              <a:t>режиссером</a:t>
            </a:r>
            <a:r>
              <a:rPr lang="ru-RU" sz="2800" b="1" i="1" dirty="0" smtClean="0"/>
              <a:t>, или </a:t>
            </a:r>
            <a:r>
              <a:rPr lang="ru-RU" sz="2800" b="1" i="1" u="sng" dirty="0" smtClean="0"/>
              <a:t>сценаристом</a:t>
            </a:r>
            <a:r>
              <a:rPr lang="ru-RU" sz="2800" b="1" i="1" dirty="0" smtClean="0"/>
              <a:t>, или </a:t>
            </a:r>
            <a:r>
              <a:rPr lang="ru-RU" sz="2800" b="1" i="1" u="sng" dirty="0" smtClean="0"/>
              <a:t>драматургом</a:t>
            </a:r>
            <a:r>
              <a:rPr lang="ru-RU" sz="2800" b="1" i="1" dirty="0" smtClean="0"/>
              <a:t>, или, наконец, только </a:t>
            </a:r>
            <a:r>
              <a:rPr lang="ru-RU" sz="2800" b="1" i="1" u="sng" dirty="0" smtClean="0"/>
              <a:t>прозаиком</a:t>
            </a:r>
            <a:r>
              <a:rPr lang="ru-RU" sz="2800" b="1" i="1" dirty="0" smtClean="0"/>
              <a:t>, мы имели бы перед собой выдающееся дарование. Но все эти таланты принадлежали одному человеку. </a:t>
            </a:r>
            <a:endParaRPr lang="ru-RU" sz="28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88640"/>
            <a:ext cx="2160240" cy="34032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282" y="4286256"/>
            <a:ext cx="8929718" cy="1815882"/>
          </a:xfrm>
          <a:prstGeom prst="rect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Наше искусство ещё не знало такого </a:t>
            </a:r>
            <a:r>
              <a:rPr lang="ru-RU" sz="2800" b="1" i="1" u="sng" dirty="0" smtClean="0"/>
              <a:t>поразительного сочетания</a:t>
            </a:r>
            <a:r>
              <a:rPr lang="ru-RU" sz="2800" b="1" i="1" dirty="0" smtClean="0"/>
              <a:t>. И так же, как Шукшин играл без грима, так же </a:t>
            </a:r>
            <a:r>
              <a:rPr lang="ru-RU" sz="2800" b="1" i="1" u="sng" dirty="0" smtClean="0"/>
              <a:t>«без грима» он и писал</a:t>
            </a:r>
            <a:r>
              <a:rPr lang="ru-RU" sz="2800" b="1" i="1" dirty="0" smtClean="0"/>
              <a:t>.</a:t>
            </a:r>
          </a:p>
          <a:p>
            <a:r>
              <a:rPr lang="ru-RU" sz="2800" b="1" i="1" dirty="0"/>
              <a:t> </a:t>
            </a:r>
            <a:r>
              <a:rPr lang="ru-RU" sz="2800" b="1" i="1" dirty="0" smtClean="0"/>
              <a:t>                                                              (</a:t>
            </a:r>
            <a:r>
              <a:rPr lang="ru-RU" sz="2800" b="1" i="1" dirty="0" err="1" smtClean="0"/>
              <a:t>К.Н.Озерова</a:t>
            </a:r>
            <a:r>
              <a:rPr lang="ru-RU" sz="2800" b="1" i="1" dirty="0" smtClean="0"/>
              <a:t>)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75775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Что означает «писать без грима»?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2858" y="1484784"/>
            <a:ext cx="8911142" cy="1815882"/>
          </a:xfrm>
          <a:prstGeom prst="rect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Честно, не приукрашивая, не скрывая правды, сохраняя имена прообразов героев, не упрощая их характеров, не предоставляя читателю готового ответа на вопрос «как жить?» (открытый финал)...</a:t>
            </a:r>
          </a:p>
        </p:txBody>
      </p:sp>
      <p:pic>
        <p:nvPicPr>
          <p:cNvPr id="32770" name="Picture 2" descr="https://encrypted-tbn3.gstatic.com/images?q=tbn:ANd9GcS8IeY5m2Y7Gag-HjYOzQiPfUgVmFR9vFgx1ZGBOItlkeKGjVp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857628"/>
            <a:ext cx="2643206" cy="25508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7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6984" y="908720"/>
            <a:ext cx="5847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err="1" smtClean="0"/>
              <a:t>В.М.Шукшин</a:t>
            </a:r>
            <a:r>
              <a:rPr lang="ru-RU" sz="2800" b="1" i="1" dirty="0" smtClean="0"/>
              <a:t> родился в селе Сростки Алтайского края.</a:t>
            </a:r>
          </a:p>
          <a:p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258" y="100452"/>
            <a:ext cx="3634206" cy="30015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66984" y="2752378"/>
            <a:ext cx="88924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Трудовая биография </a:t>
            </a:r>
            <a:r>
              <a:rPr lang="ru-RU" sz="2800" b="1" i="1" u="sng" dirty="0" smtClean="0">
                <a:solidFill>
                  <a:srgbClr val="C00000"/>
                </a:solidFill>
              </a:rPr>
              <a:t>(до института):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ru-RU" sz="2800" b="1" i="1" dirty="0"/>
              <a:t>р</a:t>
            </a:r>
            <a:r>
              <a:rPr lang="ru-RU" sz="2800" b="1" i="1" dirty="0" smtClean="0"/>
              <a:t>аботал в колхозе,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ru-RU" sz="2800" b="1" i="1" dirty="0" smtClean="0"/>
              <a:t>работал на производстве (разнорабочим, слесарем, учеником маляра, грузчиком),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ru-RU" sz="2800" b="1" i="1" dirty="0"/>
              <a:t>с</a:t>
            </a:r>
            <a:r>
              <a:rPr lang="ru-RU" sz="2800" b="1" i="1" dirty="0" smtClean="0"/>
              <a:t>лужил на флоте,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ru-RU" sz="2800" b="1" i="1" dirty="0"/>
              <a:t>п</a:t>
            </a:r>
            <a:r>
              <a:rPr lang="ru-RU" sz="2800" b="1" i="1" dirty="0" smtClean="0"/>
              <a:t>реподавал в вечерней школе русский язык и литературу.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53313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03" t="-66" r="-1"/>
          <a:stretch/>
        </p:blipFill>
        <p:spPr>
          <a:xfrm rot="2194990">
            <a:off x="4220814" y="2464165"/>
            <a:ext cx="3362156" cy="436303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2466052" cy="32627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75856" y="454968"/>
            <a:ext cx="58853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Образование:</a:t>
            </a:r>
          </a:p>
          <a:p>
            <a:r>
              <a:rPr lang="ru-RU" sz="2800" b="1" i="1" dirty="0" smtClean="0"/>
              <a:t>Всесоюзный государственный институт кинематографии.</a:t>
            </a:r>
          </a:p>
          <a:p>
            <a:endParaRPr lang="ru-RU" sz="2800" b="1" i="1" dirty="0" smtClean="0"/>
          </a:p>
          <a:p>
            <a:r>
              <a:rPr lang="ru-RU" sz="2800" b="1" i="1" dirty="0" smtClean="0">
                <a:solidFill>
                  <a:srgbClr val="CC0000"/>
                </a:solidFill>
              </a:rPr>
              <a:t>Профессия:</a:t>
            </a:r>
          </a:p>
          <a:p>
            <a:r>
              <a:rPr lang="ru-RU" sz="2800" b="1" i="1" dirty="0"/>
              <a:t>а</a:t>
            </a:r>
            <a:r>
              <a:rPr lang="ru-RU" sz="2800" b="1" i="1" dirty="0" smtClean="0"/>
              <a:t>ктер, </a:t>
            </a:r>
          </a:p>
          <a:p>
            <a:r>
              <a:rPr lang="ru-RU" sz="2800" b="1" i="1" dirty="0" smtClean="0"/>
              <a:t>режиссер, </a:t>
            </a:r>
          </a:p>
          <a:p>
            <a:r>
              <a:rPr lang="ru-RU" sz="2800" b="1" i="1" dirty="0" smtClean="0"/>
              <a:t>сценарист, </a:t>
            </a:r>
          </a:p>
          <a:p>
            <a:r>
              <a:rPr lang="ru-RU" sz="2800" b="1" i="1" dirty="0"/>
              <a:t>п</a:t>
            </a:r>
            <a:r>
              <a:rPr lang="ru-RU" sz="2800" b="1" i="1" dirty="0" smtClean="0"/>
              <a:t>исатель.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57185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2160240" cy="325806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55776" y="332656"/>
            <a:ext cx="65882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Какие черты характера </a:t>
            </a:r>
            <a:r>
              <a:rPr lang="ru-RU" sz="2800" b="1" i="1" dirty="0" err="1" smtClean="0"/>
              <a:t>В.Шукшина</a:t>
            </a:r>
            <a:r>
              <a:rPr lang="ru-RU" sz="2800" b="1" i="1" dirty="0"/>
              <a:t> </a:t>
            </a:r>
            <a:r>
              <a:rPr lang="ru-RU" sz="2800" b="1" i="1" dirty="0" smtClean="0"/>
              <a:t>способствовали его становлению как творческой личности?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555776" y="1719955"/>
            <a:ext cx="589161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C00000"/>
                </a:solidFill>
              </a:rPr>
              <a:t>у</a:t>
            </a:r>
            <a:r>
              <a:rPr lang="ru-RU" sz="2800" b="1" i="1" dirty="0" smtClean="0">
                <a:solidFill>
                  <a:srgbClr val="C00000"/>
                </a:solidFill>
              </a:rPr>
              <a:t>порство,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C00000"/>
                </a:solidFill>
              </a:rPr>
              <a:t>т</a:t>
            </a:r>
            <a:r>
              <a:rPr lang="ru-RU" sz="2800" b="1" i="1" dirty="0" smtClean="0">
                <a:solidFill>
                  <a:srgbClr val="C00000"/>
                </a:solidFill>
              </a:rPr>
              <a:t>рудолюбие,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C00000"/>
                </a:solidFill>
              </a:rPr>
              <a:t>ж</a:t>
            </a:r>
            <a:r>
              <a:rPr lang="ru-RU" sz="2800" b="1" i="1" dirty="0" smtClean="0">
                <a:solidFill>
                  <a:srgbClr val="C00000"/>
                </a:solidFill>
              </a:rPr>
              <a:t>ажда знаний,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C00000"/>
                </a:solidFill>
              </a:rPr>
              <a:t>б</a:t>
            </a:r>
            <a:r>
              <a:rPr lang="ru-RU" sz="2800" b="1" i="1" dirty="0" smtClean="0">
                <a:solidFill>
                  <a:srgbClr val="C00000"/>
                </a:solidFill>
              </a:rPr>
              <a:t>огатый жизненный опыт,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C00000"/>
                </a:solidFill>
              </a:rPr>
              <a:t>н</a:t>
            </a:r>
            <a:r>
              <a:rPr lang="ru-RU" sz="2800" b="1" i="1" dirty="0" smtClean="0">
                <a:solidFill>
                  <a:srgbClr val="C00000"/>
                </a:solidFill>
              </a:rPr>
              <a:t>аблюдательность,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i="1" dirty="0" err="1">
                <a:solidFill>
                  <a:srgbClr val="C00000"/>
                </a:solidFill>
              </a:rPr>
              <a:t>л</a:t>
            </a:r>
            <a:r>
              <a:rPr lang="ru-RU" sz="2800" b="1" i="1" dirty="0" err="1" smtClean="0">
                <a:solidFill>
                  <a:srgbClr val="C00000"/>
                </a:solidFill>
              </a:rPr>
              <a:t>юбопытсто</a:t>
            </a:r>
            <a:r>
              <a:rPr lang="ru-RU" sz="2800" b="1" i="1" dirty="0" smtClean="0">
                <a:solidFill>
                  <a:srgbClr val="C00000"/>
                </a:solidFill>
              </a:rPr>
              <a:t>,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C00000"/>
                </a:solidFill>
              </a:rPr>
              <a:t>х</a:t>
            </a:r>
            <a:r>
              <a:rPr lang="ru-RU" sz="2800" b="1" i="1" dirty="0" smtClean="0">
                <a:solidFill>
                  <a:srgbClr val="C00000"/>
                </a:solidFill>
              </a:rPr>
              <a:t>орошее знание простых людей.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5402134" y="4845618"/>
            <a:ext cx="216024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841278" y="5551622"/>
            <a:ext cx="7277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chemeClr val="accent4">
                    <a:lumMod val="75000"/>
                  </a:schemeClr>
                </a:solidFill>
              </a:rPr>
              <a:t>Характер, поведение, речь, условия жизни…</a:t>
            </a:r>
            <a:endParaRPr lang="ru-RU" sz="28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50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Актерские работы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2376264" cy="33142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412776"/>
            <a:ext cx="3066640" cy="24686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356992"/>
            <a:ext cx="3168361" cy="236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2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Актерские работы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00808"/>
            <a:ext cx="2145616" cy="30472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988" y="1412776"/>
            <a:ext cx="3408040" cy="19329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068960"/>
            <a:ext cx="3280513" cy="217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7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Актерские работы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628800"/>
            <a:ext cx="2952328" cy="23221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86604"/>
            <a:ext cx="2304256" cy="32847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2"/>
          <a:stretch/>
        </p:blipFill>
        <p:spPr>
          <a:xfrm>
            <a:off x="5220072" y="3482098"/>
            <a:ext cx="3384376" cy="242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30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Актерские работы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2088232" cy="31892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474504"/>
            <a:ext cx="3709267" cy="19750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528" y="3573016"/>
            <a:ext cx="3990464" cy="1921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Актерские работы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2520280" cy="34908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6" y="1412776"/>
            <a:ext cx="2875615" cy="21734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249182"/>
            <a:ext cx="3096344" cy="232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58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Актерские работы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16" y="1628800"/>
            <a:ext cx="2088232" cy="29389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412776"/>
            <a:ext cx="3254898" cy="21659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212976"/>
            <a:ext cx="3012590" cy="222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345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71546"/>
            <a:ext cx="9144000" cy="523220"/>
          </a:xfrm>
          <a:prstGeom prst="rect">
            <a:avLst/>
          </a:prstGeom>
          <a:solidFill>
            <a:schemeClr val="accent3">
              <a:lumMod val="20000"/>
              <a:lumOff val="80000"/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ru-RU" sz="28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00010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Основной жанр</a:t>
            </a:r>
            <a:r>
              <a:rPr lang="ru-RU" sz="28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в котором работал Шукшин - короткий </a:t>
            </a:r>
            <a:r>
              <a:rPr lang="ru-RU" sz="2800" b="1" u="sng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рассказ</a:t>
            </a:r>
            <a:r>
              <a:rPr lang="ru-RU" sz="28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(небольшая психологическая сценка), построенная на </a:t>
            </a:r>
            <a:r>
              <a:rPr lang="ru-RU" sz="2800" b="1" u="sng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диалоге или эпизодах из жизни</a:t>
            </a:r>
            <a:r>
              <a:rPr lang="ru-RU" sz="28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героя.</a:t>
            </a:r>
          </a:p>
          <a:p>
            <a:pPr algn="ctr"/>
            <a:endParaRPr lang="ru-RU" sz="2800" b="1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Собранные </a:t>
            </a:r>
            <a:r>
              <a:rPr lang="ru-RU" sz="2800" b="1" u="sng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вместе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рассказы соединяются в правдивый </a:t>
            </a:r>
            <a:r>
              <a:rPr lang="ru-RU" sz="2800" b="1" u="sng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роман о русском мужике и русском национальном характере, смысле жизни.</a:t>
            </a:r>
          </a:p>
          <a:p>
            <a:pPr algn="ctr"/>
            <a:endParaRPr lang="ru-RU" sz="2800" b="1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Рассказы Шукшина раскрываются по-настоящему лишь в сопоставлении друг с другом.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8715404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«Вот рассказы, какими они должны быть»:</a:t>
            </a:r>
            <a:endParaRPr lang="ru-RU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285860"/>
            <a:ext cx="39290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Рассказ-судьба;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Рассказ-характер;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Рассказ-исповедь;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Рассказ-анекдот.</a:t>
            </a:r>
            <a:endParaRPr lang="ru-RU" sz="28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3929066"/>
            <a:ext cx="8572560" cy="1692771"/>
          </a:xfrm>
          <a:prstGeom prst="rect">
            <a:avLst/>
          </a:prstGeom>
          <a:solidFill>
            <a:schemeClr val="accent4">
              <a:lumMod val="20000"/>
              <a:lumOff val="80000"/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600" b="1" i="1" dirty="0" smtClean="0">
                <a:solidFill>
                  <a:srgbClr val="CC0000"/>
                </a:solidFill>
              </a:rPr>
              <a:t>Но для Шукшина сюжет – это характер персонажа: «будет одна и та же ситуация, но будут действовать два разных человека, будет два разных рассказа». Поэтому это всё - </a:t>
            </a:r>
            <a:r>
              <a:rPr lang="ru-RU" sz="2600" b="1" i="1" u="sng" dirty="0" smtClean="0">
                <a:solidFill>
                  <a:srgbClr val="CC0000"/>
                </a:solidFill>
              </a:rPr>
              <a:t>рассказы-характеры.</a:t>
            </a:r>
            <a:endParaRPr lang="ru-RU" sz="2600" b="1" i="1" u="sng" dirty="0">
              <a:solidFill>
                <a:srgbClr val="CC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143644"/>
            <a:ext cx="9144000" cy="523220"/>
          </a:xfrm>
          <a:prstGeom prst="rect">
            <a:avLst/>
          </a:prstGeom>
          <a:solidFill>
            <a:schemeClr val="accent3">
              <a:lumMod val="20000"/>
              <a:lumOff val="80000"/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*Книга Виктора Горна «Характеры В.Шукшина»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1802" y="3071811"/>
            <a:ext cx="6072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(Шукшин об искусстве рассказа)</a:t>
            </a:r>
            <a:r>
              <a:rPr lang="ru-RU" sz="2800" dirty="0" smtClean="0"/>
              <a:t>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28604"/>
            <a:ext cx="91440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Любимые герои В.Шукшина – «чудики»:</a:t>
            </a:r>
            <a:endParaRPr lang="ru-RU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595021"/>
            <a:ext cx="9144000" cy="5262979"/>
          </a:xfrm>
          <a:prstGeom prst="rect">
            <a:avLst/>
          </a:prstGeom>
          <a:solidFill>
            <a:schemeClr val="accent4">
              <a:lumMod val="20000"/>
              <a:lumOff val="80000"/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Странные люди, чьи взгляды на мир и жизненные ценности не совпадают с обывательскими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«</a:t>
            </a:r>
            <a:r>
              <a:rPr lang="ru-RU" sz="2800" b="1" i="1" dirty="0" err="1" smtClean="0"/>
              <a:t>дурачки</a:t>
            </a:r>
            <a:r>
              <a:rPr lang="ru-RU" sz="2800" b="1" i="1" dirty="0" smtClean="0"/>
              <a:t>»-неудачники, не похожие на других и не понятые окружающими;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они импульсивны, порывисты, естественны, «</a:t>
            </a:r>
            <a:r>
              <a:rPr lang="ru-RU" sz="2800" b="1" i="1" dirty="0" err="1" smtClean="0"/>
              <a:t>недогматики</a:t>
            </a:r>
            <a:r>
              <a:rPr lang="ru-RU" sz="2800" b="1" i="1" dirty="0" smtClean="0"/>
              <a:t>»;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люди-бунтари, правдоискатели;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чувствуют свое трагическое одиночество;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близки миру природы, ценят его гармонию;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жаждут признания своей правоты;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 smtClean="0"/>
              <a:t>неравнодушны к происходящему вокруг...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000364" y="2214554"/>
            <a:ext cx="2928958" cy="214314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357554" y="2928934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/>
              <a:t>«чудик»</a:t>
            </a:r>
            <a:endParaRPr lang="ru-RU" sz="4000" b="1" i="1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2000232" y="3643314"/>
            <a:ext cx="1071878" cy="78582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5286380" y="1785926"/>
            <a:ext cx="928695" cy="59960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715008" y="3929066"/>
            <a:ext cx="1071571" cy="78582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0800000">
            <a:off x="2071669" y="2071679"/>
            <a:ext cx="1071881" cy="74248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4"/>
          </p:cNvCxnSpPr>
          <p:nvPr/>
        </p:nvCxnSpPr>
        <p:spPr>
          <a:xfrm rot="5400000">
            <a:off x="3696091" y="5089934"/>
            <a:ext cx="1500992" cy="36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2" idx="0"/>
          </p:cNvCxnSpPr>
          <p:nvPr/>
        </p:nvCxnSpPr>
        <p:spPr>
          <a:xfrm rot="5400000" flipH="1" flipV="1">
            <a:off x="4018355" y="1732348"/>
            <a:ext cx="928694" cy="3571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14282" y="1000108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C00000"/>
                </a:solidFill>
              </a:rPr>
              <a:t>Имя</a:t>
            </a:r>
            <a:r>
              <a:rPr lang="ru-RU" sz="2400" b="1" dirty="0" smtClean="0"/>
              <a:t> (</a:t>
            </a:r>
            <a:r>
              <a:rPr lang="ru-RU" sz="2400" b="1" i="1" dirty="0" smtClean="0"/>
              <a:t>указывает </a:t>
            </a:r>
          </a:p>
          <a:p>
            <a:r>
              <a:rPr lang="ru-RU" sz="2400" b="1" i="1" dirty="0" smtClean="0"/>
              <a:t>на простого человека из народа)</a:t>
            </a:r>
            <a:endParaRPr lang="ru-RU" sz="2400" b="1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3000364" y="285728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C00000"/>
                </a:solidFill>
              </a:rPr>
              <a:t>Внешность</a:t>
            </a:r>
            <a:r>
              <a:rPr lang="ru-RU" sz="2400" b="1" i="1" dirty="0" smtClean="0"/>
              <a:t> </a:t>
            </a:r>
          </a:p>
          <a:p>
            <a:r>
              <a:rPr lang="ru-RU" sz="2400" b="1" i="1" dirty="0" smtClean="0"/>
              <a:t>(рослый, красивый, крепкий...)</a:t>
            </a:r>
            <a:endParaRPr lang="ru-RU" sz="24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6215074" y="1357298"/>
            <a:ext cx="29289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C00000"/>
                </a:solidFill>
              </a:rPr>
              <a:t>Глаза</a:t>
            </a:r>
            <a:r>
              <a:rPr lang="ru-RU" sz="2400" b="1" i="1" dirty="0" smtClean="0"/>
              <a:t> (с горячим блеском, умные, прекрасные, печальные)</a:t>
            </a:r>
            <a:endParaRPr lang="ru-RU" sz="2400" b="1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214282" y="4572008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C00000"/>
                </a:solidFill>
              </a:rPr>
              <a:t>Характер</a:t>
            </a:r>
            <a:r>
              <a:rPr lang="ru-RU" sz="2400" b="1" i="1" dirty="0" smtClean="0"/>
              <a:t> (смелость, совестливость...)</a:t>
            </a:r>
            <a:endParaRPr lang="ru-RU" sz="2400" b="1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6715140" y="4429132"/>
            <a:ext cx="2428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C00000"/>
                </a:solidFill>
              </a:rPr>
              <a:t>Большая душа</a:t>
            </a:r>
            <a:endParaRPr lang="ru-RU" sz="2400" b="1" u="sng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00298" y="5857892"/>
            <a:ext cx="47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C00000"/>
                </a:solidFill>
              </a:rPr>
              <a:t>Чувства</a:t>
            </a:r>
            <a:r>
              <a:rPr lang="ru-RU" sz="2400" b="1" i="1" dirty="0" smtClean="0"/>
              <a:t> (радость, сочувствие, уважение, любовь)</a:t>
            </a:r>
            <a:endParaRPr lang="ru-RU" sz="2400" b="1" i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871540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Встречаются ли в рассказах </a:t>
            </a:r>
            <a:r>
              <a:rPr lang="ru-RU" sz="36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шукшинские</a:t>
            </a:r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«чудики» друг с другом?</a:t>
            </a:r>
            <a:endParaRPr lang="ru-RU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785926"/>
            <a:ext cx="8786842" cy="2677656"/>
          </a:xfrm>
          <a:prstGeom prst="rect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Нет. Их мало. Они разные. У каждого свой «пунктик», своя идея:</a:t>
            </a:r>
          </a:p>
          <a:p>
            <a:pPr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Максим ищет веру, чтобы понять смысл жизни.</a:t>
            </a:r>
          </a:p>
          <a:p>
            <a:pPr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rgbClr val="002060"/>
                </a:solidFill>
              </a:rPr>
              <a:t>Алеша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Бесконвойный</a:t>
            </a:r>
            <a:r>
              <a:rPr lang="ru-RU" sz="2800" b="1" i="1" dirty="0" smtClean="0">
                <a:solidFill>
                  <a:srgbClr val="002060"/>
                </a:solidFill>
              </a:rPr>
              <a:t> это уже понял и наслаждается гармонией с природой.</a:t>
            </a:r>
          </a:p>
          <a:p>
            <a:pPr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rgbClr val="4C470A"/>
                </a:solidFill>
              </a:rPr>
              <a:t>Моня Квасов мечтает сделать открытие.</a:t>
            </a:r>
            <a:endParaRPr lang="ru-RU" sz="2800" b="1" i="1" dirty="0">
              <a:solidFill>
                <a:srgbClr val="4C470A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5000636"/>
            <a:ext cx="8572560" cy="95410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C0000"/>
                </a:solidFill>
              </a:rPr>
              <a:t>Люди рядом нужны, чтобы эту непохожесть оттенять.</a:t>
            </a:r>
            <a:endParaRPr lang="ru-RU" sz="2800" b="1" i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1.liveinternet.ru/images/attach/c/6/89/707/89707267_shuksh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98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Картинки по запросу шукш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4643438" cy="5903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2500306"/>
            <a:ext cx="77339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Благодарю за внимание!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551</Words>
  <Application>Microsoft Office PowerPoint</Application>
  <PresentationFormat>Экран (4:3)</PresentationFormat>
  <Paragraphs>76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Василий Макарович Шукшин (1927-1974 г.г.) </vt:lpstr>
      <vt:lpstr>Личность В.М.Шукшина</vt:lpstr>
      <vt:lpstr>Что означает «писать без грима»?</vt:lpstr>
      <vt:lpstr>Презентация PowerPoint</vt:lpstr>
      <vt:lpstr>Презентация PowerPoint</vt:lpstr>
      <vt:lpstr>Презентация PowerPoint</vt:lpstr>
      <vt:lpstr>Актерские работы</vt:lpstr>
      <vt:lpstr>Актерские работы</vt:lpstr>
      <vt:lpstr>Актерские работы</vt:lpstr>
      <vt:lpstr>Актерские работы</vt:lpstr>
      <vt:lpstr>Актерские работы</vt:lpstr>
      <vt:lpstr>Актерские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Василий Иванович Шукшин 1927-1974 г.г. </dc:title>
  <dc:creator>Vitaly</dc:creator>
  <cp:lastModifiedBy>User</cp:lastModifiedBy>
  <cp:revision>139</cp:revision>
  <dcterms:created xsi:type="dcterms:W3CDTF">2013-04-13T16:23:22Z</dcterms:created>
  <dcterms:modified xsi:type="dcterms:W3CDTF">2020-04-06T18:49:01Z</dcterms:modified>
</cp:coreProperties>
</file>