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7" r:id="rId10"/>
    <p:sldId id="269" r:id="rId11"/>
    <p:sldId id="271" r:id="rId12"/>
    <p:sldId id="273" r:id="rId13"/>
    <p:sldId id="275" r:id="rId14"/>
    <p:sldId id="277" r:id="rId15"/>
    <p:sldId id="278" r:id="rId16"/>
    <p:sldId id="279" r:id="rId17"/>
    <p:sldId id="280" r:id="rId18"/>
    <p:sldId id="281" r:id="rId19"/>
    <p:sldId id="282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000099"/>
                </a:solidFill>
                <a:latin typeface="Monotype Corsiva" pitchFamily="66" charset="0"/>
              </a:rPr>
              <a:t>Волшебная палочка дирижера</a:t>
            </a:r>
            <a:r>
              <a:rPr lang="ru-RU" sz="5400" dirty="0" smtClean="0"/>
              <a:t> </a:t>
            </a:r>
            <a:endParaRPr lang="ru-RU" sz="5400" dirty="0"/>
          </a:p>
        </p:txBody>
      </p:sp>
      <p:pic>
        <p:nvPicPr>
          <p:cNvPr id="4" name="Picture 5" descr="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1371600"/>
            <a:ext cx="280035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2800" y="1981200"/>
            <a:ext cx="2406650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3"/>
          <p:cNvPicPr>
            <a:picLocks noChangeAspect="1" noChangeArrowheads="1"/>
          </p:cNvPicPr>
          <p:nvPr/>
        </p:nvPicPr>
        <p:blipFill>
          <a:blip r:embed="rId4"/>
          <a:srcRect l="12090"/>
          <a:stretch>
            <a:fillRect/>
          </a:stretch>
        </p:blipFill>
        <p:spPr bwMode="auto">
          <a:xfrm>
            <a:off x="5908675" y="2514600"/>
            <a:ext cx="3071813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Повторим некоторые музыкальные понятия, которые пригодятся нам на уроке.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dirty="0" smtClean="0"/>
              <a:t>Что такое темп в музыке?  </a:t>
            </a:r>
          </a:p>
          <a:p>
            <a:pPr lvl="0"/>
            <a:r>
              <a:rPr lang="ru-RU" dirty="0" smtClean="0"/>
              <a:t>Как называется окраска звука в музыке? </a:t>
            </a:r>
          </a:p>
          <a:p>
            <a:pPr lvl="0"/>
            <a:r>
              <a:rPr lang="ru-RU" dirty="0" smtClean="0"/>
              <a:t>Как называется движение в музыке?  </a:t>
            </a:r>
          </a:p>
          <a:p>
            <a:pPr lvl="0"/>
            <a:r>
              <a:rPr lang="ru-RU" dirty="0" smtClean="0"/>
              <a:t>Как звучит музыка, написанная в минорном ладу?  </a:t>
            </a:r>
          </a:p>
          <a:p>
            <a:pPr lvl="0"/>
            <a:r>
              <a:rPr lang="ru-RU" dirty="0" smtClean="0"/>
              <a:t>Как звучит музыка, написанная в мажорном  ладу?  </a:t>
            </a:r>
          </a:p>
          <a:p>
            <a:pPr lvl="0"/>
            <a:r>
              <a:rPr lang="ru-RU" dirty="0" smtClean="0"/>
              <a:t>Многочисленный коллектив музыкантов, играющих на разных инструментах.  </a:t>
            </a:r>
          </a:p>
          <a:p>
            <a:pPr lvl="0"/>
            <a:r>
              <a:rPr lang="ru-RU" dirty="0" smtClean="0"/>
              <a:t>Как называют музыкантов в оркестре? </a:t>
            </a:r>
          </a:p>
          <a:p>
            <a:pPr lvl="0"/>
            <a:r>
              <a:rPr lang="ru-RU" dirty="0" smtClean="0"/>
              <a:t>Музыкант, руководитель оркестра.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7921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4709160"/>
          </a:xfrm>
        </p:spPr>
        <p:txBody>
          <a:bodyPr/>
          <a:lstStyle/>
          <a:p>
            <a:r>
              <a:rPr lang="ru-RU" dirty="0" smtClean="0"/>
              <a:t>Сегодня на уроке мы поговорим об одной из очень важных профессий. Посмотрите слайд. Какой профессии человека вы видите? </a:t>
            </a:r>
          </a:p>
          <a:p>
            <a:r>
              <a:rPr lang="ru-RU" dirty="0" smtClean="0"/>
              <a:t>Что он  держит в руках?</a:t>
            </a:r>
            <a:r>
              <a:rPr lang="ru-RU" b="1" dirty="0" smtClean="0"/>
              <a:t>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Picture 3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743200"/>
            <a:ext cx="328804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Сегодня на уроке мы будем говорить о симфоническом оркестре, о дирижёрах  симфонического оркестра, о группах музыкальных инструментов, которые входят в симфонический оркестр .</a:t>
            </a:r>
          </a:p>
          <a:p>
            <a:r>
              <a:rPr lang="ru-RU" dirty="0" smtClean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Тема урока  называется: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«Волшебная палочка дирижёра»</a:t>
            </a:r>
            <a:br>
              <a:rPr lang="ru-RU" sz="2700" dirty="0" smtClean="0"/>
            </a:br>
            <a:r>
              <a:rPr lang="ru-RU" sz="2700" dirty="0" smtClean="0"/>
              <a:t> Почему она волшебная?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ддддд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1981200"/>
            <a:ext cx="4297363" cy="42973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3996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Но  прежде  чем  мы  узнаем  секрет  дирижерской палочки , узнаем  какие оркестры  бывают  в  подчинении  у  дирижеров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рррр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2209800"/>
            <a:ext cx="7086600" cy="440944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Виды оркестров</a:t>
            </a:r>
          </a:p>
        </p:txBody>
      </p:sp>
      <p:sp useBgFill="1">
        <p:nvSpPr>
          <p:cNvPr id="7174" name="AutoShape 6"/>
          <p:cNvSpPr>
            <a:spLocks noChangeArrowheads="1"/>
          </p:cNvSpPr>
          <p:nvPr/>
        </p:nvSpPr>
        <p:spPr bwMode="auto">
          <a:xfrm>
            <a:off x="5257800" y="4876800"/>
            <a:ext cx="2438400" cy="914400"/>
          </a:xfrm>
          <a:prstGeom prst="roundRect">
            <a:avLst>
              <a:gd name="adj" fmla="val 16667"/>
            </a:avLst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Джазовый</a:t>
            </a:r>
          </a:p>
        </p:txBody>
      </p:sp>
      <p:sp useBgFill="1">
        <p:nvSpPr>
          <p:cNvPr id="7175" name="AutoShape 7"/>
          <p:cNvSpPr>
            <a:spLocks noChangeArrowheads="1"/>
          </p:cNvSpPr>
          <p:nvPr/>
        </p:nvSpPr>
        <p:spPr bwMode="auto">
          <a:xfrm>
            <a:off x="6172200" y="3352800"/>
            <a:ext cx="2667000" cy="914400"/>
          </a:xfrm>
          <a:prstGeom prst="roundRect">
            <a:avLst>
              <a:gd name="adj" fmla="val 16667"/>
            </a:avLst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Эстрадно-</a:t>
            </a:r>
          </a:p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симфонический</a:t>
            </a:r>
          </a:p>
        </p:txBody>
      </p:sp>
      <p:sp useBgFill="1">
        <p:nvSpPr>
          <p:cNvPr id="7176" name="AutoShape 8"/>
          <p:cNvSpPr>
            <a:spLocks noChangeArrowheads="1"/>
          </p:cNvSpPr>
          <p:nvPr/>
        </p:nvSpPr>
        <p:spPr bwMode="auto">
          <a:xfrm>
            <a:off x="1828800" y="4876800"/>
            <a:ext cx="2438400" cy="1143000"/>
          </a:xfrm>
          <a:prstGeom prst="roundRect">
            <a:avLst>
              <a:gd name="adj" fmla="val 16667"/>
            </a:avLst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Оркестр </a:t>
            </a:r>
          </a:p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народных </a:t>
            </a:r>
          </a:p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инструментов</a:t>
            </a:r>
          </a:p>
        </p:txBody>
      </p:sp>
      <p:sp useBgFill="1">
        <p:nvSpPr>
          <p:cNvPr id="7177" name="AutoShape 9"/>
          <p:cNvSpPr>
            <a:spLocks noChangeArrowheads="1"/>
          </p:cNvSpPr>
          <p:nvPr/>
        </p:nvSpPr>
        <p:spPr bwMode="auto">
          <a:xfrm>
            <a:off x="6477000" y="1676400"/>
            <a:ext cx="2438400" cy="914400"/>
          </a:xfrm>
          <a:prstGeom prst="roundRect">
            <a:avLst>
              <a:gd name="adj" fmla="val 16667"/>
            </a:avLst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Духовой</a:t>
            </a:r>
          </a:p>
        </p:txBody>
      </p:sp>
      <p:sp useBgFill="1">
        <p:nvSpPr>
          <p:cNvPr id="7178" name="AutoShape 10"/>
          <p:cNvSpPr>
            <a:spLocks noChangeArrowheads="1"/>
          </p:cNvSpPr>
          <p:nvPr/>
        </p:nvSpPr>
        <p:spPr bwMode="auto">
          <a:xfrm>
            <a:off x="609600" y="3429000"/>
            <a:ext cx="2438400" cy="914400"/>
          </a:xfrm>
          <a:prstGeom prst="roundRect">
            <a:avLst>
              <a:gd name="adj" fmla="val 16667"/>
            </a:avLst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Камерный </a:t>
            </a:r>
          </a:p>
        </p:txBody>
      </p:sp>
      <p:sp useBgFill="1">
        <p:nvSpPr>
          <p:cNvPr id="7179" name="AutoShape 11"/>
          <p:cNvSpPr>
            <a:spLocks noChangeArrowheads="1"/>
          </p:cNvSpPr>
          <p:nvPr/>
        </p:nvSpPr>
        <p:spPr bwMode="auto">
          <a:xfrm>
            <a:off x="152400" y="1905000"/>
            <a:ext cx="2590800" cy="914400"/>
          </a:xfrm>
          <a:prstGeom prst="roundRect">
            <a:avLst>
              <a:gd name="adj" fmla="val 16667"/>
            </a:avLst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Симфонический</a:t>
            </a:r>
          </a:p>
        </p:txBody>
      </p:sp>
      <p:sp useBgFill="1">
        <p:nvSpPr>
          <p:cNvPr id="7180" name="Oval 12"/>
          <p:cNvSpPr>
            <a:spLocks noChangeArrowheads="1"/>
          </p:cNvSpPr>
          <p:nvPr/>
        </p:nvSpPr>
        <p:spPr bwMode="auto">
          <a:xfrm>
            <a:off x="3429000" y="2133600"/>
            <a:ext cx="2286000" cy="1752600"/>
          </a:xfrm>
          <a:prstGeom prst="ellipse">
            <a:avLst/>
          </a:prstGeom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Оркестр </a:t>
            </a:r>
          </a:p>
        </p:txBody>
      </p:sp>
      <p:sp>
        <p:nvSpPr>
          <p:cNvPr id="5130" name="Line 13"/>
          <p:cNvSpPr>
            <a:spLocks noChangeShapeType="1"/>
          </p:cNvSpPr>
          <p:nvPr/>
        </p:nvSpPr>
        <p:spPr bwMode="auto">
          <a:xfrm>
            <a:off x="2743200" y="2362200"/>
            <a:ext cx="838200" cy="2286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1" name="Line 14"/>
          <p:cNvSpPr>
            <a:spLocks noChangeShapeType="1"/>
          </p:cNvSpPr>
          <p:nvPr/>
        </p:nvSpPr>
        <p:spPr bwMode="auto">
          <a:xfrm flipV="1">
            <a:off x="3048000" y="3429000"/>
            <a:ext cx="533400" cy="5334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2" name="Line 15"/>
          <p:cNvSpPr>
            <a:spLocks noChangeShapeType="1"/>
          </p:cNvSpPr>
          <p:nvPr/>
        </p:nvSpPr>
        <p:spPr bwMode="auto">
          <a:xfrm flipH="1">
            <a:off x="3581400" y="3810000"/>
            <a:ext cx="609600" cy="10668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3" name="Line 16"/>
          <p:cNvSpPr>
            <a:spLocks noChangeShapeType="1"/>
          </p:cNvSpPr>
          <p:nvPr/>
        </p:nvSpPr>
        <p:spPr bwMode="auto">
          <a:xfrm>
            <a:off x="5105400" y="3810000"/>
            <a:ext cx="609600" cy="10668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4" name="Line 17"/>
          <p:cNvSpPr>
            <a:spLocks noChangeShapeType="1"/>
          </p:cNvSpPr>
          <p:nvPr/>
        </p:nvSpPr>
        <p:spPr bwMode="auto">
          <a:xfrm>
            <a:off x="5486400" y="3505200"/>
            <a:ext cx="685800" cy="3810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35" name="Line 18"/>
          <p:cNvSpPr>
            <a:spLocks noChangeShapeType="1"/>
          </p:cNvSpPr>
          <p:nvPr/>
        </p:nvSpPr>
        <p:spPr bwMode="auto">
          <a:xfrm flipV="1">
            <a:off x="5562600" y="2362200"/>
            <a:ext cx="914400" cy="2286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Симфонический оркестр</a:t>
            </a:r>
          </a:p>
        </p:txBody>
      </p:sp>
      <p:pic>
        <p:nvPicPr>
          <p:cNvPr id="61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1600200"/>
            <a:ext cx="7239000" cy="4829175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Камерный оркестр</a:t>
            </a:r>
          </a:p>
        </p:txBody>
      </p:sp>
      <p:pic>
        <p:nvPicPr>
          <p:cNvPr id="71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1752600"/>
            <a:ext cx="7162800" cy="4745038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mtClean="0"/>
              <a:t>Эстрадно – симфонический оркестр</a:t>
            </a:r>
          </a:p>
        </p:txBody>
      </p:sp>
      <p:pic>
        <p:nvPicPr>
          <p:cNvPr id="8195" name="Picture 4" descr="C:\Documents and Settings\1\Рабочий стол\оооооооо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49275" y="1600200"/>
            <a:ext cx="8045450" cy="4525963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Духовой оркестр</a:t>
            </a:r>
          </a:p>
        </p:txBody>
      </p:sp>
      <p:pic>
        <p:nvPicPr>
          <p:cNvPr id="102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63638" y="1600200"/>
            <a:ext cx="6816725" cy="4525963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Джазовый оркестр</a:t>
            </a:r>
          </a:p>
        </p:txBody>
      </p:sp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1447800"/>
            <a:ext cx="6324600" cy="4648200"/>
          </a:xfr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dirty="0" smtClean="0"/>
              <a:t>Оркестр народных инструментов  </a:t>
            </a:r>
          </a:p>
        </p:txBody>
      </p:sp>
      <p:pic>
        <p:nvPicPr>
          <p:cNvPr id="112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2288" y="1600200"/>
            <a:ext cx="5559425" cy="4525963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Оркестр народных инструментов </a:t>
            </a:r>
          </a:p>
        </p:txBody>
      </p:sp>
      <p:pic>
        <p:nvPicPr>
          <p:cNvPr id="1229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2209800"/>
            <a:ext cx="7715250" cy="3429000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Очень часто композиторов сравнивают с художниками. Художник рисует красками, а композитор музыкой. И сейчас мы с вами послушаем и посмотрим симфонию №1 Л.В.Бетховена. Послушайте внимательно и  ответьте пожалуйста:</a:t>
            </a:r>
          </a:p>
          <a:p>
            <a:r>
              <a:rPr lang="ru-RU" dirty="0" smtClean="0"/>
              <a:t>-какая музыка по характеру</a:t>
            </a:r>
          </a:p>
          <a:p>
            <a:r>
              <a:rPr lang="ru-RU" dirty="0" smtClean="0"/>
              <a:t>-какими красками нарисовал композитор эту музыку</a:t>
            </a:r>
          </a:p>
          <a:p>
            <a:r>
              <a:rPr lang="ru-RU" dirty="0" smtClean="0"/>
              <a:t>- Назовите оркестр, которым управляет дирижер  </a:t>
            </a:r>
            <a:r>
              <a:rPr lang="ru-RU" dirty="0" err="1" smtClean="0"/>
              <a:t>Герберд</a:t>
            </a:r>
            <a:r>
              <a:rPr lang="ru-RU" dirty="0" smtClean="0"/>
              <a:t> Караян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ВИДЕО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Симфония №1 Л.В.Бетховена.</a:t>
            </a:r>
          </a:p>
          <a:p>
            <a:pPr algn="ctr"/>
            <a:endParaRPr lang="ru-RU" sz="5400" dirty="0" smtClean="0"/>
          </a:p>
          <a:p>
            <a:pPr algn="ctr"/>
            <a:r>
              <a:rPr lang="ru-RU" sz="5400" dirty="0" smtClean="0"/>
              <a:t>дирижер  </a:t>
            </a:r>
            <a:r>
              <a:rPr lang="ru-RU" sz="5400" dirty="0" err="1" smtClean="0"/>
              <a:t>Герберд</a:t>
            </a:r>
            <a:r>
              <a:rPr lang="ru-RU" sz="5400" dirty="0" smtClean="0"/>
              <a:t> Караян </a:t>
            </a:r>
          </a:p>
          <a:p>
            <a:pPr algn="ctr"/>
            <a:endParaRPr lang="ru-RU" sz="5400" dirty="0" smtClean="0"/>
          </a:p>
          <a:p>
            <a:pPr algn="ctr"/>
            <a:endParaRPr lang="ru-RU" sz="5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: Скажите, сколько групп инструментов входят в состав симфонического оркестра? </a:t>
            </a:r>
          </a:p>
          <a:p>
            <a:endParaRPr lang="ru-RU" dirty="0" smtClean="0"/>
          </a:p>
          <a:p>
            <a:r>
              <a:rPr lang="ru-RU" dirty="0" smtClean="0"/>
              <a:t>У: Назовите группы инструментов, входящие в состав симфонического оркестра.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Группа струнно-смычковых инструментов (скрипки, альты, виолончели, контрабасы) , </a:t>
            </a:r>
          </a:p>
          <a:p>
            <a:r>
              <a:rPr lang="ru-RU" dirty="0" smtClean="0"/>
              <a:t>группа деревянных духовых (флейты, гобои, кларнеты, фаготы), </a:t>
            </a:r>
          </a:p>
          <a:p>
            <a:r>
              <a:rPr lang="ru-RU" dirty="0" smtClean="0"/>
              <a:t>группа медных духовых (валторны, трубы, тромбоны, тубы.), </a:t>
            </a:r>
          </a:p>
          <a:p>
            <a:r>
              <a:rPr lang="ru-RU" dirty="0" smtClean="0"/>
              <a:t>группа ударных инструментов. а)  шумовые:  кастаньеты,  трещотки,  маракасы, бич, тамтам, барабаны  (большой и малый).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609600"/>
            <a:ext cx="8069316" cy="5775325"/>
          </a:xfr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9600" y="609600"/>
            <a:ext cx="8121650" cy="5726113"/>
          </a:xfr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Игра </a:t>
            </a:r>
            <a:br>
              <a:rPr lang="ru-RU" dirty="0" smtClean="0"/>
            </a:br>
            <a:r>
              <a:rPr lang="ru-RU" dirty="0" smtClean="0"/>
              <a:t>Отгадай  в  какой  ты группе  оркестра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 ряд – ударные </a:t>
            </a:r>
          </a:p>
          <a:p>
            <a:endParaRPr lang="ru-RU" dirty="0" smtClean="0"/>
          </a:p>
          <a:p>
            <a:r>
              <a:rPr lang="ru-RU" dirty="0" smtClean="0"/>
              <a:t>2ряд- духовые  медные </a:t>
            </a:r>
          </a:p>
          <a:p>
            <a:endParaRPr lang="ru-RU" dirty="0" smtClean="0"/>
          </a:p>
          <a:p>
            <a:r>
              <a:rPr lang="ru-RU" dirty="0" smtClean="0"/>
              <a:t>3 ряд- </a:t>
            </a:r>
            <a:r>
              <a:rPr lang="ru-RU" dirty="0" err="1" smtClean="0"/>
              <a:t>струнно</a:t>
            </a:r>
            <a:r>
              <a:rPr lang="ru-RU" dirty="0" smtClean="0"/>
              <a:t>- смычковые </a:t>
            </a:r>
          </a:p>
          <a:p>
            <a:endParaRPr lang="ru-RU" dirty="0" smtClean="0"/>
          </a:p>
          <a:p>
            <a:r>
              <a:rPr lang="ru-RU" dirty="0" smtClean="0"/>
              <a:t>4 группа – все первые парты  3-х рядов – духовые деревянные 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Руководит и дирижирует всеми оркестрами, которые вы назвали- дирижер</a:t>
            </a:r>
            <a:endParaRPr lang="ru-RU" sz="2800" dirty="0"/>
          </a:p>
        </p:txBody>
      </p:sp>
      <p:pic>
        <p:nvPicPr>
          <p:cNvPr id="4" name="Содержимое 3" descr="рп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200" y="1905000"/>
            <a:ext cx="6324600" cy="4358298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026" name="Picture 2" descr="C:\Documents and Settings\1\Рабочий стол\ллл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3333750"/>
            <a:ext cx="6858000" cy="30289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066800" y="685800"/>
            <a:ext cx="7696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Дирижер управляет коллективом музыкантов в процессе разучивания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и исполнения ими музыкального произведения.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Руководит дирижер оркестром с помощью дирижерских жестов и небольшой деревянной палочки, которые понятны всем музыкантам мира.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Documents and Settings\1\Рабочий стол\рррррпа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24600" y="3124200"/>
            <a:ext cx="2522824" cy="3484563"/>
          </a:xfrm>
          <a:prstGeom prst="rect">
            <a:avLst/>
          </a:prstGeom>
          <a:noFill/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533400" y="0"/>
            <a:ext cx="54102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Эту палочку иногда называют волшебной. Ведь один ее взмах может вызвать гром барабанов и звуки труб, пение скрипок и трели флейты. Не только         у дирижера есть волшебная палочка, давайте вспомним, где можно еще встретить волшебную палочку.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История появления дирижерской палочки очень необычна и интересна</a:t>
            </a:r>
            <a:endParaRPr lang="ru-RU" dirty="0"/>
          </a:p>
        </p:txBody>
      </p:sp>
      <p:pic>
        <p:nvPicPr>
          <p:cNvPr id="4" name="Содержимое 3" descr="апап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8400" y="2438400"/>
            <a:ext cx="5348817" cy="4011613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Музыкантам  очень неудобно было видеть жесты дирижера, который стоит </a:t>
            </a:r>
            <a:br>
              <a:rPr lang="ru-RU" sz="3100" dirty="0" smtClean="0"/>
            </a:br>
            <a:r>
              <a:rPr lang="ru-RU" sz="3100" dirty="0" smtClean="0"/>
              <a:t>к ним спиной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Содержимое 3" descr="вапр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8927" y="1600200"/>
            <a:ext cx="7066146" cy="4708525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Первым, кто повернул дирижера к оркестру, стал немецкий композитор и дирижер </a:t>
            </a:r>
            <a:r>
              <a:rPr lang="ru-RU" sz="3100" dirty="0" err="1" smtClean="0"/>
              <a:t>Рихард</a:t>
            </a:r>
            <a:r>
              <a:rPr lang="ru-RU" sz="3100" dirty="0" smtClean="0"/>
              <a:t> Вагнер.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нглд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2438400"/>
            <a:ext cx="6800585" cy="396240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208756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Чтобы дирижерская палочка была более заметной, ее делают светлой. Палочка явилась как бы продолжением руки дирижера</a:t>
            </a:r>
            <a:r>
              <a:rPr lang="ru-RU" dirty="0" smtClean="0"/>
              <a:t>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ол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2599" y="2971800"/>
            <a:ext cx="5960533" cy="335280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516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Сейчас мы с вами поиграем в игру «ДИРИЖЕР» и подумаем, какова основная роль дирижера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арол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0" y="1752600"/>
            <a:ext cx="2971800" cy="4739727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Теперь организуем выступление шумового оркестра.</a:t>
            </a:r>
          </a:p>
          <a:p>
            <a:endParaRPr lang="ru-RU" dirty="0" smtClean="0"/>
          </a:p>
          <a:p>
            <a:r>
              <a:rPr lang="ru-RU" dirty="0" smtClean="0"/>
              <a:t>1 ряд хлопает в ладоши</a:t>
            </a:r>
          </a:p>
          <a:p>
            <a:endParaRPr lang="ru-RU" dirty="0" smtClean="0"/>
          </a:p>
          <a:p>
            <a:r>
              <a:rPr lang="ru-RU" dirty="0" smtClean="0"/>
              <a:t>2 ряд стучит деревянными карандашами</a:t>
            </a:r>
          </a:p>
          <a:p>
            <a:endParaRPr lang="ru-RU" dirty="0" smtClean="0"/>
          </a:p>
          <a:p>
            <a:r>
              <a:rPr lang="ru-RU" dirty="0" smtClean="0"/>
              <a:t>3 ряд поочередно стучит ладонями по парте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Вывод: Без дирижера шумовой оркестр не звучит.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Следовательно, роль дирижера очень велика. </a:t>
            </a:r>
          </a:p>
          <a:p>
            <a:endParaRPr lang="ru-RU" sz="4000" dirty="0" smtClean="0"/>
          </a:p>
          <a:p>
            <a:r>
              <a:rPr lang="ru-RU" sz="4000" dirty="0" smtClean="0"/>
              <a:t>- дирижер направляет и управляет оркестром.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Все музыканты должны очень внимательно следить за жестами дирижера, если дирижер поднимает руки выше,  значит инструменты должны звучать громче, если опускает ниже – тише. </a:t>
            </a:r>
            <a:endParaRPr lang="ru-RU" smtClean="0"/>
          </a:p>
          <a:p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381000"/>
            <a:ext cx="8077200" cy="35052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Продолжите фразу «Чтобы быть дирижером нужно…»</a:t>
            </a:r>
          </a:p>
          <a:p>
            <a:r>
              <a:rPr lang="ru-RU" dirty="0" smtClean="0"/>
              <a:t>У: Известный дирижер ответил так: «Ой, их не перечислишь! Но прежде всего это: хороший музыкальный слух, память, коммуникабельность, жизненная активность, великолепная физическая форма, громадная сила воли, широчайший кругозор знаний в самых разных областях. Качеств очень много и лишь все вместе они дают облик профессионального дирижера. Отсутствие какого-либо из них – уже изъян».</a:t>
            </a:r>
          </a:p>
          <a:p>
            <a:endParaRPr lang="ru-RU" dirty="0"/>
          </a:p>
        </p:txBody>
      </p:sp>
      <p:pic>
        <p:nvPicPr>
          <p:cNvPr id="1026" name="Picture 2" descr="C:\Documents and Settings\1\Рабочий стол\а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4038600"/>
            <a:ext cx="3429000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Дирижеры  России </a:t>
            </a:r>
            <a:endParaRPr lang="ru-RU" dirty="0"/>
          </a:p>
        </p:txBody>
      </p:sp>
      <p:pic>
        <p:nvPicPr>
          <p:cNvPr id="4" name="Содержимое 3" descr="г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0" y="1371600"/>
            <a:ext cx="5410200" cy="4267200"/>
          </a:xfrm>
        </p:spPr>
      </p:pic>
      <p:sp>
        <p:nvSpPr>
          <p:cNvPr id="5" name="Прямоугольник 4"/>
          <p:cNvSpPr/>
          <p:nvPr/>
        </p:nvSpPr>
        <p:spPr>
          <a:xfrm>
            <a:off x="3429000" y="5867400"/>
            <a:ext cx="2081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Валерий  </a:t>
            </a:r>
            <a:r>
              <a:rPr lang="ru-RU" b="1" dirty="0" err="1" smtClean="0"/>
              <a:t>Гергиев</a:t>
            </a:r>
            <a:r>
              <a:rPr lang="ru-RU" b="1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799" y="685800"/>
            <a:ext cx="7416799" cy="5562600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Владимир Спиваков </a:t>
            </a:r>
            <a:endParaRPr lang="ru-RU" dirty="0"/>
          </a:p>
        </p:txBody>
      </p:sp>
      <p:pic>
        <p:nvPicPr>
          <p:cNvPr id="4" name="Содержимое 3" descr="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0657" y="1600200"/>
            <a:ext cx="3802686" cy="4708525"/>
          </a:xfr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Алексеев  Николай </a:t>
            </a:r>
            <a:endParaRPr lang="ru-RU" dirty="0"/>
          </a:p>
        </p:txBody>
      </p:sp>
      <p:pic>
        <p:nvPicPr>
          <p:cNvPr id="4" name="Содержимое 3" descr="авав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5450" y="2030412"/>
            <a:ext cx="5753100" cy="3848100"/>
          </a:xfr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Юрий  </a:t>
            </a:r>
            <a:r>
              <a:rPr lang="ru-RU" dirty="0" err="1" smtClean="0"/>
              <a:t>Башмет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14748_x9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5219" y="1600200"/>
            <a:ext cx="7093562" cy="4708525"/>
          </a:xfr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Итак, к 17 веку оркестр окончательно  сложился как   коллектив . Появились  первые сочиненные  симфонии .Их конечно  исполнял  симфонический ......... оркестр. </a:t>
            </a:r>
          </a:p>
          <a:p>
            <a:r>
              <a:rPr lang="ru-RU" dirty="0" smtClean="0"/>
              <a:t>Нужно было  найти  правильное соотношение  звучания  разных голосов  оркестра .Так  чтобы  они  не  заглушали  друг друга. 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 мастерства  дирижера  зависит  как  прозвучит  произведение .Понравится  оно  слушателям  или нет .</a:t>
            </a:r>
          </a:p>
          <a:p>
            <a:r>
              <a:rPr lang="ru-RU" dirty="0" smtClean="0"/>
              <a:t> Посмотрим  как   работает  дирижер ,когда  ведет  свое  произведение  .</a:t>
            </a:r>
          </a:p>
          <a:p>
            <a:endParaRPr lang="ru-RU" dirty="0" smtClean="0"/>
          </a:p>
          <a:p>
            <a:pPr algn="ctr"/>
            <a:r>
              <a:rPr lang="ru-RU" dirty="0" smtClean="0"/>
              <a:t>ВИДЕО 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Попробуйте продолжить фразы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 сегодня узнал…</a:t>
            </a:r>
          </a:p>
          <a:p>
            <a:r>
              <a:rPr lang="ru-RU" dirty="0" smtClean="0"/>
              <a:t>Было интересно…</a:t>
            </a:r>
          </a:p>
          <a:p>
            <a:r>
              <a:rPr lang="ru-RU" dirty="0" smtClean="0"/>
              <a:t>Было трудно…</a:t>
            </a:r>
          </a:p>
          <a:p>
            <a:r>
              <a:rPr lang="ru-RU" dirty="0" smtClean="0"/>
              <a:t>Я научился…</a:t>
            </a:r>
          </a:p>
          <a:p>
            <a:r>
              <a:rPr lang="ru-RU" dirty="0" smtClean="0"/>
              <a:t>Мне захотелось…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</TotalTime>
  <Words>748</Words>
  <Application>Microsoft Office PowerPoint</Application>
  <PresentationFormat>Экран (4:3)</PresentationFormat>
  <Paragraphs>99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50" baseType="lpstr">
      <vt:lpstr>Arial</vt:lpstr>
      <vt:lpstr>Book Antiqua</vt:lpstr>
      <vt:lpstr>Lucida Sans</vt:lpstr>
      <vt:lpstr>Monotype Corsiva</vt:lpstr>
      <vt:lpstr>Times New Roman</vt:lpstr>
      <vt:lpstr>Wingdings</vt:lpstr>
      <vt:lpstr>Wingdings 2</vt:lpstr>
      <vt:lpstr>Wingdings 3</vt:lpstr>
      <vt:lpstr>Апекс</vt:lpstr>
      <vt:lpstr>Волшебная палочка дирижера </vt:lpstr>
      <vt:lpstr>Повторим некоторые музыкальные понятия, которые пригодятся нам на уроке.    </vt:lpstr>
      <vt:lpstr>Презентация PowerPoint</vt:lpstr>
      <vt:lpstr>Презентация PowerPoint</vt:lpstr>
      <vt:lpstr>Тема урока  называется:   «Волшебная палочка дирижёра»  Почему она волшебная? </vt:lpstr>
      <vt:lpstr>Но  прежде  чем  мы  узнаем  секрет  дирижерской палочки , узнаем  какие оркестры  бывают  в  подчинении  у  дирижеров  </vt:lpstr>
      <vt:lpstr>Виды оркестров</vt:lpstr>
      <vt:lpstr>Симфонический оркестр</vt:lpstr>
      <vt:lpstr>Камерный оркестр</vt:lpstr>
      <vt:lpstr>Эстрадно – симфонический оркестр</vt:lpstr>
      <vt:lpstr>Духовой оркестр</vt:lpstr>
      <vt:lpstr>Джазовый оркестр</vt:lpstr>
      <vt:lpstr>Оркестр народных инструментов  </vt:lpstr>
      <vt:lpstr>Оркестр народных инструментов </vt:lpstr>
      <vt:lpstr>Презентация PowerPoint</vt:lpstr>
      <vt:lpstr>ВИДЕО </vt:lpstr>
      <vt:lpstr>Презентация PowerPoint</vt:lpstr>
      <vt:lpstr>ПРОВЕРКА </vt:lpstr>
      <vt:lpstr>Презентация PowerPoint</vt:lpstr>
      <vt:lpstr>Презентация PowerPoint</vt:lpstr>
      <vt:lpstr>Игра  Отгадай  в  какой  ты группе  оркестра </vt:lpstr>
      <vt:lpstr>Руководит и дирижирует всеми оркестрами, которые вы назвали- дирижер</vt:lpstr>
      <vt:lpstr>Презентация PowerPoint</vt:lpstr>
      <vt:lpstr>Презентация PowerPoint</vt:lpstr>
      <vt:lpstr>История появления дирижерской палочки очень необычна и интересна</vt:lpstr>
      <vt:lpstr>Музыкантам  очень неудобно было видеть жесты дирижера, который стоит  к ним спиной.</vt:lpstr>
      <vt:lpstr>Первым, кто повернул дирижера к оркестру, стал немецкий композитор и дирижер Рихард Вагнер. </vt:lpstr>
      <vt:lpstr>Чтобы дирижерская палочка была более заметной, ее делают светлой. Палочка явилась как бы продолжением руки дирижера.  </vt:lpstr>
      <vt:lpstr>Сейчас мы с вами поиграем в игру «ДИРИЖЕР» и подумаем, какова основная роль дирижера. </vt:lpstr>
      <vt:lpstr>Презентация PowerPoint</vt:lpstr>
      <vt:lpstr>Вывод: Без дирижера шумовой оркестр не звучит.  </vt:lpstr>
      <vt:lpstr>Презентация PowerPoint</vt:lpstr>
      <vt:lpstr>Презентация PowerPoint</vt:lpstr>
      <vt:lpstr>Дирижеры  России </vt:lpstr>
      <vt:lpstr>Презентация PowerPoint</vt:lpstr>
      <vt:lpstr>Владимир Спиваков </vt:lpstr>
      <vt:lpstr>Алексеев  Николай </vt:lpstr>
      <vt:lpstr>Юрий  Башмет </vt:lpstr>
      <vt:lpstr>Презентация PowerPoint</vt:lpstr>
      <vt:lpstr>Презентация PowerPoint</vt:lpstr>
      <vt:lpstr>Попробуйте продолжить фразы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Волшебная палочка дирижера</dc:title>
  <dc:creator>dell08</dc:creator>
  <cp:lastModifiedBy>dell08</cp:lastModifiedBy>
  <cp:revision>12</cp:revision>
  <dcterms:modified xsi:type="dcterms:W3CDTF">2020-04-06T10:16:53Z</dcterms:modified>
</cp:coreProperties>
</file>