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8" r:id="rId7"/>
    <p:sldId id="269" r:id="rId8"/>
    <p:sldId id="264" r:id="rId9"/>
    <p:sldId id="261" r:id="rId10"/>
    <p:sldId id="262" r:id="rId11"/>
    <p:sldId id="270" r:id="rId12"/>
    <p:sldId id="263" r:id="rId13"/>
    <p:sldId id="271" r:id="rId14"/>
    <p:sldId id="265" r:id="rId15"/>
    <p:sldId id="266" r:id="rId16"/>
    <p:sldId id="272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D6AB7-C26C-45BA-BD69-C6706843A12F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43423-89AA-42AD-B250-88634B43FAE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43423-89AA-42AD-B250-88634B43FAE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43423-89AA-42AD-B250-88634B43FAE4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F1EC5-632E-4473-B2AA-C87C6B61BA39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90149-6C82-4CB1-A21F-49D43A1820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Приставка и частица «НЕ» 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с причастиями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Урок-практикум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1" y="428604"/>
            <a:ext cx="89297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НЕ с полными причастиями пишется раздельно, если есть зависимое слово.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Трудность в том, чтобы это зависимое слово заметить и не перепутать с определяемым.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28612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На столе лежит письмо, не дописанное до конца.</a:t>
            </a:r>
            <a:endParaRPr lang="ru-RU" sz="28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485776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На столе лежит недописанное письмо.</a:t>
            </a:r>
            <a:endParaRPr lang="ru-RU" sz="2800" i="1" dirty="0"/>
          </a:p>
        </p:txBody>
      </p:sp>
      <p:sp>
        <p:nvSpPr>
          <p:cNvPr id="6" name="Умножение 5"/>
          <p:cNvSpPr/>
          <p:nvPr/>
        </p:nvSpPr>
        <p:spPr>
          <a:xfrm>
            <a:off x="3929058" y="3071810"/>
            <a:ext cx="285752" cy="2857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множение 6"/>
          <p:cNvSpPr/>
          <p:nvPr/>
        </p:nvSpPr>
        <p:spPr>
          <a:xfrm>
            <a:off x="5715008" y="3143248"/>
            <a:ext cx="285752" cy="2857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звернутая стрелка 11"/>
          <p:cNvSpPr/>
          <p:nvPr/>
        </p:nvSpPr>
        <p:spPr>
          <a:xfrm>
            <a:off x="6357950" y="3143248"/>
            <a:ext cx="1571636" cy="214314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Умножение 12"/>
          <p:cNvSpPr/>
          <p:nvPr/>
        </p:nvSpPr>
        <p:spPr>
          <a:xfrm>
            <a:off x="6715140" y="4643446"/>
            <a:ext cx="285752" cy="2857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572000" y="3214686"/>
            <a:ext cx="3929090" cy="7143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4143372" y="4929198"/>
            <a:ext cx="2286016" cy="5000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12" grpId="0" animBg="1"/>
      <p:bldP spid="13" grpId="0" animBg="1"/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00042"/>
            <a:ext cx="89297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При этом нельзя путать причастие с прилагательным</a:t>
            </a:r>
            <a:r>
              <a:rPr lang="ru-RU" sz="2800" dirty="0" smtClean="0"/>
              <a:t>: у прилагательного тоже могут быть зависимые слова, но это не повод писать его раздельно: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21455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Погода ожидается безобразно неустойчивая.</a:t>
            </a:r>
            <a:endParaRPr lang="ru-RU" sz="2800" i="1" dirty="0"/>
          </a:p>
        </p:txBody>
      </p:sp>
      <p:sp>
        <p:nvSpPr>
          <p:cNvPr id="4" name="Умножение 3"/>
          <p:cNvSpPr/>
          <p:nvPr/>
        </p:nvSpPr>
        <p:spPr>
          <a:xfrm>
            <a:off x="6786578" y="2000240"/>
            <a:ext cx="285752" cy="2857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звернутая стрелка 4"/>
          <p:cNvSpPr/>
          <p:nvPr/>
        </p:nvSpPr>
        <p:spPr>
          <a:xfrm rot="10800000">
            <a:off x="5286380" y="2643182"/>
            <a:ext cx="1143008" cy="285752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215206" y="2143116"/>
            <a:ext cx="285752" cy="21431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6200000" flipH="1">
            <a:off x="7500958" y="2143116"/>
            <a:ext cx="214314" cy="21431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57166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Выпишите словосочетания в таблицу:</a:t>
            </a:r>
          </a:p>
          <a:p>
            <a:r>
              <a:rPr lang="ru-RU" sz="2800" b="1" dirty="0"/>
              <a:t>о</a:t>
            </a:r>
            <a:r>
              <a:rPr lang="ru-RU" sz="2800" b="1" dirty="0" smtClean="0"/>
              <a:t>пределяемое слово + причастие + зависимое слово; </a:t>
            </a:r>
            <a:endParaRPr lang="ru-RU" sz="2800" b="1" dirty="0" smtClean="0"/>
          </a:p>
          <a:p>
            <a:endParaRPr lang="ru-RU" sz="2800" b="1" dirty="0" smtClean="0"/>
          </a:p>
          <a:p>
            <a:r>
              <a:rPr lang="ru-RU" sz="2800" b="1" dirty="0"/>
              <a:t>о</a:t>
            </a:r>
            <a:r>
              <a:rPr lang="ru-RU" sz="2800" b="1" dirty="0" smtClean="0"/>
              <a:t>пределяемое слово + причастие без зависимых слов;</a:t>
            </a:r>
          </a:p>
          <a:p>
            <a:r>
              <a:rPr lang="ru-RU" sz="2800" b="1" dirty="0"/>
              <a:t>о</a:t>
            </a:r>
            <a:r>
              <a:rPr lang="ru-RU" sz="2800" b="1" dirty="0" smtClean="0"/>
              <a:t>пределяемое слово + прилагательное.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2857496"/>
            <a:ext cx="89297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Люди, (не)любящие читать, редко бывают грамотны.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Это очень (не)красивый поступок!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У неё были странные, никогда (не)смеющиеся глаза.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Со мной были мои (не)унывающие друзья.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Это известие вызвало до боли (не)приятное ощущение</a:t>
            </a:r>
            <a:r>
              <a:rPr lang="ru-RU" sz="2800" i="1" dirty="0" smtClean="0"/>
              <a:t>.</a:t>
            </a:r>
            <a:endParaRPr lang="ru-RU" sz="2800" i="1" dirty="0" smtClean="0"/>
          </a:p>
        </p:txBody>
      </p:sp>
      <p:sp>
        <p:nvSpPr>
          <p:cNvPr id="7" name="Овал 6"/>
          <p:cNvSpPr/>
          <p:nvPr/>
        </p:nvSpPr>
        <p:spPr>
          <a:xfrm>
            <a:off x="3500430" y="857232"/>
            <a:ext cx="5000660" cy="4286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429256" y="1214422"/>
            <a:ext cx="10245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П.о.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714356"/>
            <a:ext cx="90011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ru-RU" sz="2800" i="1" dirty="0" smtClean="0"/>
              <a:t>6.  </a:t>
            </a:r>
            <a:r>
              <a:rPr lang="ru-RU" sz="2800" i="1" dirty="0" smtClean="0"/>
              <a:t>Вечером на (не)освещенной улице легко свернуть себе шею.</a:t>
            </a:r>
          </a:p>
          <a:p>
            <a:pPr marL="514350" indent="-514350"/>
            <a:r>
              <a:rPr lang="ru-RU" sz="2800" i="1" dirty="0" smtClean="0"/>
              <a:t>7.  (Не)стремящийся </a:t>
            </a:r>
            <a:r>
              <a:rPr lang="ru-RU" sz="2800" i="1" dirty="0" smtClean="0"/>
              <a:t>к знаниям человек проживет скучную жизнь.</a:t>
            </a:r>
          </a:p>
          <a:p>
            <a:pPr marL="514350" indent="-514350"/>
            <a:r>
              <a:rPr lang="ru-RU" sz="2800" i="1" dirty="0" smtClean="0"/>
              <a:t>8.  (Не)умытый </a:t>
            </a:r>
            <a:r>
              <a:rPr lang="ru-RU" sz="2800" i="1" dirty="0" smtClean="0"/>
              <a:t>с самого утра ребенок слонялся по комнатам.</a:t>
            </a:r>
          </a:p>
          <a:p>
            <a:pPr marL="514350" indent="-514350"/>
            <a:r>
              <a:rPr lang="ru-RU" sz="2800" i="1" dirty="0" smtClean="0"/>
              <a:t>9.  </a:t>
            </a:r>
            <a:r>
              <a:rPr lang="ru-RU" sz="2800" i="1" dirty="0" smtClean="0"/>
              <a:t>Ребенок</a:t>
            </a:r>
            <a:r>
              <a:rPr lang="ru-RU" sz="2800" i="1" dirty="0" smtClean="0"/>
              <a:t>, (не)умытый и голодный, плакал с самого утра.</a:t>
            </a:r>
          </a:p>
          <a:p>
            <a:pPr marL="514350" indent="-514350">
              <a:buFont typeface="+mj-lt"/>
              <a:buAutoNum type="arabicPeriod"/>
            </a:pP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14290"/>
            <a:ext cx="9144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Люди, не  любящие читать, редко бывают грамотны.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Это очень 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  <a:t>некрасивый</a:t>
            </a:r>
            <a:r>
              <a:rPr lang="ru-RU" sz="2800" i="1" dirty="0" smtClean="0"/>
              <a:t> поступок!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У неё были странные, никогда не  смеющиеся глаза.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Со мной были мои неунывающие друзья.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Это известие вызвало до боли 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  <a:t>неприятное</a:t>
            </a:r>
            <a:r>
              <a:rPr lang="ru-RU" sz="2800" i="1" dirty="0" smtClean="0"/>
              <a:t> ощущение.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Вечером на неосвещенной улице легко свернуть себе шею.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Не  стремящийся к знаниям человек проживет скучную жизнь.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Не  умытый с самого утра ребенок слонялся по комнатам.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Ребенок, неумытый и голодный, плакал с самого утра.</a:t>
            </a:r>
          </a:p>
          <a:p>
            <a:pPr marL="514350" indent="-514350">
              <a:buFont typeface="+mj-lt"/>
              <a:buAutoNum type="arabicPeriod"/>
            </a:pP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2143116"/>
          <a:ext cx="9144000" cy="2022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53713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с зависимым словом</a:t>
                      </a:r>
                      <a:endParaRPr lang="ru-RU" sz="28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без зависимого слова</a:t>
                      </a:r>
                      <a:endParaRPr lang="ru-RU" sz="28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53713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НЕ – раздельно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НЕ - слитно</a:t>
                      </a:r>
                      <a:endParaRPr lang="ru-RU" sz="2800" dirty="0"/>
                    </a:p>
                  </a:txBody>
                  <a:tcPr/>
                </a:tc>
              </a:tr>
              <a:tr h="94788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НН - два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Н/НН </a:t>
                      </a:r>
                      <a:r>
                        <a:rPr lang="ru-RU" b="1" baseline="0" dirty="0" smtClean="0"/>
                        <a:t> в зависимости от </a:t>
                      </a: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ru-RU" b="1" baseline="0" dirty="0" smtClean="0"/>
                        <a:t>наличия приставки </a:t>
                      </a:r>
                    </a:p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ru-RU" b="1" baseline="0" dirty="0" smtClean="0"/>
                        <a:t> вида глагола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107154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Полные причастия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85794"/>
            <a:ext cx="8858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Краткие причастия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643050"/>
            <a:ext cx="8929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НЕ  только раздельно</a:t>
            </a:r>
          </a:p>
          <a:p>
            <a:pPr algn="ctr"/>
            <a:r>
              <a:rPr lang="ru-RU" sz="2800" b="1" dirty="0" smtClean="0"/>
              <a:t>-Н- только одно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00037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/>
              <a:t>Заборы не покрашены.</a:t>
            </a:r>
            <a:endParaRPr lang="ru-RU" sz="28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471488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На прилагательные эти правила не распространяются!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928670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Не рассматриваются как зависимые слова, обозначающие </a:t>
            </a:r>
            <a:r>
              <a:rPr lang="ru-RU" sz="2800" b="1" dirty="0" smtClean="0"/>
              <a:t>степень качества </a:t>
            </a:r>
            <a:r>
              <a:rPr lang="ru-RU" sz="2800" dirty="0" smtClean="0"/>
              <a:t>(слово </a:t>
            </a:r>
            <a:r>
              <a:rPr lang="ru-RU" sz="2800" i="1" dirty="0" smtClean="0">
                <a:solidFill>
                  <a:srgbClr val="C00000"/>
                </a:solidFill>
              </a:rPr>
              <a:t>очень</a:t>
            </a:r>
            <a:r>
              <a:rPr lang="ru-RU" sz="2800" dirty="0" smtClean="0"/>
              <a:t> и все его синонимы и антонимы: </a:t>
            </a:r>
            <a:r>
              <a:rPr lang="ru-RU" sz="2800" i="1" dirty="0" smtClean="0">
                <a:solidFill>
                  <a:srgbClr val="C00000"/>
                </a:solidFill>
              </a:rPr>
              <a:t>крайне, абсолютно, совершенно, в большей мере, в высшей степени... – немного, слегка..</a:t>
            </a:r>
            <a:r>
              <a:rPr lang="ru-RU" sz="2800" i="1" dirty="0">
                <a:solidFill>
                  <a:srgbClr val="C00000"/>
                </a:solidFill>
              </a:rPr>
              <a:t>.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07181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Это независимые слова!</a:t>
            </a:r>
            <a:endParaRPr lang="ru-RU" sz="28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4143380"/>
          <a:ext cx="91440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64"/>
                <a:gridCol w="3095636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3200" b="1" dirty="0" smtClean="0">
                          <a:solidFill>
                            <a:srgbClr val="00B0F0"/>
                          </a:solidFill>
                        </a:rPr>
                        <a:t>Совершенно</a:t>
                      </a:r>
                      <a:endParaRPr lang="ru-RU" sz="3200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B0F0"/>
                          </a:solidFill>
                        </a:rPr>
                        <a:t>В большей мере</a:t>
                      </a:r>
                      <a:endParaRPr lang="ru-RU" sz="2400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800" b="1" dirty="0" smtClean="0">
                          <a:solidFill>
                            <a:srgbClr val="00B0F0"/>
                          </a:solidFill>
                        </a:rPr>
                        <a:t>очень</a:t>
                      </a:r>
                      <a:endParaRPr lang="ru-RU" sz="4800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3200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B0F0"/>
                          </a:solidFill>
                        </a:rPr>
                        <a:t>В высшей степени</a:t>
                      </a:r>
                      <a:endParaRPr lang="ru-RU" sz="2400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sz="2400">
                        <a:solidFill>
                          <a:srgbClr val="00206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3200" b="1" dirty="0" smtClean="0">
                          <a:solidFill>
                            <a:srgbClr val="00B0F0"/>
                          </a:solidFill>
                        </a:rPr>
                        <a:t>Абсолютно</a:t>
                      </a:r>
                      <a:endParaRPr lang="ru-RU" sz="3200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B0F0"/>
                          </a:solidFill>
                        </a:rPr>
                        <a:t>крайне</a:t>
                      </a:r>
                      <a:endParaRPr lang="ru-RU" sz="2400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Где НЕ пишется слитно, т.к. зависимое слово имеет степень качества?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1285860"/>
            <a:ext cx="892971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Абсолютно (не)предсказуемое поведение.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Заранее (не)предсказанное событие.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Давно (не)повторявшееся землетрясение.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Совершенно (не)</a:t>
            </a:r>
            <a:r>
              <a:rPr lang="ru-RU" sz="2800" i="1" dirty="0" err="1" smtClean="0"/>
              <a:t>повторимый</a:t>
            </a:r>
            <a:r>
              <a:rPr lang="ru-RU" sz="2800" i="1" dirty="0" smtClean="0"/>
              <a:t> трюк.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Совершенно (не)пьющий муж.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(Не)пьющий даже по праздникам.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Никем (не)управляемая машина.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Совсем (не)защищенные люди.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Весьма (не)подготовленный ответ.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Крайне (не)обоснованное решение.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Почти (не)тронутый обед.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С утра (не)тронутый завтрак.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Где НЕ пишется слитно, т.к. зависимое слово имеет степень качества?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1285860"/>
            <a:ext cx="892971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Абсолютно непредсказуемое </a:t>
            </a:r>
            <a:r>
              <a:rPr lang="ru-RU" sz="2800" i="1" dirty="0" smtClean="0"/>
              <a:t>поведение.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Заранее не  предсказанное событие.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Давно не  повторявшееся землетрясение.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Совершенно неповторимый </a:t>
            </a:r>
            <a:r>
              <a:rPr lang="ru-RU" sz="2800" i="1" dirty="0" smtClean="0"/>
              <a:t>трюк.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Совершенно непьющий </a:t>
            </a:r>
            <a:r>
              <a:rPr lang="ru-RU" sz="2800" i="1" dirty="0" smtClean="0"/>
              <a:t>муж.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Не  пьющий даже по праздникам.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Никем не  управляемая машина.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Совсем незащищенные </a:t>
            </a:r>
            <a:r>
              <a:rPr lang="ru-RU" sz="2800" i="1" dirty="0" smtClean="0"/>
              <a:t>люди.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Весьма неподготовленный </a:t>
            </a:r>
            <a:r>
              <a:rPr lang="ru-RU" sz="2800" i="1" dirty="0" smtClean="0"/>
              <a:t>ответ.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Крайне необоснованное </a:t>
            </a:r>
            <a:r>
              <a:rPr lang="ru-RU" sz="2800" i="1" dirty="0" smtClean="0"/>
              <a:t>решение.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Почти нетронутый </a:t>
            </a:r>
            <a:r>
              <a:rPr lang="ru-RU" sz="2800" i="1" dirty="0" smtClean="0"/>
              <a:t>обед.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С утра не  тронутый завтрак.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2860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Спишите, раскрыв скобки и вставив пропущенные буквы: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9144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Иду через (не)</a:t>
            </a:r>
            <a:r>
              <a:rPr lang="ru-RU" sz="2800" i="1" dirty="0" err="1" smtClean="0"/>
              <a:t>паха...ое</a:t>
            </a:r>
            <a:r>
              <a:rPr lang="ru-RU" sz="2800" i="1" dirty="0" smtClean="0"/>
              <a:t> поле.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Иду через (не)</a:t>
            </a:r>
            <a:r>
              <a:rPr lang="ru-RU" sz="2800" i="1" dirty="0" err="1" smtClean="0"/>
              <a:t>распаха...ое</a:t>
            </a:r>
            <a:r>
              <a:rPr lang="ru-RU" sz="2800" i="1" dirty="0" smtClean="0"/>
              <a:t> поле.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Ещё (не)</a:t>
            </a:r>
            <a:r>
              <a:rPr lang="ru-RU" sz="2800" i="1" dirty="0" err="1" smtClean="0"/>
              <a:t>паха...ое</a:t>
            </a:r>
            <a:r>
              <a:rPr lang="ru-RU" sz="2800" i="1" dirty="0" smtClean="0"/>
              <a:t> поле ждало весны.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Поле (не)</a:t>
            </a:r>
            <a:r>
              <a:rPr lang="ru-RU" sz="2800" i="1" dirty="0" err="1" smtClean="0"/>
              <a:t>распаха...о</a:t>
            </a:r>
            <a:r>
              <a:rPr lang="ru-RU" sz="2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Булочки (не)</a:t>
            </a:r>
            <a:r>
              <a:rPr lang="ru-RU" sz="2800" i="1" dirty="0" err="1" smtClean="0"/>
              <a:t>выпече...ы</a:t>
            </a:r>
            <a:r>
              <a:rPr lang="ru-RU" sz="2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До конца (не)</a:t>
            </a:r>
            <a:r>
              <a:rPr lang="ru-RU" sz="2800" i="1" dirty="0" err="1" smtClean="0"/>
              <a:t>пропече...ые</a:t>
            </a:r>
            <a:r>
              <a:rPr lang="ru-RU" sz="2800" i="1" dirty="0" smtClean="0"/>
              <a:t> булочки вызывали отвращение.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Мне попался (не)</a:t>
            </a:r>
            <a:r>
              <a:rPr lang="ru-RU" sz="2800" i="1" dirty="0" err="1" smtClean="0"/>
              <a:t>допече...ый</a:t>
            </a:r>
            <a:r>
              <a:rPr lang="ru-RU" sz="2800" i="1" dirty="0" smtClean="0"/>
              <a:t> пирожок.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Пирог был удивительно (не)вкусен...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Её (не)</a:t>
            </a:r>
            <a:r>
              <a:rPr lang="ru-RU" sz="2800" i="1" dirty="0" err="1" smtClean="0"/>
              <a:t>стриже...ая</a:t>
            </a:r>
            <a:r>
              <a:rPr lang="ru-RU" sz="2800" i="1" dirty="0" smtClean="0"/>
              <a:t> челка лезла в глаза.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Давно (не)</a:t>
            </a:r>
            <a:r>
              <a:rPr lang="ru-RU" sz="2800" i="1" dirty="0" err="1" smtClean="0"/>
              <a:t>стриже...ые</a:t>
            </a:r>
            <a:r>
              <a:rPr lang="ru-RU" sz="2800" i="1" dirty="0" smtClean="0"/>
              <a:t> волосы падали на лицо.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Волосы были (не)</a:t>
            </a:r>
            <a:r>
              <a:rPr lang="ru-RU" sz="2800" i="1" dirty="0" err="1" smtClean="0"/>
              <a:t>подстриже...ы</a:t>
            </a:r>
            <a:r>
              <a:rPr lang="ru-RU" sz="2800" i="1" dirty="0" smtClean="0"/>
              <a:t>.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2860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Спишите, раскрыв скобки и вставив пропущенные буквы: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9144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Иду через непаханое поле.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Иду через нераспаханное поле.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Ещё не паханное поле ждало весны.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Поле не распахано.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Булочки не выпечены.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До конца не пропеченные булочки вызывали отвращение.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Мне попался недопеченный пирожок.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Пирог был удивительно невкусен.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Её нестриженая челка лезла в глаза.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Давно не стриженные волосы падали на лицо.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Волосы были не подстрижены.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1" y="428604"/>
            <a:ext cx="89297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НЕ может писаться раздельно с любой частью речи, если в предложении содержится резкое отрицание.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643050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Резкое отрицание нельзя заменить утверждением.</a:t>
            </a:r>
          </a:p>
          <a:p>
            <a:r>
              <a:rPr lang="ru-RU" sz="2800" b="1" dirty="0" smtClean="0"/>
              <a:t>Сравните: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786058"/>
            <a:ext cx="9144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Мой дом невысок. </a:t>
            </a:r>
            <a:r>
              <a:rPr lang="ru-RU" sz="2800" b="1" i="1" dirty="0">
                <a:solidFill>
                  <a:srgbClr val="C00000"/>
                </a:solidFill>
              </a:rPr>
              <a:t> </a:t>
            </a:r>
            <a:r>
              <a:rPr lang="ru-RU" sz="2800" i="1" dirty="0" smtClean="0"/>
              <a:t>- </a:t>
            </a:r>
            <a:r>
              <a:rPr lang="ru-RU" sz="2800" dirty="0" smtClean="0"/>
              <a:t>Это обычное отрицание. Его можно заменить утверждением</a:t>
            </a:r>
            <a:r>
              <a:rPr lang="ru-RU" sz="2800" b="1" i="1" dirty="0" smtClean="0"/>
              <a:t>:</a:t>
            </a:r>
            <a:r>
              <a:rPr lang="ru-RU" sz="2800" b="1" i="1" dirty="0" smtClean="0">
                <a:solidFill>
                  <a:srgbClr val="C00000"/>
                </a:solidFill>
              </a:rPr>
              <a:t>  </a:t>
            </a:r>
            <a:r>
              <a:rPr lang="ru-RU" sz="2800" b="1" i="1" dirty="0">
                <a:solidFill>
                  <a:srgbClr val="C00000"/>
                </a:solidFill>
              </a:rPr>
              <a:t>М</a:t>
            </a:r>
            <a:r>
              <a:rPr lang="ru-RU" sz="2800" b="1" i="1" dirty="0" smtClean="0">
                <a:solidFill>
                  <a:srgbClr val="C00000"/>
                </a:solidFill>
              </a:rPr>
              <a:t>ой дом низок.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000504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«Стоит терем-теремок, он не низок, не высок». </a:t>
            </a:r>
            <a:r>
              <a:rPr lang="ru-RU" sz="2800" dirty="0" smtClean="0"/>
              <a:t>– Это отрицание резкое, его не заменишь утверждением: </a:t>
            </a:r>
            <a:r>
              <a:rPr lang="ru-RU" sz="2800" b="1" i="1" dirty="0" smtClean="0">
                <a:solidFill>
                  <a:srgbClr val="C00000"/>
                </a:solidFill>
              </a:rPr>
              <a:t>«Стоит терем-теремок, он высок и низок». 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Где выражено резкое отрицание?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Наш путь (не)далек, но труден.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Наш путь (не)далек, но и (не)близок.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Он умел ходить совершенно (не)слышно.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(Не)слышно шума городского.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(Не)нужен мне берег турецкий, и Африка мне (не)нужна!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Пора выбросить (не)нужные вещи!</a:t>
            </a:r>
          </a:p>
          <a:p>
            <a:pPr marL="514350" indent="-514350">
              <a:buFont typeface="+mj-lt"/>
              <a:buAutoNum type="arabicPeriod"/>
            </a:pP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4291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Где выражено резкое отрицание?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428736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Наш путь недалек (</a:t>
            </a:r>
            <a:r>
              <a:rPr lang="ru-RU" sz="2800" i="1" dirty="0" err="1" smtClean="0"/>
              <a:t>=близок</a:t>
            </a:r>
            <a:r>
              <a:rPr lang="ru-RU" sz="2800" i="1" dirty="0" smtClean="0"/>
              <a:t>), но труден.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Наш путь не далек, но и не близок.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Он умел ходить совершенно неслышно (</a:t>
            </a:r>
            <a:r>
              <a:rPr lang="ru-RU" sz="2800" i="1" dirty="0" err="1" smtClean="0"/>
              <a:t>=тихо</a:t>
            </a:r>
            <a:r>
              <a:rPr lang="ru-RU" sz="2800" i="1" dirty="0" smtClean="0"/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>
                <a:solidFill>
                  <a:srgbClr val="C00000"/>
                </a:solidFill>
              </a:rPr>
              <a:t>Не слышно шума городского.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Не нужен мне берег турецкий, и Африка мне не нужна!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Пора выбросить ненужные (</a:t>
            </a:r>
            <a:r>
              <a:rPr lang="ru-RU" sz="2800" i="1" dirty="0" err="1" smtClean="0"/>
              <a:t>=бесполезные</a:t>
            </a:r>
            <a:r>
              <a:rPr lang="ru-RU" sz="2800" i="1" smtClean="0"/>
              <a:t>) </a:t>
            </a:r>
            <a:r>
              <a:rPr lang="ru-RU" sz="2800" i="1" dirty="0" smtClean="0"/>
              <a:t>вещи!</a:t>
            </a:r>
          </a:p>
          <a:p>
            <a:pPr marL="514350" indent="-514350">
              <a:buFont typeface="+mj-lt"/>
              <a:buAutoNum type="arabicPeriod"/>
            </a:pP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571744"/>
            <a:ext cx="9144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Желаю успеха!</a:t>
            </a:r>
            <a:endParaRPr lang="ru-RU" sz="8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875</Words>
  <Application>Microsoft Office PowerPoint</Application>
  <PresentationFormat>Экран (4:3)</PresentationFormat>
  <Paragraphs>126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Приставка и частица «НЕ»   с причастиями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Приставка и частица «НЕ»   с причастиями</dc:title>
  <dc:creator>Admin</dc:creator>
  <cp:lastModifiedBy>Admin</cp:lastModifiedBy>
  <cp:revision>27</cp:revision>
  <dcterms:created xsi:type="dcterms:W3CDTF">2013-02-17T13:58:28Z</dcterms:created>
  <dcterms:modified xsi:type="dcterms:W3CDTF">2016-12-21T16:32:47Z</dcterms:modified>
</cp:coreProperties>
</file>