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68" r:id="rId5"/>
    <p:sldId id="258" r:id="rId6"/>
    <p:sldId id="259" r:id="rId7"/>
    <p:sldId id="263" r:id="rId8"/>
    <p:sldId id="264" r:id="rId9"/>
    <p:sldId id="269" r:id="rId10"/>
    <p:sldId id="272" r:id="rId11"/>
    <p:sldId id="273" r:id="rId12"/>
  </p:sldIdLst>
  <p:sldSz cx="9144000" cy="6858000" type="screen4x3"/>
  <p:notesSz cx="6858000" cy="9144000"/>
  <p:custDataLst>
    <p:tags r:id="rId13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27584" y="1700808"/>
            <a:ext cx="6817892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72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/>
            </a:r>
            <a:br>
              <a:rPr lang="ru-RU" sz="72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</a:br>
            <a:r>
              <a:rPr lang="ru-RU" sz="72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«Учимся </a:t>
            </a:r>
            <a:r>
              <a:rPr lang="ru-RU" sz="7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дружить </a:t>
            </a:r>
          </a:p>
          <a:p>
            <a:pPr algn="ctr"/>
            <a:r>
              <a:rPr lang="ru-RU" sz="7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и творить»</a:t>
            </a:r>
            <a:r>
              <a:rPr lang="ru-RU" sz="7200" dirty="0">
                <a:solidFill>
                  <a:srgbClr val="C00000"/>
                </a:solidFill>
              </a:rPr>
              <a:t/>
            </a:r>
            <a:br>
              <a:rPr lang="ru-RU" sz="7200" dirty="0">
                <a:solidFill>
                  <a:srgbClr val="C00000"/>
                </a:solidFill>
              </a:rPr>
            </a:b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771739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Мансия\Desktop\Новая папка\PSD.Kindergarten.Poster.Template.06.3508x24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06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259632" y="1164808"/>
            <a:ext cx="705678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altLang="ru-RU" sz="3600" b="1" i="1" dirty="0">
                <a:solidFill>
                  <a:srgbClr val="FF0000"/>
                </a:solidFill>
                <a:latin typeface="Monotype Corsiva" pitchFamily="66" charset="0"/>
              </a:rPr>
              <a:t>Цель</a:t>
            </a:r>
            <a:r>
              <a:rPr lang="kk-KZ" altLang="ru-RU" sz="3600" b="1" dirty="0">
                <a:solidFill>
                  <a:srgbClr val="FF0000"/>
                </a:solidFill>
              </a:rPr>
              <a:t>: </a:t>
            </a:r>
            <a:r>
              <a:rPr lang="kk-KZ" altLang="ru-RU" sz="2400" dirty="0"/>
              <a:t>расширить представление о </a:t>
            </a:r>
            <a:r>
              <a:rPr lang="kk-KZ" altLang="ru-RU" sz="2400" dirty="0" smtClean="0"/>
              <a:t>ценности дружбы</a:t>
            </a:r>
            <a:r>
              <a:rPr lang="kk-KZ" altLang="ru-RU" sz="2800" dirty="0"/>
              <a:t/>
            </a:r>
            <a:br>
              <a:rPr lang="kk-KZ" altLang="ru-RU" sz="2800" dirty="0"/>
            </a:br>
            <a:r>
              <a:rPr lang="kk-KZ" altLang="ru-RU" sz="3600" b="1" i="1" dirty="0">
                <a:solidFill>
                  <a:srgbClr val="FF0000"/>
                </a:solidFill>
                <a:latin typeface="Monotype Corsiva" pitchFamily="66" charset="0"/>
              </a:rPr>
              <a:t>Задачи урока</a:t>
            </a:r>
            <a:r>
              <a:rPr lang="kk-KZ" altLang="ru-RU" sz="3600" dirty="0">
                <a:solidFill>
                  <a:srgbClr val="FF0000"/>
                </a:solidFill>
              </a:rPr>
              <a:t>: </a:t>
            </a:r>
            <a:endParaRPr lang="kk-KZ" altLang="ru-RU" sz="3600" dirty="0" smtClean="0">
              <a:solidFill>
                <a:srgbClr val="FF0000"/>
              </a:solidFill>
            </a:endParaRPr>
          </a:p>
          <a:p>
            <a:r>
              <a:rPr lang="kk-KZ" altLang="ru-RU" sz="2400" dirty="0" smtClean="0"/>
              <a:t>формировать </a:t>
            </a:r>
            <a:r>
              <a:rPr lang="kk-KZ" altLang="ru-RU" sz="2400" dirty="0"/>
              <a:t>навыки позитивного общения;</a:t>
            </a:r>
            <a:br>
              <a:rPr lang="kk-KZ" altLang="ru-RU" sz="2400" dirty="0"/>
            </a:br>
            <a:r>
              <a:rPr lang="kk-KZ" altLang="ru-RU" sz="2400" dirty="0"/>
              <a:t>развивать умение понимать другого человека, его поступки;</a:t>
            </a:r>
            <a:br>
              <a:rPr lang="kk-KZ" altLang="ru-RU" sz="2400" dirty="0"/>
            </a:br>
            <a:r>
              <a:rPr lang="kk-KZ" altLang="ru-RU" sz="2400" dirty="0"/>
              <a:t>воспитывать уважительное отношение к друзьям.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783257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Мансия\Desktop\Новая папка\PSD.Kindergarten.Poster.Template.06.3508x24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06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259632" y="1164808"/>
            <a:ext cx="669674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altLang="ru-RU" sz="4800" b="1" i="1" dirty="0" smtClean="0">
                <a:solidFill>
                  <a:srgbClr val="FF0000"/>
                </a:solidFill>
                <a:latin typeface="Monotype Corsiva" pitchFamily="66" charset="0"/>
              </a:rPr>
              <a:t>Ценность: </a:t>
            </a:r>
            <a:r>
              <a:rPr lang="kk-KZ" altLang="ru-RU" sz="4800" b="1" i="1" dirty="0" smtClean="0">
                <a:latin typeface="Monotype Corsiva" pitchFamily="66" charset="0"/>
              </a:rPr>
              <a:t>любовь</a:t>
            </a:r>
          </a:p>
          <a:p>
            <a:endParaRPr lang="kk-KZ" altLang="ru-RU" sz="3600" b="1" i="1" dirty="0" smtClean="0">
              <a:solidFill>
                <a:srgbClr val="FF0000"/>
              </a:solidFill>
              <a:latin typeface="Monotype Corsiva" pitchFamily="66" charset="0"/>
            </a:endParaRPr>
          </a:p>
          <a:p>
            <a:r>
              <a:rPr lang="kk-KZ" sz="4800" b="1" i="1" dirty="0" smtClean="0">
                <a:solidFill>
                  <a:srgbClr val="FF0000"/>
                </a:solidFill>
                <a:latin typeface="Monotype Corsiva" pitchFamily="66" charset="0"/>
              </a:rPr>
              <a:t>Качества:  </a:t>
            </a:r>
            <a:r>
              <a:rPr lang="kk-KZ" sz="4800" b="1" i="1" dirty="0" smtClean="0">
                <a:latin typeface="Monotype Corsiva" pitchFamily="66" charset="0"/>
              </a:rPr>
              <a:t>уважение, взаимопомощь, прощение 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949463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Мансия\Desktop\Новая папка\PSD.Kindergarten.Poster.Template.06.3508x248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06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627784" y="692696"/>
            <a:ext cx="414408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60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Круг радости</a:t>
            </a:r>
            <a:endParaRPr lang="ru-RU" sz="60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55576" y="2132856"/>
            <a:ext cx="7887096" cy="1692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latin typeface="Monotype Corsiva" panose="03010101010201010101" pitchFamily="66" charset="0"/>
              </a:rPr>
              <a:t> </a:t>
            </a:r>
            <a:r>
              <a:rPr lang="ru-RU" sz="2400" dirty="0" smtClean="0">
                <a:latin typeface="Monotype Corsiva" panose="03010101010201010101" pitchFamily="66" charset="0"/>
              </a:rPr>
              <a:t>   </a:t>
            </a:r>
            <a:r>
              <a:rPr lang="ru-RU" sz="2600" dirty="0" smtClean="0">
                <a:latin typeface="Monotype Corsiva" panose="03010101010201010101" pitchFamily="66" charset="0"/>
              </a:rPr>
              <a:t>Давайте</a:t>
            </a:r>
            <a:r>
              <a:rPr lang="ru-RU" sz="2600" dirty="0">
                <a:latin typeface="Monotype Corsiva" panose="03010101010201010101" pitchFamily="66" charset="0"/>
              </a:rPr>
              <a:t>, люди,                                     </a:t>
            </a:r>
            <a:r>
              <a:rPr lang="ru-RU" sz="2600" dirty="0" smtClean="0">
                <a:latin typeface="Monotype Corsiva" panose="03010101010201010101" pitchFamily="66" charset="0"/>
              </a:rPr>
              <a:t>Как </a:t>
            </a:r>
            <a:r>
              <a:rPr lang="ru-RU" sz="2600" dirty="0">
                <a:latin typeface="Monotype Corsiva" panose="03010101010201010101" pitchFamily="66" charset="0"/>
              </a:rPr>
              <a:t>ветер – с морем, </a:t>
            </a:r>
          </a:p>
          <a:p>
            <a:r>
              <a:rPr lang="ru-RU" sz="2600" dirty="0">
                <a:latin typeface="Monotype Corsiva" panose="03010101010201010101" pitchFamily="66" charset="0"/>
              </a:rPr>
              <a:t>    Дружить друг с другом,                      Поля – с дождями,</a:t>
            </a:r>
          </a:p>
          <a:p>
            <a:r>
              <a:rPr lang="ru-RU" sz="2600" dirty="0">
                <a:latin typeface="Monotype Corsiva" panose="03010101010201010101" pitchFamily="66" charset="0"/>
              </a:rPr>
              <a:t>    Как птица -  с небом,                           Как дружит солнце</a:t>
            </a:r>
          </a:p>
          <a:p>
            <a:r>
              <a:rPr lang="ru-RU" sz="2600" dirty="0">
                <a:latin typeface="Monotype Corsiva" panose="03010101010201010101" pitchFamily="66" charset="0"/>
              </a:rPr>
              <a:t>    Как травы – с лугом,                           Со всеми нами… </a:t>
            </a:r>
          </a:p>
        </p:txBody>
      </p:sp>
      <p:pic>
        <p:nvPicPr>
          <p:cNvPr id="4" name="Самоцветы_-_Песня_о_дружбе_(уходит_бригантина_от_причала)_(-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524328" y="6237312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438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861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Мансия\Desktop\Новая папка\PSD.Kindergarten.Poster.Template.06.3508x24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06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619672" y="1196752"/>
            <a:ext cx="6336704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44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Вопросы для размышления:</a:t>
            </a:r>
          </a:p>
          <a:p>
            <a:endParaRPr lang="kk-KZ" sz="4000" dirty="0">
              <a:latin typeface="Monotype Corsiva" panose="03010101010201010101" pitchFamily="66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kk-KZ" sz="4000" dirty="0" smtClean="0">
                <a:latin typeface="Monotype Corsiva" panose="03010101010201010101" pitchFamily="66" charset="0"/>
              </a:rPr>
              <a:t>Что такое дружба?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kk-KZ" sz="4000" dirty="0" smtClean="0">
                <a:latin typeface="Monotype Corsiva" panose="03010101010201010101" pitchFamily="66" charset="0"/>
              </a:rPr>
              <a:t>Какая бывает дружба?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kk-KZ" sz="4000" dirty="0" smtClean="0">
                <a:latin typeface="Monotype Corsiva" panose="03010101010201010101" pitchFamily="66" charset="0"/>
              </a:rPr>
              <a:t>Кого называют другом?</a:t>
            </a:r>
            <a:endParaRPr lang="ru-RU" sz="4000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946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Мансия\Desktop\Новая папка\PSD.Kindergarten.Poster.Template.06.3508x24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06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32960" y="692696"/>
            <a:ext cx="6667432" cy="47582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Дружба</a:t>
            </a:r>
          </a:p>
          <a:p>
            <a:endParaRPr lang="kk-KZ" altLang="ru-RU" sz="2400" i="1" dirty="0">
              <a:latin typeface="Calibri" pitchFamily="34" charset="0"/>
            </a:endParaRPr>
          </a:p>
          <a:p>
            <a:pPr>
              <a:lnSpc>
                <a:spcPct val="80000"/>
              </a:lnSpc>
              <a:buSzPct val="150000"/>
              <a:buFont typeface="Webdings" pitchFamily="18" charset="2"/>
              <a:buChar char="ÿ"/>
            </a:pPr>
            <a:r>
              <a:rPr lang="ru-RU" altLang="ru-RU" sz="2400" i="1" dirty="0">
                <a:latin typeface="Calibri" pitchFamily="34" charset="0"/>
                <a:cs typeface="Times New Roman" pitchFamily="18" charset="0"/>
              </a:rPr>
              <a:t> </a:t>
            </a:r>
            <a:r>
              <a:rPr lang="ru-RU" altLang="ru-RU" sz="2400" i="1" dirty="0" smtClean="0">
                <a:latin typeface="Calibri" pitchFamily="34" charset="0"/>
                <a:cs typeface="Times New Roman" pitchFamily="18" charset="0"/>
              </a:rPr>
              <a:t>   </a:t>
            </a:r>
            <a:r>
              <a:rPr lang="ru-RU" altLang="ru-RU" sz="2400" i="1" dirty="0" smtClean="0">
                <a:solidFill>
                  <a:srgbClr val="FF0000"/>
                </a:solidFill>
                <a:latin typeface="Calibri" pitchFamily="34" charset="0"/>
              </a:rPr>
              <a:t>Дружба</a:t>
            </a:r>
            <a:r>
              <a:rPr lang="ru-RU" altLang="ru-RU" sz="2400" i="1" dirty="0" smtClean="0">
                <a:latin typeface="Calibri" pitchFamily="34" charset="0"/>
              </a:rPr>
              <a:t> </a:t>
            </a:r>
            <a:r>
              <a:rPr lang="ru-RU" altLang="ru-RU" sz="2400" i="1" dirty="0">
                <a:latin typeface="Calibri" pitchFamily="34" charset="0"/>
              </a:rPr>
              <a:t>– близкие отношения,               </a:t>
            </a:r>
            <a:r>
              <a:rPr lang="ru-RU" altLang="ru-RU" sz="2400" i="1" dirty="0"/>
              <a:t>     </a:t>
            </a:r>
            <a:r>
              <a:rPr lang="ru-RU" altLang="ru-RU" sz="2400" i="1" dirty="0">
                <a:latin typeface="Calibri" pitchFamily="34" charset="0"/>
              </a:rPr>
              <a:t> основанные на взаимном доверии,   </a:t>
            </a:r>
            <a:r>
              <a:rPr lang="ru-RU" altLang="ru-RU" sz="2400" i="1" dirty="0"/>
              <a:t> </a:t>
            </a:r>
            <a:r>
              <a:rPr lang="ru-RU" altLang="ru-RU" sz="2400" i="1" dirty="0">
                <a:latin typeface="Calibri" pitchFamily="34" charset="0"/>
              </a:rPr>
              <a:t>                       </a:t>
            </a:r>
            <a:r>
              <a:rPr lang="ru-RU" altLang="ru-RU" sz="2400" i="1" dirty="0"/>
              <a:t>    </a:t>
            </a:r>
            <a:r>
              <a:rPr lang="ru-RU" altLang="ru-RU" sz="2400" i="1" dirty="0">
                <a:latin typeface="Calibri" pitchFamily="34" charset="0"/>
              </a:rPr>
              <a:t>привязанности, общности интересов</a:t>
            </a:r>
            <a:r>
              <a:rPr lang="ru-RU" altLang="ru-RU" sz="2400" i="1" dirty="0" smtClean="0">
                <a:latin typeface="Calibri" pitchFamily="34" charset="0"/>
              </a:rPr>
              <a:t>.</a:t>
            </a:r>
          </a:p>
          <a:p>
            <a:endParaRPr lang="kk-KZ" altLang="ru-RU" sz="2400" i="1" dirty="0">
              <a:latin typeface="Calibri" pitchFamily="34" charset="0"/>
            </a:endParaRPr>
          </a:p>
          <a:p>
            <a:pPr>
              <a:lnSpc>
                <a:spcPct val="80000"/>
              </a:lnSpc>
              <a:buSzPct val="150000"/>
              <a:buFont typeface="Webdings" pitchFamily="18" charset="2"/>
              <a:buChar char="ÿ"/>
            </a:pPr>
            <a:r>
              <a:rPr lang="ru-RU" altLang="ru-RU" sz="2400" i="1" dirty="0" smtClean="0">
                <a:latin typeface="Calibri" pitchFamily="34" charset="0"/>
                <a:cs typeface="Times New Roman" pitchFamily="18" charset="0"/>
              </a:rPr>
              <a:t>    </a:t>
            </a:r>
            <a:r>
              <a:rPr lang="ru-RU" altLang="ru-RU" sz="2400" i="1" dirty="0" smtClean="0">
                <a:solidFill>
                  <a:srgbClr val="FF0000"/>
                </a:solidFill>
                <a:latin typeface="Calibri" pitchFamily="34" charset="0"/>
                <a:cs typeface="Times New Roman" pitchFamily="18" charset="0"/>
              </a:rPr>
              <a:t>Дружить </a:t>
            </a:r>
            <a:r>
              <a:rPr lang="ru-RU" altLang="ru-RU" sz="2400" i="1" dirty="0" smtClean="0">
                <a:latin typeface="Calibri" pitchFamily="34" charset="0"/>
                <a:cs typeface="Times New Roman" pitchFamily="18" charset="0"/>
              </a:rPr>
              <a:t>– значит </a:t>
            </a:r>
            <a:r>
              <a:rPr lang="ru-RU" altLang="ru-RU" sz="2400" i="1" dirty="0">
                <a:latin typeface="Calibri" pitchFamily="34" charset="0"/>
                <a:cs typeface="Times New Roman" pitchFamily="18" charset="0"/>
              </a:rPr>
              <a:t>уважать, помогать друг другу, доверять, быть искренними с друзьями, добиваться успехов и радоваться им вместе.</a:t>
            </a:r>
          </a:p>
          <a:p>
            <a:pPr>
              <a:lnSpc>
                <a:spcPct val="80000"/>
              </a:lnSpc>
              <a:buSzPct val="150000"/>
              <a:buFont typeface="Webdings" pitchFamily="18" charset="2"/>
              <a:buChar char="ÿ"/>
            </a:pPr>
            <a:endParaRPr lang="kk-KZ" altLang="ru-RU" sz="2400" i="1" dirty="0">
              <a:latin typeface="Calibri" pitchFamily="34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SzPct val="150000"/>
              <a:buFont typeface="Webdings" pitchFamily="18" charset="2"/>
              <a:buChar char="ÿ"/>
            </a:pPr>
            <a:r>
              <a:rPr lang="kk-KZ" altLang="ru-RU" sz="2400" i="1" dirty="0" smtClean="0">
                <a:latin typeface="Calibri" pitchFamily="34" charset="0"/>
                <a:cs typeface="Times New Roman" pitchFamily="18" charset="0"/>
              </a:rPr>
              <a:t>    </a:t>
            </a:r>
            <a:r>
              <a:rPr lang="kk-KZ" altLang="ru-RU" sz="2400" i="1" dirty="0" smtClean="0">
                <a:solidFill>
                  <a:srgbClr val="FF0000"/>
                </a:solidFill>
                <a:latin typeface="Calibri" pitchFamily="34" charset="0"/>
                <a:cs typeface="Times New Roman" pitchFamily="18" charset="0"/>
              </a:rPr>
              <a:t>Друг </a:t>
            </a:r>
            <a:r>
              <a:rPr lang="kk-KZ" altLang="ru-RU" sz="2400" i="1" dirty="0" smtClean="0">
                <a:latin typeface="Calibri" pitchFamily="34" charset="0"/>
                <a:cs typeface="Times New Roman" pitchFamily="18" charset="0"/>
              </a:rPr>
              <a:t>– человек, </a:t>
            </a:r>
            <a:r>
              <a:rPr lang="kk-KZ" altLang="ru-RU" sz="2400" i="1" dirty="0">
                <a:latin typeface="Calibri" pitchFamily="34" charset="0"/>
                <a:cs typeface="Times New Roman" pitchFamily="18" charset="0"/>
              </a:rPr>
              <a:t>который связан с кем-нибудь дружбой.</a:t>
            </a:r>
            <a:endParaRPr lang="ru-RU" altLang="ru-RU" sz="2400" i="1" dirty="0">
              <a:latin typeface="Calibri" pitchFamily="34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SzPct val="150000"/>
              <a:buFont typeface="Webdings" pitchFamily="18" charset="2"/>
              <a:buChar char="ÿ"/>
            </a:pPr>
            <a:endParaRPr lang="kk-KZ" altLang="ru-RU" b="1" i="1" u="sng" dirty="0">
              <a:solidFill>
                <a:srgbClr val="FFFF00"/>
              </a:solidFill>
              <a:latin typeface="Calibri" pitchFamily="34" charset="0"/>
              <a:cs typeface="Times New Roman" pitchFamily="18" charset="0"/>
            </a:endParaRPr>
          </a:p>
          <a:p>
            <a:endParaRPr lang="ru-RU" altLang="ru-RU" i="1" dirty="0">
              <a:latin typeface="Calibri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2489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Мансия\Desktop\Новая папка\PSD.Kindergarten.Poster.Template.06.3508x24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06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504968" y="1196752"/>
            <a:ext cx="6451408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54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Цитата урока</a:t>
            </a:r>
          </a:p>
          <a:p>
            <a:endParaRPr lang="kk-KZ" sz="2800" b="1" dirty="0" smtClean="0">
              <a:solidFill>
                <a:srgbClr val="FF0000"/>
              </a:solidFill>
              <a:latin typeface="Monotype Corsiva" panose="03010101010201010101" pitchFamily="66" charset="0"/>
            </a:endParaRPr>
          </a:p>
          <a:p>
            <a:pPr algn="just"/>
            <a:r>
              <a:rPr lang="kk-KZ" sz="4400" dirty="0" smtClean="0">
                <a:latin typeface="Monotype Corsiva" panose="03010101010201010101" pitchFamily="66" charset="0"/>
              </a:rPr>
              <a:t>Дерево держится корнями, </a:t>
            </a:r>
          </a:p>
          <a:p>
            <a:pPr algn="just"/>
            <a:r>
              <a:rPr lang="kk-KZ" sz="4400" dirty="0" smtClean="0">
                <a:latin typeface="Monotype Corsiva" panose="03010101010201010101" pitchFamily="66" charset="0"/>
              </a:rPr>
              <a:t>а -  человек друзьями</a:t>
            </a:r>
          </a:p>
          <a:p>
            <a:pPr algn="just"/>
            <a:endParaRPr lang="kk-KZ" dirty="0" smtClean="0">
              <a:latin typeface="Monotype Corsiva" panose="03010101010201010101" pitchFamily="66" charset="0"/>
            </a:endParaRPr>
          </a:p>
          <a:p>
            <a:pPr algn="r"/>
            <a:r>
              <a:rPr lang="kk-KZ" sz="3200" dirty="0" smtClean="0">
                <a:latin typeface="Monotype Corsiva" panose="03010101010201010101" pitchFamily="66" charset="0"/>
              </a:rPr>
              <a:t>Казахская пословица</a:t>
            </a:r>
            <a:endParaRPr lang="kk-KZ" sz="3200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5356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Мансия\Desktop\Новая папка\PSD.Kindergarten.Poster.Template.06.3508x24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06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1115616" y="1196752"/>
            <a:ext cx="6840760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kk-KZ" altLang="ru-RU" sz="3600" b="1" dirty="0">
                <a:latin typeface="Monotype Corsiva" panose="03010101010201010101" pitchFamily="66" charset="0"/>
              </a:rPr>
              <a:t>Друг познается в ... </a:t>
            </a:r>
            <a:endParaRPr lang="kk-KZ" altLang="ru-RU" sz="3600" b="1" dirty="0" smtClean="0">
              <a:latin typeface="Monotype Corsiva" panose="03010101010201010101" pitchFamily="66" charset="0"/>
            </a:endParaRPr>
          </a:p>
          <a:p>
            <a:pPr eaLnBrk="1" hangingPunct="1"/>
            <a:r>
              <a:rPr lang="kk-KZ" altLang="ru-RU" sz="3600" b="1" dirty="0" smtClean="0">
                <a:latin typeface="Monotype Corsiva" panose="03010101010201010101" pitchFamily="66" charset="0"/>
              </a:rPr>
              <a:t>Нет </a:t>
            </a:r>
            <a:r>
              <a:rPr lang="kk-KZ" altLang="ru-RU" sz="3600" b="1" dirty="0">
                <a:latin typeface="Monotype Corsiva" panose="03010101010201010101" pitchFamily="66" charset="0"/>
              </a:rPr>
              <a:t>друга – ищи, а найдешь ... </a:t>
            </a:r>
            <a:endParaRPr lang="kk-KZ" altLang="ru-RU" sz="3600" b="1" dirty="0" smtClean="0">
              <a:latin typeface="Monotype Corsiva" panose="03010101010201010101" pitchFamily="66" charset="0"/>
            </a:endParaRPr>
          </a:p>
          <a:p>
            <a:pPr eaLnBrk="1" hangingPunct="1"/>
            <a:r>
              <a:rPr lang="kk-KZ" altLang="ru-RU" sz="3600" b="1" dirty="0" smtClean="0">
                <a:latin typeface="Monotype Corsiva" panose="03010101010201010101" pitchFamily="66" charset="0"/>
              </a:rPr>
              <a:t>Не </a:t>
            </a:r>
            <a:r>
              <a:rPr lang="kk-KZ" altLang="ru-RU" sz="3600" b="1" dirty="0">
                <a:latin typeface="Monotype Corsiva" panose="03010101010201010101" pitchFamily="66" charset="0"/>
              </a:rPr>
              <a:t>имей сто рублей, а имей ... </a:t>
            </a:r>
          </a:p>
          <a:p>
            <a:pPr eaLnBrk="1" hangingPunct="1"/>
            <a:r>
              <a:rPr lang="kk-KZ" altLang="ru-RU" sz="3600" b="1" dirty="0">
                <a:latin typeface="Monotype Corsiva" panose="03010101010201010101" pitchFamily="66" charset="0"/>
              </a:rPr>
              <a:t>Скажи мне, кто твой друг, и я скажу, ...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572000" y="1198493"/>
            <a:ext cx="8707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3600" b="1" dirty="0" smtClean="0">
                <a:latin typeface="Monotype Corsiva" panose="03010101010201010101" pitchFamily="66" charset="0"/>
              </a:rPr>
              <a:t>беде</a:t>
            </a:r>
            <a:endParaRPr lang="ru-RU" sz="3600" b="1" dirty="0">
              <a:latin typeface="Monotype Corsiva" panose="03010101010201010101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372200" y="1700808"/>
            <a:ext cx="12602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3600" b="1" dirty="0" smtClean="0">
                <a:latin typeface="Monotype Corsiva" panose="03010101010201010101" pitchFamily="66" charset="0"/>
              </a:rPr>
              <a:t>береги</a:t>
            </a:r>
            <a:endParaRPr lang="ru-RU" sz="3600" b="1" dirty="0">
              <a:latin typeface="Monotype Corsiva" panose="03010101010201010101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00192" y="2278613"/>
            <a:ext cx="20281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3600" b="1" dirty="0">
                <a:latin typeface="Monotype Corsiva" panose="03010101010201010101" pitchFamily="66" charset="0"/>
              </a:rPr>
              <a:t>с</a:t>
            </a:r>
            <a:r>
              <a:rPr lang="kk-KZ" sz="3600" b="1" dirty="0" smtClean="0">
                <a:latin typeface="Monotype Corsiva" panose="03010101010201010101" pitchFamily="66" charset="0"/>
              </a:rPr>
              <a:t>то друзей</a:t>
            </a:r>
            <a:endParaRPr lang="ru-RU" sz="3600" b="1" dirty="0">
              <a:latin typeface="Monotype Corsiva" panose="03010101010201010101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58238" y="3356992"/>
            <a:ext cx="15295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3600" b="1" dirty="0">
                <a:latin typeface="Monotype Corsiva" panose="03010101010201010101" pitchFamily="66" charset="0"/>
              </a:rPr>
              <a:t>к</a:t>
            </a:r>
            <a:r>
              <a:rPr lang="kk-KZ" sz="3600" b="1" dirty="0" smtClean="0">
                <a:latin typeface="Monotype Corsiva" panose="03010101010201010101" pitchFamily="66" charset="0"/>
              </a:rPr>
              <a:t>то ты</a:t>
            </a:r>
            <a:endParaRPr lang="ru-RU" sz="3600" b="1" dirty="0">
              <a:latin typeface="Monotype Corsiva" panose="03010101010201010101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35996" y="4725144"/>
            <a:ext cx="24663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Вставь пропущенные слова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4235271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Мансия\Desktop\Новая папка\PSD.Kindergarten.Poster.Template.06.3508x24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06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99592" y="692696"/>
            <a:ext cx="753924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54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Составление правил дружбы</a:t>
            </a:r>
            <a:endParaRPr lang="ru-RU" sz="54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331640" y="1484784"/>
            <a:ext cx="6696744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Monotype Corsiva" panose="03010101010201010101" pitchFamily="66" charset="0"/>
              </a:rPr>
              <a:t>Что нужно делать, чтобы дружба не распалась?</a:t>
            </a:r>
          </a:p>
          <a:p>
            <a:endParaRPr lang="ru-RU" sz="2400" b="1" dirty="0" smtClean="0">
              <a:solidFill>
                <a:srgbClr val="FF0000"/>
              </a:solidFill>
              <a:latin typeface="Monotype Corsiva" panose="03010101010201010101" pitchFamily="66" charset="0"/>
            </a:endParaRPr>
          </a:p>
          <a:p>
            <a:pPr algn="just"/>
            <a:r>
              <a:rPr lang="ru-RU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Слова для справок: </a:t>
            </a:r>
            <a:r>
              <a:rPr lang="ru-RU" sz="2200" dirty="0" smtClean="0">
                <a:latin typeface="Monotype Corsiva" panose="03010101010201010101" pitchFamily="66" charset="0"/>
              </a:rPr>
              <a:t>быть честным, верным в дружбе, помогать своему другу, быть заботливым, справедливым, уметь прощать, не смеяться над недостатками друга, уважать мнение друга, не оставлять друга в беде, не спорить по пустякам, не ссориться, не выдавать чужие секреты, уступать, делиться игрушками, интересными книгами, радоваться успехам друга. </a:t>
            </a:r>
            <a:endParaRPr lang="ru-RU" sz="2200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7832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Мансия\Desktop\Новая папка\PSD.Kindergarten.Poster.Template.06.3508x24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06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259632" y="1268760"/>
            <a:ext cx="6932291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Круг «От сердца к сердцу»</a:t>
            </a:r>
          </a:p>
          <a:p>
            <a:pPr algn="just"/>
            <a:endParaRPr lang="ru-RU" sz="2800" b="1" dirty="0" smtClean="0">
              <a:solidFill>
                <a:srgbClr val="FF0000"/>
              </a:solidFill>
              <a:latin typeface="Monotype Corsiva" panose="03010101010201010101" pitchFamily="66" charset="0"/>
            </a:endParaRPr>
          </a:p>
          <a:p>
            <a:pPr algn="just"/>
            <a:r>
              <a:rPr lang="ru-RU" sz="2800" b="1" dirty="0" smtClean="0">
                <a:latin typeface="Monotype Corsiva" panose="03010101010201010101" pitchFamily="66" charset="0"/>
              </a:rPr>
              <a:t>О какой ценности мы говорили сегодня? Подумайте и расскажите, что унесете  вы с урока. Начните свои высказывания со слов: «Дружба, это…»</a:t>
            </a:r>
            <a:endParaRPr lang="ru-RU" sz="28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939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Мансия\Desktop\Новая папка\PSD.Kindergarten.Poster.Template.06.3508x24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06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187624" y="1594535"/>
            <a:ext cx="69322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Спасибо за внимание!!!</a:t>
            </a:r>
          </a:p>
          <a:p>
            <a:pPr algn="just"/>
            <a:endParaRPr lang="ru-RU" sz="2800" b="1" dirty="0" smtClean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8887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496eed81dabdd47c8b58e8f9ea9b14c2a4a2dc8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381</TotalTime>
  <Words>298</Words>
  <Application>Microsoft Office PowerPoint</Application>
  <PresentationFormat>Экран (4:3)</PresentationFormat>
  <Paragraphs>48</Paragraphs>
  <Slides>11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Мансия</dc:creator>
  <cp:lastModifiedBy>Хозяин</cp:lastModifiedBy>
  <cp:revision>24</cp:revision>
  <dcterms:created xsi:type="dcterms:W3CDTF">2016-02-02T10:34:04Z</dcterms:created>
  <dcterms:modified xsi:type="dcterms:W3CDTF">2020-04-08T06:26:56Z</dcterms:modified>
</cp:coreProperties>
</file>