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60" r:id="rId5"/>
    <p:sldId id="261" r:id="rId6"/>
    <p:sldId id="262" r:id="rId7"/>
    <p:sldId id="263" r:id="rId8"/>
    <p:sldId id="264" r:id="rId9"/>
    <p:sldId id="265" r:id="rId10"/>
    <p:sldId id="276" r:id="rId11"/>
    <p:sldId id="277" r:id="rId12"/>
    <p:sldId id="266" r:id="rId13"/>
    <p:sldId id="267" r:id="rId14"/>
    <p:sldId id="268" r:id="rId15"/>
    <p:sldId id="270" r:id="rId16"/>
    <p:sldId id="269" r:id="rId17"/>
    <p:sldId id="271" r:id="rId18"/>
    <p:sldId id="273" r:id="rId19"/>
    <p:sldId id="272" r:id="rId20"/>
    <p:sldId id="279" r:id="rId21"/>
    <p:sldId id="278" r:id="rId22"/>
    <p:sldId id="274"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B4C71EC6-210F-42DE-9C53-41977AD35B3D}" type="datetimeFigureOut">
              <a:rPr lang="ru-RU" smtClean="0"/>
              <a:t>06.04.2020</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19B0651-EE4F-4900-A07F-96A6BFA9D0F0}" type="slidenum">
              <a:rPr lang="ru-RU" smtClean="0"/>
              <a:t>‹#›</a:t>
            </a:fld>
            <a:endParaRPr lang="ru-RU"/>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11" name="Title 10"/>
          <p:cNvSpPr>
            <a:spLocks noGrp="1"/>
          </p:cNvSpPr>
          <p:nvPr>
            <p:ph type="title"/>
          </p:nvPr>
        </p:nvSpPr>
        <p:spPr/>
        <p:txBody>
          <a:bodyPr/>
          <a:lstStyle/>
          <a:p>
            <a:r>
              <a:rPr lang="ru-RU" smtClean="0"/>
              <a:t>Образец заголовка</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06.04.2020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12" name="Title 1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06.04.2020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06.04.2020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06.04.2020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u-RU" smtClean="0"/>
              <a:t>Образец заголовка</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06.04.2020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u-RU" smtClean="0"/>
              <a:t>Образец заголовка</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06.04.2020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B4C71EC6-210F-42DE-9C53-41977AD35B3D}" type="datetimeFigureOut">
              <a:rPr lang="ru-RU" smtClean="0"/>
              <a:t>06.04.2020</a:t>
            </a:fld>
            <a:endParaRPr lang="ru-RU"/>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4.xml"/><Relationship Id="rId5" Type="http://schemas.openxmlformats.org/officeDocument/2006/relationships/image" Target="../media/image27.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 Id="rId5" Type="http://schemas.openxmlformats.org/officeDocument/2006/relationships/image" Target="../media/image36.png"/><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4.xml"/><Relationship Id="rId4" Type="http://schemas.openxmlformats.org/officeDocument/2006/relationships/image" Target="../media/image4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a:t>Как </a:t>
            </a:r>
            <a:r>
              <a:rPr lang="ru-RU" dirty="0" smtClean="0"/>
              <a:t>соотносится </a:t>
            </a:r>
            <a:r>
              <a:rPr lang="ru-RU" dirty="0"/>
              <a:t>красота и </a:t>
            </a:r>
            <a:r>
              <a:rPr lang="ru-RU" dirty="0" smtClean="0"/>
              <a:t>польза?</a:t>
            </a:r>
            <a:endParaRPr lang="ru-RU" dirty="0"/>
          </a:p>
        </p:txBody>
      </p:sp>
      <p:sp>
        <p:nvSpPr>
          <p:cNvPr id="3" name="Подзаголовок 2"/>
          <p:cNvSpPr>
            <a:spLocks noGrp="1"/>
          </p:cNvSpPr>
          <p:nvPr>
            <p:ph type="subTitle" idx="1"/>
          </p:nvPr>
        </p:nvSpPr>
        <p:spPr/>
        <p:txBody>
          <a:bodyPr/>
          <a:lstStyle/>
          <a:p>
            <a:endParaRPr lang="ru-RU" dirty="0"/>
          </a:p>
        </p:txBody>
      </p:sp>
    </p:spTree>
    <p:extLst>
      <p:ext uri="{BB962C8B-B14F-4D97-AF65-F5344CB8AC3E}">
        <p14:creationId xmlns:p14="http://schemas.microsoft.com/office/powerpoint/2010/main" val="2555384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t>Радует взгляд</a:t>
            </a:r>
          </a:p>
          <a:p>
            <a:r>
              <a:rPr lang="ru-RU" dirty="0"/>
              <a:t>Поднимает настроение</a:t>
            </a:r>
          </a:p>
          <a:p>
            <a:r>
              <a:rPr lang="ru-RU" dirty="0"/>
              <a:t>Раскрывает ценность природы, жизненных явлений</a:t>
            </a:r>
          </a:p>
        </p:txBody>
      </p:sp>
      <p:sp>
        <p:nvSpPr>
          <p:cNvPr id="3" name="Заголовок 2"/>
          <p:cNvSpPr>
            <a:spLocks noGrp="1"/>
          </p:cNvSpPr>
          <p:nvPr>
            <p:ph type="title"/>
          </p:nvPr>
        </p:nvSpPr>
        <p:spPr/>
        <p:txBody>
          <a:bodyPr/>
          <a:lstStyle/>
          <a:p>
            <a:r>
              <a:rPr lang="ru-RU" sz="4400" dirty="0"/>
              <a:t>Есть ли в красоте какая-то польза?</a:t>
            </a:r>
          </a:p>
        </p:txBody>
      </p:sp>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907704" y="3406775"/>
            <a:ext cx="4981575" cy="345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9526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sz="quarter" idx="13"/>
          </p:nvPr>
        </p:nvSpPr>
        <p:spPr>
          <a:xfrm>
            <a:off x="685800" y="260648"/>
            <a:ext cx="7990656" cy="5856688"/>
          </a:xfrm>
        </p:spPr>
        <p:txBody>
          <a:bodyPr/>
          <a:lstStyle/>
          <a:p>
            <a:r>
              <a:rPr lang="ru-RU" dirty="0"/>
              <a:t>Если вспомнить самые истоки искусства, то поймем, что рисунок, танец, пение первобытного охотника появились ради конкретного дела: не бояться зверя, прийти с добычей и прокормить свое племя.</a:t>
            </a:r>
          </a:p>
        </p:txBody>
      </p:sp>
      <p:sp>
        <p:nvSpPr>
          <p:cNvPr id="7" name="Объект 6"/>
          <p:cNvSpPr>
            <a:spLocks noGrp="1"/>
          </p:cNvSpPr>
          <p:nvPr>
            <p:ph sz="quarter" idx="14"/>
          </p:nvPr>
        </p:nvSpPr>
        <p:spPr/>
        <p:txBody>
          <a:bodyPr/>
          <a:lstStyle/>
          <a:p>
            <a:endParaRPr lang="ru-RU"/>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71600" y="2348880"/>
            <a:ext cx="7496175"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3066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1124744"/>
            <a:ext cx="4104456" cy="4992592"/>
          </a:xfrm>
        </p:spPr>
        <p:txBody>
          <a:bodyPr>
            <a:normAutofit/>
          </a:bodyPr>
          <a:lstStyle/>
          <a:p>
            <a:r>
              <a:rPr lang="ru-RU" dirty="0"/>
              <a:t>Мифы, которые в древности, складывала каждая цивилизация, были нужны как источники и хранители информации, были своеобразной картой памяти своего народа. В мифах были зашифрованы знания о звездах и планетах, природных явлениях, географии, истории.</a:t>
            </a:r>
          </a:p>
        </p:txBody>
      </p:sp>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022050" y="3356992"/>
            <a:ext cx="4059070" cy="3247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58435" y="260648"/>
            <a:ext cx="3023989" cy="3023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3805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p:txBody>
          <a:bodyPr/>
          <a:lstStyle/>
          <a:p>
            <a:endParaRPr lang="ru-RU" dirty="0"/>
          </a:p>
        </p:txBody>
      </p:sp>
      <p:sp>
        <p:nvSpPr>
          <p:cNvPr id="4" name="Объект 3"/>
          <p:cNvSpPr>
            <a:spLocks noGrp="1"/>
          </p:cNvSpPr>
          <p:nvPr>
            <p:ph sz="quarter" idx="14"/>
          </p:nvPr>
        </p:nvSpPr>
        <p:spPr>
          <a:xfrm>
            <a:off x="4572000" y="1916832"/>
            <a:ext cx="4392488" cy="4200504"/>
          </a:xfrm>
        </p:spPr>
        <p:txBody>
          <a:bodyPr>
            <a:normAutofit fontScale="92500" lnSpcReduction="20000"/>
          </a:bodyPr>
          <a:lstStyle/>
          <a:p>
            <a:r>
              <a:rPr lang="ru-RU" dirty="0"/>
              <a:t>Самый известный архитектор Древнего Рима, </a:t>
            </a:r>
            <a:r>
              <a:rPr lang="ru-RU" dirty="0" err="1"/>
              <a:t>Витрувий</a:t>
            </a:r>
            <a:r>
              <a:rPr lang="ru-RU" dirty="0"/>
              <a:t>, вывел известную формулу </a:t>
            </a:r>
            <a:r>
              <a:rPr lang="ru-RU" b="1" dirty="0"/>
              <a:t>«Прочность-Польза-Красота»</a:t>
            </a:r>
            <a:r>
              <a:rPr lang="ru-RU" dirty="0"/>
              <a:t>, ставшую золотым правилом архитектуры. Но по этой формуле может оказаться, что египетские пирамиды были самыми бесполезными сооружениями, если не были чем – то большим, чем усыпальницы фараонов или хранилищами для запасов зерна.</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47650" y="188640"/>
            <a:ext cx="4324350" cy="287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33375" y="3159960"/>
            <a:ext cx="415290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9363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3140968"/>
            <a:ext cx="8856984" cy="3528392"/>
          </a:xfrm>
        </p:spPr>
        <p:txBody>
          <a:bodyPr>
            <a:normAutofit lnSpcReduction="10000"/>
          </a:bodyPr>
          <a:lstStyle/>
          <a:p>
            <a:r>
              <a:rPr lang="ru-RU" dirty="0"/>
              <a:t>Удивительно красивы формы древнегреческих амфор и ваз. Они напоминают о красоте пропорций женской фигуры. Но в каждом виде этих керамических сосудов была определенная функция. В одних носили воду девушки из горных источников, в других хранили вино или зерно. Для удобства применения в быту форма вазы или амфоры предусматривала наличие ручки, форму горлышка, размеры. Рисунки на краснофигурных или чернофигурных изделиях иллюстрировали мифы, рассказывали о событиях современности, то есть выполняли информативную функцию.</a:t>
            </a:r>
          </a:p>
        </p:txBody>
      </p:sp>
      <p:pic>
        <p:nvPicPr>
          <p:cNvPr id="307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53350" y="332656"/>
            <a:ext cx="2016224" cy="284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71800" y="332656"/>
            <a:ext cx="1619587" cy="284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524411" y="332657"/>
            <a:ext cx="1919797" cy="284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H="1">
            <a:off x="6660231" y="332656"/>
            <a:ext cx="1898225" cy="284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0060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4005064"/>
            <a:ext cx="7992888" cy="2112272"/>
          </a:xfrm>
        </p:spPr>
        <p:txBody>
          <a:bodyPr>
            <a:normAutofit fontScale="92500" lnSpcReduction="20000"/>
          </a:bodyPr>
          <a:lstStyle/>
          <a:p>
            <a:pPr algn="just"/>
            <a:r>
              <a:rPr lang="ru-RU" dirty="0"/>
              <a:t>В другие времена, как будто вырывалось наружу желание окружить себя красивыми предметами, жить в роскошных жилищах. Иногда, как в Древнем Риме или в эпоху Барокко все было немного чересчур, но именно тогда людям приходило в голову подумать об отоплении, водопроводе, банях. А уж насколько они были удобны и красивы, мы знаем из учебников истории.</a:t>
            </a:r>
          </a:p>
        </p:txBody>
      </p:sp>
      <p:pic>
        <p:nvPicPr>
          <p:cNvPr id="409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3648" y="260647"/>
            <a:ext cx="6120680" cy="36724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0073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4" name="Объект 3"/>
          <p:cNvSpPr>
            <a:spLocks noGrp="1"/>
          </p:cNvSpPr>
          <p:nvPr>
            <p:ph sz="quarter" idx="14"/>
          </p:nvPr>
        </p:nvSpPr>
        <p:spPr>
          <a:xfrm>
            <a:off x="683568" y="4005064"/>
            <a:ext cx="7765487" cy="2520280"/>
          </a:xfrm>
        </p:spPr>
        <p:txBody>
          <a:bodyPr>
            <a:normAutofit fontScale="92500" lnSpcReduction="20000"/>
          </a:bodyPr>
          <a:lstStyle/>
          <a:p>
            <a:r>
              <a:rPr lang="ru-RU" dirty="0"/>
              <a:t>Конечно, были периоды, когда людям было не до красоты, народы стремились к одному – выжить. Но независимо от трудностей, идеологии аскетизма простой крестьянин даже в средние века стремился сделать уютной свой дом, свою кухню, красиво одеть жену. Оружие средневекового рыцаря представляло самое важное в его жизни и поэтому красота отделки меча, щита и прочих доспехов составляла имидж его среди прочих. Ну а церковь должна была быть самой высокой, самой нарядной!</a:t>
            </a:r>
          </a:p>
        </p:txBody>
      </p:sp>
      <p:pic>
        <p:nvPicPr>
          <p:cNvPr id="512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55976" y="404664"/>
            <a:ext cx="4556622" cy="3410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9552" y="404663"/>
            <a:ext cx="3400603" cy="3410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4033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quarter" idx="14"/>
          </p:nvPr>
        </p:nvSpPr>
        <p:spPr>
          <a:xfrm>
            <a:off x="4645150" y="1916832"/>
            <a:ext cx="4103313" cy="4608512"/>
          </a:xfrm>
        </p:spPr>
        <p:txBody>
          <a:bodyPr>
            <a:normAutofit fontScale="92500" lnSpcReduction="20000"/>
          </a:bodyPr>
          <a:lstStyle/>
          <a:p>
            <a:r>
              <a:rPr lang="ru-RU" dirty="0"/>
              <a:t>Стремление к поэтизации простого быта, поисков красоты в любом ее проявлении можно увидеть в работах художников XVIII века Хогарта и Шардена, у которого женщины красиво стирают белье, готовят пищу. Медный бак, темная бутылка оливкового масла и старый ковшик как - то удивительно сочетаются друг с другом, находятся в такой же гармонии, как мольберт, книги, кисти в его «Атрибутах искусства».</a:t>
            </a:r>
          </a:p>
        </p:txBody>
      </p:sp>
      <p:pic>
        <p:nvPicPr>
          <p:cNvPr id="614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98778" y="260648"/>
            <a:ext cx="4373222" cy="5570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683568" y="3244334"/>
            <a:ext cx="2562799" cy="3139321"/>
          </a:xfrm>
          <a:prstGeom prst="rect">
            <a:avLst/>
          </a:prstGeom>
        </p:spPr>
        <p:txBody>
          <a:bodyPr wrap="square">
            <a:spAutoFit/>
          </a:bodyPr>
          <a:lstStyle/>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endParaRPr lang="ru-RU" dirty="0"/>
          </a:p>
          <a:p>
            <a:r>
              <a:rPr lang="ru-RU" dirty="0" smtClean="0"/>
              <a:t>Шарден </a:t>
            </a:r>
            <a:r>
              <a:rPr lang="ru-RU" dirty="0"/>
              <a:t>«Медный бак»</a:t>
            </a:r>
          </a:p>
        </p:txBody>
      </p:sp>
    </p:spTree>
    <p:extLst>
      <p:ext uri="{BB962C8B-B14F-4D97-AF65-F5344CB8AC3E}">
        <p14:creationId xmlns:p14="http://schemas.microsoft.com/office/powerpoint/2010/main" val="874482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marL="342900" lvl="0" indent="-342900" algn="just">
              <a:spcBef>
                <a:spcPct val="20000"/>
              </a:spcBef>
            </a:pPr>
            <a:r>
              <a:rPr lang="ru-RU" sz="2800" b="1" dirty="0" smtClean="0">
                <a:solidFill>
                  <a:prstClr val="black"/>
                </a:solidFill>
                <a:latin typeface="Calibri"/>
                <a:ea typeface="+mn-ea"/>
                <a:cs typeface="+mn-cs"/>
              </a:rPr>
              <a:t>Фламандские художники 17 в восхищались </a:t>
            </a:r>
            <a:r>
              <a:rPr lang="ru-RU" sz="2800" b="1" dirty="0">
                <a:solidFill>
                  <a:prstClr val="black"/>
                </a:solidFill>
                <a:latin typeface="Calibri"/>
                <a:ea typeface="+mn-ea"/>
                <a:cs typeface="+mn-cs"/>
              </a:rPr>
              <a:t>великолепием огромного количества </a:t>
            </a:r>
            <a:r>
              <a:rPr lang="ru-RU" sz="2800" b="1" dirty="0" smtClean="0">
                <a:solidFill>
                  <a:prstClr val="black"/>
                </a:solidFill>
                <a:latin typeface="Calibri"/>
                <a:ea typeface="+mn-ea"/>
                <a:cs typeface="+mn-cs"/>
              </a:rPr>
              <a:t>снеди: фруктов</a:t>
            </a:r>
            <a:r>
              <a:rPr lang="ru-RU" sz="2800" b="1" dirty="0">
                <a:solidFill>
                  <a:prstClr val="black"/>
                </a:solidFill>
                <a:latin typeface="Calibri"/>
                <a:ea typeface="+mn-ea"/>
                <a:cs typeface="+mn-cs"/>
              </a:rPr>
              <a:t>, </a:t>
            </a:r>
            <a:r>
              <a:rPr lang="ru-RU" sz="2800" b="1" dirty="0" smtClean="0">
                <a:solidFill>
                  <a:prstClr val="black"/>
                </a:solidFill>
                <a:latin typeface="Calibri"/>
                <a:ea typeface="+mn-ea"/>
                <a:cs typeface="+mn-cs"/>
              </a:rPr>
              <a:t>овощей, даров </a:t>
            </a:r>
            <a:r>
              <a:rPr lang="ru-RU" sz="2800" b="1" dirty="0">
                <a:solidFill>
                  <a:prstClr val="black"/>
                </a:solidFill>
                <a:latin typeface="Calibri"/>
                <a:ea typeface="+mn-ea"/>
                <a:cs typeface="+mn-cs"/>
              </a:rPr>
              <a:t>моря…</a:t>
            </a:r>
            <a:br>
              <a:rPr lang="ru-RU" sz="2800" b="1" dirty="0">
                <a:solidFill>
                  <a:prstClr val="black"/>
                </a:solidFill>
                <a:latin typeface="Calibri"/>
                <a:ea typeface="+mn-ea"/>
                <a:cs typeface="+mn-cs"/>
              </a:rPr>
            </a:br>
            <a:endParaRPr lang="ru-RU" sz="2800" b="1" dirty="0"/>
          </a:p>
        </p:txBody>
      </p:sp>
      <p:sp>
        <p:nvSpPr>
          <p:cNvPr id="4" name="Объект 3"/>
          <p:cNvSpPr>
            <a:spLocks noGrp="1"/>
          </p:cNvSpPr>
          <p:nvPr>
            <p:ph sz="quarter" idx="14"/>
          </p:nvPr>
        </p:nvSpPr>
        <p:spPr/>
        <p:txBody>
          <a:bodyPr/>
          <a:lstStyle/>
          <a:p>
            <a:endParaRPr lang="ru-RU"/>
          </a:p>
        </p:txBody>
      </p:sp>
      <p:pic>
        <p:nvPicPr>
          <p:cNvPr id="17410" name="Picture 2"/>
          <p:cNvPicPr>
            <a:picLocks noGrp="1" noChangeAspect="1" noChangeArrowheads="1"/>
          </p:cNvPicPr>
          <p:nvPr>
            <p:ph sz="quarter" idx="13"/>
          </p:nvPr>
        </p:nvPicPr>
        <p:blipFill>
          <a:blip r:embed="rId2" cstate="email">
            <a:extLst>
              <a:ext uri="{28A0092B-C50C-407E-A947-70E740481C1C}">
                <a14:useLocalDpi xmlns:a14="http://schemas.microsoft.com/office/drawing/2010/main"/>
              </a:ext>
            </a:extLst>
          </a:blip>
          <a:srcRect/>
          <a:stretch>
            <a:fillRect/>
          </a:stretch>
        </p:blipFill>
        <p:spPr bwMode="auto">
          <a:xfrm>
            <a:off x="755576" y="2132856"/>
            <a:ext cx="7488832" cy="4593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9970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400" b="1" dirty="0"/>
              <a:t>Голландские художники (17 век) </a:t>
            </a:r>
            <a:r>
              <a:rPr lang="ru-RU" sz="2400" b="1" dirty="0" smtClean="0"/>
              <a:t/>
            </a:r>
            <a:br>
              <a:rPr lang="ru-RU" sz="2400" b="1" dirty="0" smtClean="0"/>
            </a:br>
            <a:r>
              <a:rPr lang="ru-RU" sz="2400" b="1" dirty="0" smtClean="0"/>
              <a:t>радовались </a:t>
            </a:r>
            <a:r>
              <a:rPr lang="ru-RU" sz="2400" b="1" dirty="0"/>
              <a:t>тихому домашнему уюту</a:t>
            </a:r>
            <a:br>
              <a:rPr lang="ru-RU" sz="2400" b="1" dirty="0"/>
            </a:br>
            <a:endParaRPr lang="ru-RU" sz="2400" b="1" dirty="0"/>
          </a:p>
        </p:txBody>
      </p:sp>
      <p:pic>
        <p:nvPicPr>
          <p:cNvPr id="18434" name="Picture 2"/>
          <p:cNvPicPr>
            <a:picLocks noGrp="1" noChangeAspect="1" noChangeArrowheads="1"/>
          </p:cNvPicPr>
          <p:nvPr>
            <p:ph sz="quarter" idx="13"/>
          </p:nvPr>
        </p:nvPicPr>
        <p:blipFill>
          <a:blip r:embed="rId2" cstate="email">
            <a:extLst>
              <a:ext uri="{28A0092B-C50C-407E-A947-70E740481C1C}">
                <a14:useLocalDpi xmlns:a14="http://schemas.microsoft.com/office/drawing/2010/main"/>
              </a:ext>
            </a:extLst>
          </a:blip>
          <a:srcRect/>
          <a:stretch>
            <a:fillRect/>
          </a:stretch>
        </p:blipFill>
        <p:spPr bwMode="auto">
          <a:xfrm>
            <a:off x="685800" y="2387743"/>
            <a:ext cx="3803650" cy="3581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Grp="1" noChangeAspect="1" noChangeArrowheads="1"/>
          </p:cNvPicPr>
          <p:nvPr>
            <p:ph sz="quarter" idx="14"/>
          </p:nvPr>
        </p:nvPicPr>
        <p:blipFill>
          <a:blip r:embed="rId3" cstate="email">
            <a:extLst>
              <a:ext uri="{28A0092B-C50C-407E-A947-70E740481C1C}">
                <a14:useLocalDpi xmlns:a14="http://schemas.microsoft.com/office/drawing/2010/main"/>
              </a:ext>
            </a:extLst>
          </a:blip>
          <a:srcRect/>
          <a:stretch>
            <a:fillRect/>
          </a:stretch>
        </p:blipFill>
        <p:spPr bwMode="auto">
          <a:xfrm>
            <a:off x="4518008" y="2420888"/>
            <a:ext cx="4073343" cy="3528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65513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476672"/>
            <a:ext cx="4238184" cy="6120680"/>
          </a:xfrm>
        </p:spPr>
        <p:txBody>
          <a:bodyPr>
            <a:normAutofit fontScale="77500" lnSpcReduction="20000"/>
          </a:bodyPr>
          <a:lstStyle/>
          <a:p>
            <a:r>
              <a:rPr lang="ru-RU" dirty="0"/>
              <a:t>Промежуток мирной жизни Европы на рубеже XIX и XX веков привел к появлению </a:t>
            </a:r>
            <a:r>
              <a:rPr lang="ru-RU" dirty="0" smtClean="0"/>
              <a:t>того, что </a:t>
            </a:r>
            <a:r>
              <a:rPr lang="ru-RU" dirty="0"/>
              <a:t>мы сейчас называем дизайном. В России группа художников создала творческий проект под названием «Мир искусства». Они создали журнала, устраивали выставки, свои взгляды наглядно демонстрировали в художественных произведениях. По мысли «</a:t>
            </a:r>
            <a:r>
              <a:rPr lang="ru-RU" dirty="0" err="1"/>
              <a:t>мирискусников</a:t>
            </a:r>
            <a:r>
              <a:rPr lang="ru-RU" dirty="0"/>
              <a:t>» окружающая человека бытовая среда должна быть организована по законам большого искусства и все ее элементы должны быть в одном стиле, сочетаться по форме, цвету, декору. От штор, обоев до мебели вазы и женской шляпки представляло собой законченное художественное </a:t>
            </a:r>
            <a:r>
              <a:rPr lang="ru-RU" dirty="0" smtClean="0"/>
              <a:t>целое.</a:t>
            </a:r>
          </a:p>
          <a:p>
            <a:endParaRPr lang="ru-RU" dirty="0"/>
          </a:p>
          <a:p>
            <a:pPr marL="0" indent="0">
              <a:buNone/>
            </a:pPr>
            <a:r>
              <a:rPr lang="ru-RU" dirty="0" smtClean="0"/>
              <a:t> </a:t>
            </a:r>
            <a:r>
              <a:rPr lang="ru-RU" dirty="0" err="1" smtClean="0"/>
              <a:t>В.Серов</a:t>
            </a:r>
            <a:r>
              <a:rPr lang="ru-RU" dirty="0" smtClean="0"/>
              <a:t>  «Портрет Орловой»</a:t>
            </a:r>
            <a:endParaRPr lang="ru-RU" dirty="0"/>
          </a:p>
        </p:txBody>
      </p:sp>
      <p:sp>
        <p:nvSpPr>
          <p:cNvPr id="4" name="Объект 3"/>
          <p:cNvSpPr>
            <a:spLocks noGrp="1"/>
          </p:cNvSpPr>
          <p:nvPr>
            <p:ph sz="quarter" idx="14"/>
          </p:nvPr>
        </p:nvSpPr>
        <p:spPr/>
        <p:txBody>
          <a:bodyPr/>
          <a:lstStyle/>
          <a:p>
            <a:endParaRPr lang="ru-RU" dirty="0"/>
          </a:p>
        </p:txBody>
      </p:sp>
      <p:pic>
        <p:nvPicPr>
          <p:cNvPr id="717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44008" y="188640"/>
            <a:ext cx="4007940" cy="5923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1840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quarter" idx="14"/>
          </p:nvPr>
        </p:nvSpPr>
        <p:spPr>
          <a:xfrm>
            <a:off x="395536" y="2924944"/>
            <a:ext cx="8496943" cy="3672408"/>
          </a:xfrm>
        </p:spPr>
        <p:txBody>
          <a:bodyPr>
            <a:normAutofit fontScale="85000" lnSpcReduction="20000"/>
          </a:bodyPr>
          <a:lstStyle/>
          <a:p>
            <a:r>
              <a:rPr lang="ru-RU" dirty="0"/>
              <a:t>В довоенной Германии теорию и практику функционализма воплотили в архитектурной школе </a:t>
            </a:r>
            <a:r>
              <a:rPr lang="ru-RU" dirty="0" err="1"/>
              <a:t>Ба́ухауз</a:t>
            </a:r>
            <a:r>
              <a:rPr lang="ru-RU" dirty="0"/>
              <a:t>. Утверждая, что утилитарно, удобно, то и красиво молодые архитекторы и художники искали новые зримые формы зданий, интерьеров, предметов. В выпущенном школой «Манифесте» 1919 года архитектура была названа ведущим направлением в дизайне, провозглашались принципы равенства между прикладными и изящными искусствами, декларировались идеи повышения качества промышленной продукции. Основатели движения стремились сделать промышленные товары красивыми, доступными и максимально удобными. Те изделия, что создавались в </a:t>
            </a:r>
            <a:r>
              <a:rPr lang="ru-RU" dirty="0" err="1"/>
              <a:t>Баухаузе</a:t>
            </a:r>
            <a:r>
              <a:rPr lang="ru-RU" dirty="0"/>
              <a:t>, были настолько особенны, настолько отличались от всех предшествующих разработок в сфере предметного дизайна своей эстетической смелостью и одновременно практичностью, что сразу становились знаковыми и узнаваемыми. Их тиражировали, им подражали.</a:t>
            </a:r>
          </a:p>
        </p:txBody>
      </p:sp>
      <p:pic>
        <p:nvPicPr>
          <p:cNvPr id="819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5536" y="232380"/>
            <a:ext cx="4694626" cy="2513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36096" y="232380"/>
            <a:ext cx="3352759" cy="250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0092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a:xfrm>
            <a:off x="179512" y="2240280"/>
            <a:ext cx="4310192" cy="4357072"/>
          </a:xfrm>
        </p:spPr>
        <p:txBody>
          <a:bodyPr>
            <a:normAutofit fontScale="85000" lnSpcReduction="10000"/>
          </a:bodyPr>
          <a:lstStyle/>
          <a:p>
            <a:r>
              <a:rPr lang="ru-RU" dirty="0"/>
              <a:t>Возьмем, к примеру, такой привычный для офиса предмет как стул. Вы знаете, сколько стульев спроектировали в </a:t>
            </a:r>
            <a:r>
              <a:rPr lang="ru-RU" dirty="0" err="1"/>
              <a:t>Баухаузе</a:t>
            </a:r>
            <a:r>
              <a:rPr lang="ru-RU" dirty="0"/>
              <a:t>? Огромное количество! </a:t>
            </a:r>
            <a:r>
              <a:rPr lang="ru-RU" dirty="0" smtClean="0"/>
              <a:t>Был </a:t>
            </a:r>
            <a:r>
              <a:rPr lang="ru-RU" dirty="0"/>
              <a:t>среди них и созданный студентами разборной табурет, который отличался закругленным сидением и подпоркой для отдыха ног, и «кубически-парящий» стул из дерева и текстиля и экземпляр с опорой из металлических трубок, подлокотниками и сетчатым сидением.</a:t>
            </a:r>
          </a:p>
        </p:txBody>
      </p:sp>
      <p:sp>
        <p:nvSpPr>
          <p:cNvPr id="4" name="Объект 3"/>
          <p:cNvSpPr>
            <a:spLocks noGrp="1"/>
          </p:cNvSpPr>
          <p:nvPr>
            <p:ph sz="quarter" idx="14"/>
          </p:nvPr>
        </p:nvSpPr>
        <p:spPr/>
        <p:txBody>
          <a:bodyPr/>
          <a:lstStyle/>
          <a:p>
            <a:endParaRPr lang="ru-RU"/>
          </a:p>
        </p:txBody>
      </p:sp>
      <p:pic>
        <p:nvPicPr>
          <p:cNvPr id="9219"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71600" y="178440"/>
            <a:ext cx="3732415" cy="2035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04015" y="178440"/>
            <a:ext cx="2947856" cy="2035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525649" y="2214303"/>
            <a:ext cx="3720685" cy="3059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2" name="Picture 6"/>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32240" y="4653997"/>
            <a:ext cx="2040511" cy="2184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6723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476672"/>
            <a:ext cx="4238184" cy="5640664"/>
          </a:xfrm>
        </p:spPr>
        <p:txBody>
          <a:bodyPr>
            <a:normAutofit fontScale="92500" lnSpcReduction="20000"/>
          </a:bodyPr>
          <a:lstStyle/>
          <a:p>
            <a:r>
              <a:rPr lang="ru-RU" dirty="0"/>
              <a:t>Никто из нас не согласится с мнением, что одежда для человека появилась для того, чтобы он мог крыться от непогоды холода, жары, дождя. Через эстетику костюма каждый человек и каждый народ, эпоха рассказывают о себе. Польза, красота, осмысленность составляют основу любого периода моды. XX век показал, как высота прически, длина женской юбки, косметика зависели от развития техники, транспорта, политической жизни. Так распространение автомобиля заставило женщин забыть об изысканной моде модерна.</a:t>
            </a:r>
          </a:p>
        </p:txBody>
      </p:sp>
      <p:sp>
        <p:nvSpPr>
          <p:cNvPr id="4" name="Объект 3"/>
          <p:cNvSpPr>
            <a:spLocks noGrp="1"/>
          </p:cNvSpPr>
          <p:nvPr>
            <p:ph sz="quarter" idx="14"/>
          </p:nvPr>
        </p:nvSpPr>
        <p:spPr/>
        <p:txBody>
          <a:bodyPr/>
          <a:lstStyle/>
          <a:p>
            <a:endParaRPr lang="ru-RU" dirty="0"/>
          </a:p>
        </p:txBody>
      </p:sp>
      <p:pic>
        <p:nvPicPr>
          <p:cNvPr id="1126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07518" y="3284984"/>
            <a:ext cx="4007767" cy="2742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07517" y="332656"/>
            <a:ext cx="4007768" cy="2868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426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p:txBody>
          <a:bodyPr/>
          <a:lstStyle/>
          <a:p>
            <a:endParaRPr lang="ru-RU"/>
          </a:p>
        </p:txBody>
      </p:sp>
      <p:sp>
        <p:nvSpPr>
          <p:cNvPr id="4" name="Объект 3"/>
          <p:cNvSpPr>
            <a:spLocks noGrp="1"/>
          </p:cNvSpPr>
          <p:nvPr>
            <p:ph sz="quarter" idx="14"/>
          </p:nvPr>
        </p:nvSpPr>
        <p:spPr>
          <a:xfrm>
            <a:off x="4645151" y="2852934"/>
            <a:ext cx="3803904" cy="3264401"/>
          </a:xfrm>
        </p:spPr>
        <p:txBody>
          <a:bodyPr>
            <a:normAutofit fontScale="85000" lnSpcReduction="10000"/>
          </a:bodyPr>
          <a:lstStyle/>
          <a:p>
            <a:r>
              <a:rPr lang="ru-RU" dirty="0"/>
              <a:t>В современном мире автомобиль уже не только средство передвижения. Дизайн его служит удобству и безопасности в эксплуатации, а такая модная деталь, как аэрография не только украшают, но и выражают характер владельца. Кроме того, такие автомобили редко угоняют.</a:t>
            </a:r>
          </a:p>
        </p:txBody>
      </p:sp>
      <p:pic>
        <p:nvPicPr>
          <p:cNvPr id="1229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7544" y="188640"/>
            <a:ext cx="4378284" cy="2664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76056" y="188640"/>
            <a:ext cx="3379712" cy="259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67544" y="2996952"/>
            <a:ext cx="4334882"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1719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a:xfrm>
            <a:off x="323528" y="3140968"/>
            <a:ext cx="3816424" cy="3528392"/>
          </a:xfrm>
        </p:spPr>
        <p:txBody>
          <a:bodyPr>
            <a:normAutofit fontScale="85000" lnSpcReduction="20000"/>
          </a:bodyPr>
          <a:lstStyle/>
          <a:p>
            <a:r>
              <a:rPr lang="ru-RU" dirty="0"/>
              <a:t>Политические волнения в молодежной среде 60 – х годов прошлого столетия не только породили движение хиппи, другие субкультуры, но и привели к изменениям в моде, которые постепенно переодели в современный «</a:t>
            </a:r>
            <a:r>
              <a:rPr lang="ru-RU" dirty="0" err="1"/>
              <a:t>прикид</a:t>
            </a:r>
            <a:r>
              <a:rPr lang="ru-RU" dirty="0"/>
              <a:t>» тысячи юношей и девушек во всем мире. Сейчас рокер, рэпер, панк выглядят по – разному, их одежда – это форма внутреннего самовыражения.</a:t>
            </a:r>
          </a:p>
        </p:txBody>
      </p:sp>
      <p:pic>
        <p:nvPicPr>
          <p:cNvPr id="1331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43022" y="116632"/>
            <a:ext cx="2193708" cy="2924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99992" y="3429000"/>
            <a:ext cx="3816424" cy="2862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364088" y="116632"/>
            <a:ext cx="2920068" cy="2924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7" name="Picture 5"/>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843807" y="116632"/>
            <a:ext cx="1954147" cy="2924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2389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p:txBody>
          <a:bodyPr/>
          <a:lstStyle/>
          <a:p>
            <a:endParaRPr lang="ru-RU"/>
          </a:p>
        </p:txBody>
      </p:sp>
      <p:sp>
        <p:nvSpPr>
          <p:cNvPr id="4" name="Объект 3"/>
          <p:cNvSpPr>
            <a:spLocks noGrp="1"/>
          </p:cNvSpPr>
          <p:nvPr>
            <p:ph sz="quarter" idx="14"/>
          </p:nvPr>
        </p:nvSpPr>
        <p:spPr>
          <a:xfrm>
            <a:off x="4645151" y="1556792"/>
            <a:ext cx="3803904" cy="4560544"/>
          </a:xfrm>
        </p:spPr>
        <p:txBody>
          <a:bodyPr>
            <a:normAutofit fontScale="92500" lnSpcReduction="20000"/>
          </a:bodyPr>
          <a:lstStyle/>
          <a:p>
            <a:r>
              <a:rPr lang="ru-RU" dirty="0"/>
              <a:t>Покупая телефон</a:t>
            </a:r>
            <a:r>
              <a:rPr lang="ru-RU" dirty="0" smtClean="0"/>
              <a:t>, </a:t>
            </a:r>
            <a:r>
              <a:rPr lang="ru-RU" dirty="0" err="1" smtClean="0"/>
              <a:t>ipad</a:t>
            </a:r>
            <a:r>
              <a:rPr lang="ru-RU" dirty="0"/>
              <a:t>, </a:t>
            </a:r>
            <a:r>
              <a:rPr lang="ru-RU" dirty="0" err="1"/>
              <a:t>ifone</a:t>
            </a:r>
            <a:r>
              <a:rPr lang="ru-RU" dirty="0"/>
              <a:t> или планшет мы, конечно, оцениваем и его функции и дизайн. Такую же оценку дают и веб – сайтам, цена которых зависит от сочетания логики, функциональности и красоты. Оформление сайтов становится очень престижным и высокооплачиваемым направлением на стыке компьютерных технологий и высокого искусства.</a:t>
            </a:r>
          </a:p>
        </p:txBody>
      </p:sp>
      <p:pic>
        <p:nvPicPr>
          <p:cNvPr id="1433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5497" y="116632"/>
            <a:ext cx="4174214"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1509" y="3573016"/>
            <a:ext cx="4202459" cy="2966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21828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4431456"/>
            <a:ext cx="7918648" cy="1685879"/>
          </a:xfrm>
        </p:spPr>
        <p:txBody>
          <a:bodyPr>
            <a:normAutofit fontScale="77500" lnSpcReduction="20000"/>
          </a:bodyPr>
          <a:lstStyle/>
          <a:p>
            <a:pPr algn="just"/>
            <a:r>
              <a:rPr lang="ru-RU" dirty="0"/>
              <a:t>Для чего многие в современном мире приобретают предметы искусства? Книги, чтобы читать или чтобы они красиво смотрелись на полках. Есть даже вид услуги – подобрать клиенту собрания литературы по цвету и размеру книжных переплетов. Музыка на ходу становится музыкальным «</a:t>
            </a:r>
            <a:r>
              <a:rPr lang="ru-RU" dirty="0" err="1"/>
              <a:t>фастфудом</a:t>
            </a:r>
            <a:r>
              <a:rPr lang="ru-RU" dirty="0"/>
              <a:t>». Картина, которую вешают, чтобы «прикрыть дырку на обоях» выполняет ли свою функцию?</a:t>
            </a:r>
          </a:p>
        </p:txBody>
      </p:sp>
      <p:pic>
        <p:nvPicPr>
          <p:cNvPr id="1536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195736" y="188640"/>
            <a:ext cx="5393060" cy="4044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18921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p:txBody>
          <a:bodyPr/>
          <a:lstStyle/>
          <a:p>
            <a:endParaRPr lang="ru-RU"/>
          </a:p>
        </p:txBody>
      </p:sp>
      <p:sp>
        <p:nvSpPr>
          <p:cNvPr id="4" name="Объект 3"/>
          <p:cNvSpPr>
            <a:spLocks noGrp="1"/>
          </p:cNvSpPr>
          <p:nvPr>
            <p:ph sz="quarter" idx="14"/>
          </p:nvPr>
        </p:nvSpPr>
        <p:spPr/>
        <p:txBody>
          <a:bodyPr/>
          <a:lstStyle/>
          <a:p>
            <a:endParaRPr lang="ru-RU"/>
          </a:p>
        </p:txBody>
      </p:sp>
      <p:pic>
        <p:nvPicPr>
          <p:cNvPr id="2048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508000"/>
            <a:ext cx="9144000" cy="5846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7313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04864"/>
            <a:ext cx="7702624" cy="3912472"/>
          </a:xfrm>
        </p:spPr>
        <p:txBody>
          <a:bodyPr>
            <a:normAutofit lnSpcReduction="10000"/>
          </a:bodyPr>
          <a:lstStyle/>
          <a:p>
            <a:r>
              <a:rPr lang="ru-RU" dirty="0"/>
              <a:t>Современный мир – это </a:t>
            </a:r>
            <a:r>
              <a:rPr lang="ru-RU" dirty="0" err="1"/>
              <a:t>омузыкаленный</a:t>
            </a:r>
            <a:r>
              <a:rPr lang="ru-RU" dirty="0"/>
              <a:t>, озвученный быт. Каждый слушает ту музыку, которая ему нравится.</a:t>
            </a:r>
          </a:p>
          <a:p>
            <a:r>
              <a:rPr lang="ru-RU" dirty="0"/>
              <a:t>Музыкальные пристрастия человека – это своеобразное зеркало, которое отражает внутреннее содержание индивидуума</a:t>
            </a:r>
            <a:r>
              <a:rPr lang="ru-RU" dirty="0" smtClean="0"/>
              <a:t>.</a:t>
            </a:r>
          </a:p>
          <a:p>
            <a:r>
              <a:rPr lang="ru-RU" dirty="0"/>
              <a:t>Музыка и живопись используются в медицинских и воспитательных целях.</a:t>
            </a:r>
          </a:p>
          <a:p>
            <a:r>
              <a:rPr lang="ru-RU" dirty="0" smtClean="0"/>
              <a:t>Применяют </a:t>
            </a:r>
            <a:r>
              <a:rPr lang="ru-RU" dirty="0"/>
              <a:t>как средство управления поведением человека, организации его действий.</a:t>
            </a:r>
          </a:p>
          <a:p>
            <a:endParaRPr lang="ru-RU" dirty="0"/>
          </a:p>
        </p:txBody>
      </p:sp>
      <p:pic>
        <p:nvPicPr>
          <p:cNvPr id="1945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710864" y="332656"/>
            <a:ext cx="2110070"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9"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7544" y="268333"/>
            <a:ext cx="2182549" cy="1636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0"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75856" y="154049"/>
            <a:ext cx="2588519" cy="1941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5473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r>
              <a:rPr lang="ru-RU" sz="3200" dirty="0"/>
              <a:t>Поясните конкретными примерами смысл выражения поэта Д. Самойлова: </a:t>
            </a:r>
          </a:p>
          <a:p>
            <a:pPr marL="0" indent="0">
              <a:buNone/>
            </a:pPr>
            <a:r>
              <a:rPr lang="ru-RU" sz="3200" dirty="0" smtClean="0"/>
              <a:t>         «</a:t>
            </a:r>
            <a:r>
              <a:rPr lang="ru-RU" sz="3200" dirty="0"/>
              <a:t>Музыка лечит… Музыка губит».</a:t>
            </a:r>
          </a:p>
          <a:p>
            <a:endParaRPr lang="ru-RU" sz="3200" dirty="0"/>
          </a:p>
        </p:txBody>
      </p:sp>
      <p:sp>
        <p:nvSpPr>
          <p:cNvPr id="5" name="Заголовок 4"/>
          <p:cNvSpPr>
            <a:spLocks noGrp="1"/>
          </p:cNvSpPr>
          <p:nvPr>
            <p:ph type="title"/>
          </p:nvPr>
        </p:nvSpPr>
        <p:spPr/>
        <p:txBody>
          <a:bodyPr/>
          <a:lstStyle/>
          <a:p>
            <a:r>
              <a:rPr lang="ru-RU" dirty="0" smtClean="0"/>
              <a:t>Задание:</a:t>
            </a:r>
            <a:endParaRPr lang="ru-RU" dirty="0"/>
          </a:p>
        </p:txBody>
      </p:sp>
    </p:spTree>
    <p:extLst>
      <p:ext uri="{BB962C8B-B14F-4D97-AF65-F5344CB8AC3E}">
        <p14:creationId xmlns:p14="http://schemas.microsoft.com/office/powerpoint/2010/main" val="2327857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вердый переплет">
  <a:themeElements>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Твердый переплет">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вердый переплет">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102</TotalTime>
  <Words>1155</Words>
  <Application>Microsoft Office PowerPoint</Application>
  <PresentationFormat>Экран (4:3)</PresentationFormat>
  <Paragraphs>42</Paragraphs>
  <Slides>22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22</vt:i4>
      </vt:variant>
    </vt:vector>
  </HeadingPairs>
  <TitlesOfParts>
    <vt:vector size="27" baseType="lpstr">
      <vt:lpstr>Book Antiqua</vt:lpstr>
      <vt:lpstr>Calibri</vt:lpstr>
      <vt:lpstr>Times New Roman</vt:lpstr>
      <vt:lpstr>Wingdings</vt:lpstr>
      <vt:lpstr>Твердый переплет</vt:lpstr>
      <vt:lpstr>Как соотносится красота и польза?</vt:lpstr>
      <vt:lpstr>Есть ли в красоте какая-то польза?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Фламандские художники 17 в восхищались великолепием огромного количества снеди: фруктов, овощей, даров моря… </vt:lpstr>
      <vt:lpstr>Голландские художники (17 век)  радовались тихому домашнему уюту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Задание: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Как соотноситься красота и польза?</dc:title>
  <dc:creator>Антон</dc:creator>
  <cp:lastModifiedBy>dell08</cp:lastModifiedBy>
  <cp:revision>15</cp:revision>
  <dcterms:created xsi:type="dcterms:W3CDTF">2015-02-28T15:48:22Z</dcterms:created>
  <dcterms:modified xsi:type="dcterms:W3CDTF">2020-04-06T13:24:12Z</dcterms:modified>
</cp:coreProperties>
</file>