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0" r:id="rId1"/>
  </p:sldMasterIdLst>
  <p:sldIdLst>
    <p:sldId id="256" r:id="rId2"/>
    <p:sldId id="257" r:id="rId3"/>
    <p:sldId id="258" r:id="rId4"/>
    <p:sldId id="259" r:id="rId5"/>
    <p:sldId id="260" r:id="rId6"/>
    <p:sldId id="265" r:id="rId7"/>
    <p:sldId id="263" r:id="rId8"/>
    <p:sldId id="261" r:id="rId9"/>
    <p:sldId id="262" r:id="rId10"/>
    <p:sldId id="264" r:id="rId11"/>
    <p:sldId id="267" r:id="rId12"/>
    <p:sldId id="266"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2"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ru-RU" smtClean="0"/>
              <a:t>Образец заголовка</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4F58BE3D-C9CD-425C-9BA7-7CA176C7EF17}" type="datetimeFigureOut">
              <a:rPr lang="ru-RU" smtClean="0"/>
              <a:t>06.04.2020</a:t>
            </a:fld>
            <a:endParaRPr lang="ru-RU"/>
          </a:p>
        </p:txBody>
      </p:sp>
      <p:sp>
        <p:nvSpPr>
          <p:cNvPr id="5" name="Footer Placeholder 4"/>
          <p:cNvSpPr>
            <a:spLocks noGrp="1"/>
          </p:cNvSpPr>
          <p:nvPr>
            <p:ph type="ftr" sz="quarter" idx="11"/>
          </p:nvPr>
        </p:nvSpPr>
        <p:spPr/>
        <p:txBody>
          <a:bodyPr/>
          <a:lstStyle/>
          <a:p>
            <a:endParaRPr lang="ru-RU"/>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04B2142-8C3A-4DB4-8001-751E5284EB4E}" type="slidenum">
              <a:rPr lang="ru-RU" smtClean="0"/>
              <a:t>‹#›</a:t>
            </a:fld>
            <a:endParaRPr lang="ru-RU"/>
          </a:p>
        </p:txBody>
      </p:sp>
    </p:spTree>
    <p:extLst>
      <p:ext uri="{BB962C8B-B14F-4D97-AF65-F5344CB8AC3E}">
        <p14:creationId xmlns:p14="http://schemas.microsoft.com/office/powerpoint/2010/main" val="25344900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ru-RU" smtClean="0"/>
              <a:t>Образец заголовка</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4F58BE3D-C9CD-425C-9BA7-7CA176C7EF17}" type="datetimeFigureOut">
              <a:rPr lang="ru-RU" smtClean="0"/>
              <a:t>06.04.2020</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04B2142-8C3A-4DB4-8001-751E5284EB4E}" type="slidenum">
              <a:rPr lang="ru-RU" smtClean="0"/>
              <a:t>‹#›</a:t>
            </a:fld>
            <a:endParaRPr lang="ru-RU"/>
          </a:p>
        </p:txBody>
      </p:sp>
    </p:spTree>
    <p:extLst>
      <p:ext uri="{BB962C8B-B14F-4D97-AF65-F5344CB8AC3E}">
        <p14:creationId xmlns:p14="http://schemas.microsoft.com/office/powerpoint/2010/main" val="38643107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4F58BE3D-C9CD-425C-9BA7-7CA176C7EF17}" type="datetimeFigureOut">
              <a:rPr lang="ru-RU" smtClean="0"/>
              <a:t>06.04.2020</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04B2142-8C3A-4DB4-8001-751E5284EB4E}" type="slidenum">
              <a:rPr lang="ru-RU" smtClean="0"/>
              <a:t>‹#›</a:t>
            </a:fld>
            <a:endParaRPr lang="ru-RU"/>
          </a:p>
        </p:txBody>
      </p:sp>
    </p:spTree>
    <p:extLst>
      <p:ext uri="{BB962C8B-B14F-4D97-AF65-F5344CB8AC3E}">
        <p14:creationId xmlns:p14="http://schemas.microsoft.com/office/powerpoint/2010/main" val="7870479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4F58BE3D-C9CD-425C-9BA7-7CA176C7EF17}" type="datetimeFigureOut">
              <a:rPr lang="ru-RU" smtClean="0"/>
              <a:t>06.04.2020</a:t>
            </a:fld>
            <a:endParaRPr lang="ru-RU"/>
          </a:p>
        </p:txBody>
      </p:sp>
      <p:sp>
        <p:nvSpPr>
          <p:cNvPr id="6" name="Footer Placeholder 5"/>
          <p:cNvSpPr>
            <a:spLocks noGrp="1"/>
          </p:cNvSpPr>
          <p:nvPr>
            <p:ph type="ftr" sz="quarter" idx="11"/>
          </p:nvPr>
        </p:nvSpPr>
        <p:spPr/>
        <p:txBody>
          <a:bodyPr/>
          <a:lstStyle/>
          <a:p>
            <a:endParaRPr lang="ru-RU"/>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D04B2142-8C3A-4DB4-8001-751E5284EB4E}" type="slidenum">
              <a:rPr lang="ru-RU" smtClean="0"/>
              <a:t>‹#›</a:t>
            </a:fld>
            <a:endParaRPr lang="ru-RU"/>
          </a:p>
        </p:txBody>
      </p:sp>
    </p:spTree>
    <p:extLst>
      <p:ext uri="{BB962C8B-B14F-4D97-AF65-F5344CB8AC3E}">
        <p14:creationId xmlns:p14="http://schemas.microsoft.com/office/powerpoint/2010/main" val="6439875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4F58BE3D-C9CD-425C-9BA7-7CA176C7EF17}" type="datetimeFigureOut">
              <a:rPr lang="ru-RU" smtClean="0"/>
              <a:t>06.04.2020</a:t>
            </a:fld>
            <a:endParaRPr lang="ru-RU"/>
          </a:p>
        </p:txBody>
      </p:sp>
      <p:sp>
        <p:nvSpPr>
          <p:cNvPr id="8" name="Footer Placeholder 7"/>
          <p:cNvSpPr>
            <a:spLocks noGrp="1"/>
          </p:cNvSpPr>
          <p:nvPr>
            <p:ph type="ftr" sz="quarter" idx="11"/>
          </p:nvPr>
        </p:nvSpPr>
        <p:spPr/>
        <p:txBody>
          <a:bodyPr/>
          <a:lstStyle/>
          <a:p>
            <a:endParaRPr lang="ru-RU"/>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04B2142-8C3A-4DB4-8001-751E5284EB4E}" type="slidenum">
              <a:rPr lang="ru-RU" smtClean="0"/>
              <a:t>‹#›</a:t>
            </a:fld>
            <a:endParaRPr lang="ru-RU"/>
          </a:p>
        </p:txBody>
      </p:sp>
    </p:spTree>
    <p:extLst>
      <p:ext uri="{BB962C8B-B14F-4D97-AF65-F5344CB8AC3E}">
        <p14:creationId xmlns:p14="http://schemas.microsoft.com/office/powerpoint/2010/main" val="25816746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4F58BE3D-C9CD-425C-9BA7-7CA176C7EF17}" type="datetimeFigureOut">
              <a:rPr lang="ru-RU" smtClean="0"/>
              <a:t>06.04.2020</a:t>
            </a:fld>
            <a:endParaRPr lang="ru-RU"/>
          </a:p>
        </p:txBody>
      </p:sp>
      <p:sp>
        <p:nvSpPr>
          <p:cNvPr id="4" name="Footer Placeholder 3"/>
          <p:cNvSpPr>
            <a:spLocks noGrp="1"/>
          </p:cNvSpPr>
          <p:nvPr>
            <p:ph type="ftr" sz="quarter" idx="11"/>
          </p:nvPr>
        </p:nvSpPr>
        <p:spPr/>
        <p:txBody>
          <a:bodyPr/>
          <a:lstStyle/>
          <a:p>
            <a:endParaRPr lang="ru-RU"/>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04B2142-8C3A-4DB4-8001-751E5284EB4E}" type="slidenum">
              <a:rPr lang="ru-RU" smtClean="0"/>
              <a:t>‹#›</a:t>
            </a:fld>
            <a:endParaRPr lang="ru-RU"/>
          </a:p>
        </p:txBody>
      </p:sp>
    </p:spTree>
    <p:extLst>
      <p:ext uri="{BB962C8B-B14F-4D97-AF65-F5344CB8AC3E}">
        <p14:creationId xmlns:p14="http://schemas.microsoft.com/office/powerpoint/2010/main" val="20633807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F58BE3D-C9CD-425C-9BA7-7CA176C7EF17}" type="datetimeFigureOut">
              <a:rPr lang="ru-RU" smtClean="0"/>
              <a:t>06.04.2020</a:t>
            </a:fld>
            <a:endParaRPr lang="ru-RU"/>
          </a:p>
        </p:txBody>
      </p:sp>
      <p:sp>
        <p:nvSpPr>
          <p:cNvPr id="3" name="Footer Placeholder 2"/>
          <p:cNvSpPr>
            <a:spLocks noGrp="1"/>
          </p:cNvSpPr>
          <p:nvPr>
            <p:ph type="ftr" sz="quarter" idx="11"/>
          </p:nvPr>
        </p:nvSpPr>
        <p:spPr/>
        <p:txBody>
          <a:bodyPr/>
          <a:lstStyle/>
          <a:p>
            <a:endParaRPr lang="ru-RU"/>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04B2142-8C3A-4DB4-8001-751E5284EB4E}" type="slidenum">
              <a:rPr lang="ru-RU" smtClean="0"/>
              <a:t>‹#›</a:t>
            </a:fld>
            <a:endParaRPr lang="ru-RU"/>
          </a:p>
        </p:txBody>
      </p:sp>
    </p:spTree>
    <p:extLst>
      <p:ext uri="{BB962C8B-B14F-4D97-AF65-F5344CB8AC3E}">
        <p14:creationId xmlns:p14="http://schemas.microsoft.com/office/powerpoint/2010/main" val="35068803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ru-RU" smtClean="0"/>
              <a:t>Образец заголовка</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4F58BE3D-C9CD-425C-9BA7-7CA176C7EF17}" type="datetimeFigureOut">
              <a:rPr lang="ru-RU" smtClean="0"/>
              <a:t>06.04.2020</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04B2142-8C3A-4DB4-8001-751E5284EB4E}" type="slidenum">
              <a:rPr lang="ru-RU" smtClean="0"/>
              <a:t>‹#›</a:t>
            </a:fld>
            <a:endParaRPr lang="ru-RU"/>
          </a:p>
        </p:txBody>
      </p:sp>
    </p:spTree>
    <p:extLst>
      <p:ext uri="{BB962C8B-B14F-4D97-AF65-F5344CB8AC3E}">
        <p14:creationId xmlns:p14="http://schemas.microsoft.com/office/powerpoint/2010/main" val="29709175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4F58BE3D-C9CD-425C-9BA7-7CA176C7EF17}" type="datetimeFigureOut">
              <a:rPr lang="ru-RU" smtClean="0"/>
              <a:t>06.04.2020</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04B2142-8C3A-4DB4-8001-751E5284EB4E}" type="slidenum">
              <a:rPr lang="ru-RU" smtClean="0"/>
              <a:t>‹#›</a:t>
            </a:fld>
            <a:endParaRPr lang="ru-RU"/>
          </a:p>
        </p:txBody>
      </p:sp>
    </p:spTree>
    <p:extLst>
      <p:ext uri="{BB962C8B-B14F-4D97-AF65-F5344CB8AC3E}">
        <p14:creationId xmlns:p14="http://schemas.microsoft.com/office/powerpoint/2010/main" val="31791672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4F58BE3D-C9CD-425C-9BA7-7CA176C7EF17}" type="datetimeFigureOut">
              <a:rPr lang="ru-RU" smtClean="0"/>
              <a:t>06.04.2020</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04B2142-8C3A-4DB4-8001-751E5284EB4E}" type="slidenum">
              <a:rPr lang="ru-RU" smtClean="0"/>
              <a:t>‹#›</a:t>
            </a:fld>
            <a:endParaRPr lang="ru-RU"/>
          </a:p>
        </p:txBody>
      </p:sp>
    </p:spTree>
    <p:extLst>
      <p:ext uri="{BB962C8B-B14F-4D97-AF65-F5344CB8AC3E}">
        <p14:creationId xmlns:p14="http://schemas.microsoft.com/office/powerpoint/2010/main" val="26426669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smtClean="0"/>
              <a:t>Образец заголовка</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4F58BE3D-C9CD-425C-9BA7-7CA176C7EF17}" type="datetimeFigureOut">
              <a:rPr lang="ru-RU" smtClean="0"/>
              <a:t>06.04.2020</a:t>
            </a:fld>
            <a:endParaRPr lang="ru-RU"/>
          </a:p>
        </p:txBody>
      </p:sp>
      <p:sp>
        <p:nvSpPr>
          <p:cNvPr id="5" name="Footer Placeholder 4"/>
          <p:cNvSpPr>
            <a:spLocks noGrp="1"/>
          </p:cNvSpPr>
          <p:nvPr>
            <p:ph type="ftr" sz="quarter" idx="11"/>
          </p:nvPr>
        </p:nvSpPr>
        <p:spPr/>
        <p:txBody>
          <a:bodyPr/>
          <a:lstStyle/>
          <a:p>
            <a:endParaRPr lang="ru-RU"/>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04B2142-8C3A-4DB4-8001-751E5284EB4E}" type="slidenum">
              <a:rPr lang="ru-RU" smtClean="0"/>
              <a:t>‹#›</a:t>
            </a:fld>
            <a:endParaRPr lang="ru-RU"/>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42151417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ru-RU" smtClean="0"/>
              <a:t>Образец заголовка</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4F58BE3D-C9CD-425C-9BA7-7CA176C7EF17}" type="datetimeFigureOut">
              <a:rPr lang="ru-RU" smtClean="0"/>
              <a:t>06.04.2020</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04B2142-8C3A-4DB4-8001-751E5284EB4E}" type="slidenum">
              <a:rPr lang="ru-RU" smtClean="0"/>
              <a:t>‹#›</a:t>
            </a:fld>
            <a:endParaRPr lang="ru-RU"/>
          </a:p>
        </p:txBody>
      </p:sp>
    </p:spTree>
    <p:extLst>
      <p:ext uri="{BB962C8B-B14F-4D97-AF65-F5344CB8AC3E}">
        <p14:creationId xmlns:p14="http://schemas.microsoft.com/office/powerpoint/2010/main" val="67745330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4F58BE3D-C9CD-425C-9BA7-7CA176C7EF17}" type="datetimeFigureOut">
              <a:rPr lang="ru-RU" smtClean="0"/>
              <a:t>06.04.2020</a:t>
            </a:fld>
            <a:endParaRPr lang="ru-RU"/>
          </a:p>
        </p:txBody>
      </p:sp>
      <p:sp>
        <p:nvSpPr>
          <p:cNvPr id="6" name="Footer Placeholder 5"/>
          <p:cNvSpPr>
            <a:spLocks noGrp="1"/>
          </p:cNvSpPr>
          <p:nvPr>
            <p:ph type="ftr" sz="quarter" idx="11"/>
          </p:nvPr>
        </p:nvSpPr>
        <p:spPr/>
        <p:txBody>
          <a:bodyPr/>
          <a:lstStyle/>
          <a:p>
            <a:endParaRPr lang="ru-RU"/>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04B2142-8C3A-4DB4-8001-751E5284EB4E}" type="slidenum">
              <a:rPr lang="ru-RU" smtClean="0"/>
              <a:t>‹#›</a:t>
            </a:fld>
            <a:endParaRPr lang="ru-RU"/>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75305871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4F58BE3D-C9CD-425C-9BA7-7CA176C7EF17}" type="datetimeFigureOut">
              <a:rPr lang="ru-RU" smtClean="0"/>
              <a:t>06.04.2020</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04B2142-8C3A-4DB4-8001-751E5284EB4E}" type="slidenum">
              <a:rPr lang="ru-RU" smtClean="0"/>
              <a:t>‹#›</a:t>
            </a:fld>
            <a:endParaRPr lang="ru-RU"/>
          </a:p>
        </p:txBody>
      </p:sp>
    </p:spTree>
    <p:extLst>
      <p:ext uri="{BB962C8B-B14F-4D97-AF65-F5344CB8AC3E}">
        <p14:creationId xmlns:p14="http://schemas.microsoft.com/office/powerpoint/2010/main" val="333094053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4F58BE3D-C9CD-425C-9BA7-7CA176C7EF17}" type="datetimeFigureOut">
              <a:rPr lang="ru-RU" smtClean="0"/>
              <a:t>06.04.2020</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04B2142-8C3A-4DB4-8001-751E5284EB4E}" type="slidenum">
              <a:rPr lang="ru-RU" smtClean="0"/>
              <a:t>‹#›</a:t>
            </a:fld>
            <a:endParaRPr lang="ru-RU"/>
          </a:p>
        </p:txBody>
      </p:sp>
    </p:spTree>
    <p:extLst>
      <p:ext uri="{BB962C8B-B14F-4D97-AF65-F5344CB8AC3E}">
        <p14:creationId xmlns:p14="http://schemas.microsoft.com/office/powerpoint/2010/main" val="172615992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4F58BE3D-C9CD-425C-9BA7-7CA176C7EF17}" type="datetimeFigureOut">
              <a:rPr lang="ru-RU" smtClean="0"/>
              <a:t>06.04.2020</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04B2142-8C3A-4DB4-8001-751E5284EB4E}" type="slidenum">
              <a:rPr lang="ru-RU" smtClean="0"/>
              <a:t>‹#›</a:t>
            </a:fld>
            <a:endParaRPr lang="ru-RU"/>
          </a:p>
        </p:txBody>
      </p:sp>
    </p:spTree>
    <p:extLst>
      <p:ext uri="{BB962C8B-B14F-4D97-AF65-F5344CB8AC3E}">
        <p14:creationId xmlns:p14="http://schemas.microsoft.com/office/powerpoint/2010/main" val="6763328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4F58BE3D-C9CD-425C-9BA7-7CA176C7EF17}" type="datetimeFigureOut">
              <a:rPr lang="ru-RU" smtClean="0"/>
              <a:t>06.04.2020</a:t>
            </a:fld>
            <a:endParaRPr lang="ru-RU"/>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04B2142-8C3A-4DB4-8001-751E5284EB4E}" type="slidenum">
              <a:rPr lang="ru-RU" smtClean="0"/>
              <a:t>‹#›</a:t>
            </a:fld>
            <a:endParaRPr lang="ru-RU"/>
          </a:p>
        </p:txBody>
      </p:sp>
    </p:spTree>
    <p:extLst>
      <p:ext uri="{BB962C8B-B14F-4D97-AF65-F5344CB8AC3E}">
        <p14:creationId xmlns:p14="http://schemas.microsoft.com/office/powerpoint/2010/main" val="845445926"/>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 id="2147483702" r:id="rId12"/>
    <p:sldLayoutId id="2147483703" r:id="rId13"/>
    <p:sldLayoutId id="2147483704" r:id="rId14"/>
    <p:sldLayoutId id="2147483705" r:id="rId15"/>
    <p:sldLayoutId id="2147483706"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normAutofit fontScale="90000"/>
          </a:bodyPr>
          <a:lstStyle/>
          <a:p>
            <a:pPr algn="ctr"/>
            <a:r>
              <a:rPr lang="ru-RU" dirty="0" smtClean="0"/>
              <a:t>Образы борьбы и победы в </a:t>
            </a:r>
            <a:br>
              <a:rPr lang="ru-RU" dirty="0" smtClean="0"/>
            </a:br>
            <a:r>
              <a:rPr lang="ru-RU" dirty="0" smtClean="0"/>
              <a:t>искусстве</a:t>
            </a:r>
            <a:endParaRPr lang="ru-RU" dirty="0"/>
          </a:p>
        </p:txBody>
      </p:sp>
      <p:sp>
        <p:nvSpPr>
          <p:cNvPr id="3" name="Подзаголовок 2"/>
          <p:cNvSpPr>
            <a:spLocks noGrp="1"/>
          </p:cNvSpPr>
          <p:nvPr>
            <p:ph type="subTitle" idx="1"/>
          </p:nvPr>
        </p:nvSpPr>
        <p:spPr/>
        <p:txBody>
          <a:bodyPr/>
          <a:lstStyle/>
          <a:p>
            <a:endParaRPr lang="ru-RU"/>
          </a:p>
        </p:txBody>
      </p:sp>
    </p:spTree>
    <p:extLst>
      <p:ext uri="{BB962C8B-B14F-4D97-AF65-F5344CB8AC3E}">
        <p14:creationId xmlns:p14="http://schemas.microsoft.com/office/powerpoint/2010/main" val="209623798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68626" y="514626"/>
            <a:ext cx="7581900" cy="3046988"/>
          </a:xfrm>
          <a:prstGeom prst="rect">
            <a:avLst/>
          </a:prstGeom>
          <a:noFill/>
        </p:spPr>
        <p:txBody>
          <a:bodyPr wrap="square" rtlCol="0">
            <a:spAutoFit/>
          </a:bodyPr>
          <a:lstStyle/>
          <a:p>
            <a:pPr algn="ctr"/>
            <a:r>
              <a:rPr lang="ru-RU" sz="4800" dirty="0" smtClean="0">
                <a:latin typeface="Times New Roman" panose="02020603050405020304" pitchFamily="18" charset="0"/>
                <a:cs typeface="Times New Roman" panose="02020603050405020304" pitchFamily="18" charset="0"/>
              </a:rPr>
              <a:t>Людвиг </a:t>
            </a:r>
            <a:r>
              <a:rPr lang="ru-RU" sz="4800" dirty="0" err="1" smtClean="0">
                <a:latin typeface="Times New Roman" panose="02020603050405020304" pitchFamily="18" charset="0"/>
                <a:cs typeface="Times New Roman" panose="02020603050405020304" pitchFamily="18" charset="0"/>
              </a:rPr>
              <a:t>ван</a:t>
            </a:r>
            <a:r>
              <a:rPr lang="ru-RU" sz="4800" dirty="0" smtClean="0">
                <a:latin typeface="Times New Roman" panose="02020603050405020304" pitchFamily="18" charset="0"/>
                <a:cs typeface="Times New Roman" panose="02020603050405020304" pitchFamily="18" charset="0"/>
              </a:rPr>
              <a:t> Бетховен </a:t>
            </a:r>
          </a:p>
          <a:p>
            <a:pPr algn="ctr"/>
            <a:r>
              <a:rPr lang="ru-RU" sz="4800" dirty="0" smtClean="0">
                <a:latin typeface="Times New Roman" panose="02020603050405020304" pitchFamily="18" charset="0"/>
                <a:cs typeface="Times New Roman" panose="02020603050405020304" pitchFamily="18" charset="0"/>
              </a:rPr>
              <a:t>(1770-1827)</a:t>
            </a:r>
          </a:p>
          <a:p>
            <a:endParaRPr lang="ru-RU" sz="4800" dirty="0">
              <a:latin typeface="Times New Roman" panose="02020603050405020304" pitchFamily="18" charset="0"/>
              <a:cs typeface="Times New Roman" panose="02020603050405020304" pitchFamily="18" charset="0"/>
            </a:endParaRPr>
          </a:p>
          <a:p>
            <a:pPr algn="ctr"/>
            <a:r>
              <a:rPr lang="ru-RU" sz="4800" dirty="0" smtClean="0">
                <a:latin typeface="Times New Roman" panose="02020603050405020304" pitchFamily="18" charset="0"/>
                <a:cs typeface="Times New Roman" panose="02020603050405020304" pitchFamily="18" charset="0"/>
              </a:rPr>
              <a:t>Симфония №5</a:t>
            </a:r>
            <a:endParaRPr lang="ru-RU" sz="4800" dirty="0">
              <a:latin typeface="Times New Roman" panose="02020603050405020304" pitchFamily="18" charset="0"/>
              <a:cs typeface="Times New Roman" panose="02020603050405020304" pitchFamily="18" charset="0"/>
            </a:endParaRPr>
          </a:p>
        </p:txBody>
      </p:sp>
      <p:pic>
        <p:nvPicPr>
          <p:cNvPr id="1026" name="Picture 2" descr="Beethove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81900" y="1714500"/>
            <a:ext cx="3661648" cy="440220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409589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838739" y="795682"/>
            <a:ext cx="7962900" cy="2554545"/>
          </a:xfrm>
          <a:prstGeom prst="rect">
            <a:avLst/>
          </a:prstGeom>
          <a:noFill/>
        </p:spPr>
        <p:txBody>
          <a:bodyPr wrap="square" rtlCol="0">
            <a:spAutoFit/>
          </a:bodyPr>
          <a:lstStyle/>
          <a:p>
            <a:r>
              <a:rPr lang="ru-RU" sz="4000" dirty="0" smtClean="0">
                <a:latin typeface="Times New Roman" panose="02020603050405020304" pitchFamily="18" charset="0"/>
                <a:cs typeface="Times New Roman" panose="02020603050405020304" pitchFamily="18" charset="0"/>
              </a:rPr>
              <a:t>«Почему я пишу? То, что у меня на сердце, должно найти себе выход. Вот поэтому то я и пишу», - говорил </a:t>
            </a:r>
            <a:r>
              <a:rPr lang="ru-RU" sz="4000" dirty="0" err="1" smtClean="0">
                <a:latin typeface="Times New Roman" panose="02020603050405020304" pitchFamily="18" charset="0"/>
                <a:cs typeface="Times New Roman" panose="02020603050405020304" pitchFamily="18" charset="0"/>
              </a:rPr>
              <a:t>Л.Бетховен</a:t>
            </a:r>
            <a:endParaRPr lang="ru-RU" sz="4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5577171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2247900" y="327024"/>
            <a:ext cx="8115300" cy="6086475"/>
          </a:xfrm>
          <a:prstGeom prst="rect">
            <a:avLst/>
          </a:prstGeom>
        </p:spPr>
      </p:pic>
    </p:spTree>
    <p:extLst>
      <p:ext uri="{BB962C8B-B14F-4D97-AF65-F5344CB8AC3E}">
        <p14:creationId xmlns:p14="http://schemas.microsoft.com/office/powerpoint/2010/main" val="814369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927100" y="264448"/>
            <a:ext cx="10668000" cy="6407973"/>
          </a:xfrm>
          <a:prstGeom prst="rect">
            <a:avLst/>
          </a:prstGeom>
        </p:spPr>
        <p:txBody>
          <a:bodyPr wrap="square">
            <a:spAutoFit/>
          </a:bodyPr>
          <a:lstStyle/>
          <a:p>
            <a:pPr algn="ctr">
              <a:lnSpc>
                <a:spcPct val="150000"/>
              </a:lnSpc>
            </a:pPr>
            <a:r>
              <a:rPr lang="ru-RU" dirty="0">
                <a:solidFill>
                  <a:srgbClr val="000000"/>
                </a:solidFill>
                <a:latin typeface="PT Sans"/>
              </a:rPr>
              <a:t>Факторы, повлиявшие на создание произведения </a:t>
            </a:r>
            <a:endParaRPr lang="ru-RU" dirty="0" smtClean="0">
              <a:solidFill>
                <a:srgbClr val="000000"/>
              </a:solidFill>
              <a:latin typeface="PT Sans"/>
            </a:endParaRPr>
          </a:p>
          <a:p>
            <a:pPr algn="just">
              <a:lnSpc>
                <a:spcPct val="150000"/>
              </a:lnSpc>
            </a:pPr>
            <a:endParaRPr lang="ru-RU" dirty="0" smtClean="0">
              <a:solidFill>
                <a:srgbClr val="000000"/>
              </a:solidFill>
              <a:latin typeface="PT Sans"/>
            </a:endParaRPr>
          </a:p>
          <a:p>
            <a:pPr algn="just">
              <a:lnSpc>
                <a:spcPct val="150000"/>
              </a:lnSpc>
            </a:pPr>
            <a:r>
              <a:rPr lang="ru-RU" dirty="0" smtClean="0">
                <a:solidFill>
                  <a:srgbClr val="000000"/>
                </a:solidFill>
                <a:latin typeface="PT Sans"/>
              </a:rPr>
              <a:t>	</a:t>
            </a:r>
            <a:r>
              <a:rPr lang="ru-RU" sz="2000" dirty="0" smtClean="0">
                <a:solidFill>
                  <a:srgbClr val="000000"/>
                </a:solidFill>
                <a:latin typeface="Times New Roman" panose="02020603050405020304" pitchFamily="18" charset="0"/>
                <a:cs typeface="Times New Roman" panose="02020603050405020304" pitchFamily="18" charset="0"/>
              </a:rPr>
              <a:t>Данное </a:t>
            </a:r>
            <a:r>
              <a:rPr lang="ru-RU" sz="2000" dirty="0">
                <a:solidFill>
                  <a:srgbClr val="000000"/>
                </a:solidFill>
                <a:latin typeface="Times New Roman" panose="02020603050405020304" pitchFamily="18" charset="0"/>
                <a:cs typeface="Times New Roman" panose="02020603050405020304" pitchFamily="18" charset="0"/>
              </a:rPr>
              <a:t>произведение является самым грандиозным из всех шедевров автора, но у него и самая печальная история создания. Симфония № 5 Бетховена Л. В. несет в себе все муки композитора, всю его душевную боль. Узнав о том, что никогда больше не будет слышать, Бетховен возжелал смерти. Он хотел окончить свою жизнь, наложить на себя руки. Мысли о смерти порой его вовсе не оставляли, сводили с ума, ведь музыка, которую он больше никогда не услышит, была его сущностью, жизнью. Но, долго размышляя над бытием, композитор задумался над силой, коей наделен каждый человек. Он подумал, что все, если действительно захотят, смогут "взять за горло судьбу", начать ею руководить, и жить, невзирая на все чинимые ей козни. Бетховен знал, что судьба распорядилась его жизнью несправедливо, но и подарила огромную силу воли, благодаря которой он смог вновь слышать музыку, только не ушами, а сердцем. Именно это </a:t>
            </a:r>
            <a:r>
              <a:rPr lang="ru-RU" sz="2000" dirty="0" err="1">
                <a:solidFill>
                  <a:srgbClr val="000000"/>
                </a:solidFill>
                <a:latin typeface="Times New Roman" panose="02020603050405020304" pitchFamily="18" charset="0"/>
                <a:cs typeface="Times New Roman" panose="02020603050405020304" pitchFamily="18" charset="0"/>
              </a:rPr>
              <a:t>сподвигло</a:t>
            </a:r>
            <a:r>
              <a:rPr lang="ru-RU" sz="2000" dirty="0">
                <a:solidFill>
                  <a:srgbClr val="000000"/>
                </a:solidFill>
                <a:latin typeface="Times New Roman" panose="02020603050405020304" pitchFamily="18" charset="0"/>
                <a:cs typeface="Times New Roman" panose="02020603050405020304" pitchFamily="18" charset="0"/>
              </a:rPr>
              <a:t> композитора написать свою самую лучшую симфонию. Назло судьбе, насмехающимся над его недугом людям, самому себе, так желающему </a:t>
            </a:r>
            <a:r>
              <a:rPr lang="ru-RU" sz="2000" dirty="0" smtClean="0">
                <a:solidFill>
                  <a:srgbClr val="000000"/>
                </a:solidFill>
                <a:latin typeface="Times New Roman" panose="02020603050405020304" pitchFamily="18" charset="0"/>
                <a:cs typeface="Times New Roman" panose="02020603050405020304" pitchFamily="18" charset="0"/>
              </a:rPr>
              <a:t>смерти</a:t>
            </a:r>
            <a:endParaRPr lang="ru-RU"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0157128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25500" y="376853"/>
            <a:ext cx="10845800" cy="5940088"/>
          </a:xfrm>
          <a:prstGeom prst="rect">
            <a:avLst/>
          </a:prstGeom>
        </p:spPr>
        <p:txBody>
          <a:bodyPr wrap="square">
            <a:spAutoFit/>
          </a:bodyPr>
          <a:lstStyle/>
          <a:p>
            <a:pPr algn="ctr"/>
            <a:r>
              <a:rPr lang="ru-RU" sz="2000" b="0" i="0" dirty="0" smtClean="0">
                <a:solidFill>
                  <a:srgbClr val="000000"/>
                </a:solidFill>
                <a:effectLst/>
                <a:latin typeface="Times New Roman" panose="02020603050405020304" pitchFamily="18" charset="0"/>
                <a:cs typeface="Times New Roman" panose="02020603050405020304" pitchFamily="18" charset="0"/>
              </a:rPr>
              <a:t>Неудачная премьера</a:t>
            </a:r>
          </a:p>
          <a:p>
            <a:pPr algn="ctr"/>
            <a:endParaRPr lang="ru-RU" sz="2000" dirty="0">
              <a:solidFill>
                <a:srgbClr val="000000"/>
              </a:solidFill>
              <a:latin typeface="Times New Roman" panose="02020603050405020304" pitchFamily="18" charset="0"/>
              <a:cs typeface="Times New Roman" panose="02020603050405020304" pitchFamily="18" charset="0"/>
            </a:endParaRPr>
          </a:p>
          <a:p>
            <a:pPr algn="just"/>
            <a:r>
              <a:rPr lang="ru-RU" sz="2000" b="0" i="0" dirty="0" smtClean="0">
                <a:solidFill>
                  <a:srgbClr val="000000"/>
                </a:solidFill>
                <a:effectLst/>
                <a:latin typeface="Times New Roman" panose="02020603050405020304" pitchFamily="18" charset="0"/>
                <a:cs typeface="Times New Roman" panose="02020603050405020304" pitchFamily="18" charset="0"/>
              </a:rPr>
              <a:t> Пятая симфония Бетховена сегодня исполняется на мировых сценах. Ее любят, ценят, ею вдохновляются и восхищаются. Но в день премьеры все было далеко не так, презентация прошла крайне неудачно, и слушатели остались ею недовольны. На такой исход повлияло сразу несколько факторов, и из их числа можно выделить самые весомые: Концерт слишком затянулся. История создания симфонии № 5 Л. Бетховена была слишком сложна, длинна, и композитор не хотел, чтобы она звучала последней или первой. Так как автор представлял сразу две симфонии, пришлось в начале концерта вставить еще несколько крупных произведений. Зрители утомились от слишком длительного пребывания в зале, громких звуков новаторских произведений, исполняемых оркестром. Именно поэтому к началу презентации пятой симфонии они уже не хотели ничего воспринимать, единственным их желанием было быстрее покинуть зал. Кроме этого, зрители слишком продрогли. В помещении было ужасно холодно, так как оно не отапливалось. Из-за отсутствия благоприятных условий оркестр плохо играл. Оркестранты постоянно допускали грубые ошибки, и произведение приходилось начинать заново. А это дополнительно затягивало время и так длительного концерта. Но, несмотря на первую неудачу, не стал посмешищем Л. В. Бетховен. Симфония № 5, история создания которой наполнена печалью и трудностями, с каждым годом все больше набирала популярность и в скором времени была признана эталоном классической симфонической музыки. </a:t>
            </a:r>
            <a:endParaRPr lang="ru-RU"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4700432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30200" y="0"/>
            <a:ext cx="11379200" cy="6093976"/>
          </a:xfrm>
          <a:prstGeom prst="rect">
            <a:avLst/>
          </a:prstGeom>
        </p:spPr>
        <p:txBody>
          <a:bodyPr wrap="square">
            <a:spAutoFit/>
          </a:bodyPr>
          <a:lstStyle/>
          <a:p>
            <a:pPr algn="ctr"/>
            <a:r>
              <a:rPr lang="ru-RU" sz="3000" b="0" i="0" dirty="0" smtClean="0">
                <a:solidFill>
                  <a:srgbClr val="000000"/>
                </a:solidFill>
                <a:effectLst/>
                <a:latin typeface="Times New Roman" panose="02020603050405020304" pitchFamily="18" charset="0"/>
                <a:cs typeface="Times New Roman" panose="02020603050405020304" pitchFamily="18" charset="0"/>
              </a:rPr>
              <a:t>Описание симфонии </a:t>
            </a:r>
          </a:p>
          <a:p>
            <a:pPr algn="just"/>
            <a:endParaRPr lang="ru-RU" sz="3000" dirty="0">
              <a:solidFill>
                <a:srgbClr val="000000"/>
              </a:solidFill>
              <a:latin typeface="Times New Roman" panose="02020603050405020304" pitchFamily="18" charset="0"/>
              <a:cs typeface="Times New Roman" panose="02020603050405020304" pitchFamily="18" charset="0"/>
            </a:endParaRPr>
          </a:p>
          <a:p>
            <a:pPr algn="just"/>
            <a:r>
              <a:rPr lang="ru-RU" sz="3000" b="0" i="0" dirty="0" smtClean="0">
                <a:solidFill>
                  <a:srgbClr val="000000"/>
                </a:solidFill>
                <a:effectLst/>
                <a:latin typeface="Times New Roman" panose="02020603050405020304" pitchFamily="18" charset="0"/>
                <a:cs typeface="Times New Roman" panose="02020603050405020304" pitchFamily="18" charset="0"/>
              </a:rPr>
              <a:t>Так, в музыке мы видим борьбу лирического героя со злым роком. Конфликт человека с судьбой очевиден, он открывается с самых первых тактов. Композитор писал, что именно так, неожиданно, "судьба стучит в наши двери", он сравнил ее с незваной гостьей, которая приходит не всегда с дарами. Бетховен сказал, что судьба способна разрушить все одним своим поворотом, изменить жизнь, уничтожить привычный мир грез, сделать исполнение желаний недосягаемой мечтой. Мотивы судьбы полностью пронизывают композицию, делая ее более слитной и единой. Как и все классические произведения, симфония № 5 Бетховена состоит из четырех главных частей.</a:t>
            </a:r>
            <a:endParaRPr lang="ru-RU" sz="3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097380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95300" y="58847"/>
            <a:ext cx="11125200" cy="5786199"/>
          </a:xfrm>
          <a:prstGeom prst="rect">
            <a:avLst/>
          </a:prstGeom>
        </p:spPr>
        <p:txBody>
          <a:bodyPr wrap="square">
            <a:spAutoFit/>
          </a:bodyPr>
          <a:lstStyle/>
          <a:p>
            <a:pPr algn="ctr"/>
            <a:r>
              <a:rPr lang="ru-RU" sz="3200" b="0" i="0" dirty="0" smtClean="0">
                <a:solidFill>
                  <a:srgbClr val="000000"/>
                </a:solidFill>
                <a:effectLst/>
                <a:latin typeface="PT Sans"/>
              </a:rPr>
              <a:t>Смысл симфонии </a:t>
            </a:r>
          </a:p>
          <a:p>
            <a:endParaRPr lang="ru-RU" dirty="0">
              <a:solidFill>
                <a:srgbClr val="000000"/>
              </a:solidFill>
              <a:latin typeface="PT Sans"/>
            </a:endParaRPr>
          </a:p>
          <a:p>
            <a:pPr algn="just"/>
            <a:r>
              <a:rPr lang="ru-RU" sz="3200" b="0" i="0" dirty="0" smtClean="0">
                <a:solidFill>
                  <a:srgbClr val="000000"/>
                </a:solidFill>
                <a:effectLst/>
                <a:latin typeface="Times New Roman" panose="02020603050405020304" pitchFamily="18" charset="0"/>
                <a:cs typeface="Times New Roman" panose="02020603050405020304" pitchFamily="18" charset="0"/>
              </a:rPr>
              <a:t>Эта симфония должна была остаться с тем смыслом, который в нее вложил композитор. Бетховен желал до каждого человека донести все, что хотел сказать сам, но не мог выразить это словами. Он знал, что людям необходимо то знание, которое пришло к нему самому лишь с бедой. Автор хотел, чтобы каждый несчастный смог понять, что все в его руках, в том числе жизнь, судьба. Все это можно взять под контроль, стоит только понять, как это сделать. Композитор через музыку показал, как тяжела борьба, но если пройти до конца, то предстоит счастливый и красочный финал. </a:t>
            </a:r>
            <a:endParaRPr lang="ru-RU"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2593336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25500" y="250041"/>
            <a:ext cx="10706100" cy="6001643"/>
          </a:xfrm>
          <a:prstGeom prst="rect">
            <a:avLst/>
          </a:prstGeom>
        </p:spPr>
        <p:txBody>
          <a:bodyPr wrap="square">
            <a:spAutoFit/>
          </a:bodyPr>
          <a:lstStyle/>
          <a:p>
            <a:pPr algn="ctr"/>
            <a:r>
              <a:rPr lang="ru-RU" sz="3200" b="0" i="0" dirty="0" smtClean="0">
                <a:solidFill>
                  <a:srgbClr val="000000"/>
                </a:solidFill>
                <a:effectLst/>
                <a:latin typeface="Times New Roman" panose="02020603050405020304" pitchFamily="18" charset="0"/>
                <a:cs typeface="Times New Roman" panose="02020603050405020304" pitchFamily="18" charset="0"/>
              </a:rPr>
              <a:t>Симфония в кинокартинах </a:t>
            </a:r>
          </a:p>
          <a:p>
            <a:endParaRPr lang="ru-RU" sz="3200" b="0" i="0" dirty="0" smtClean="0">
              <a:solidFill>
                <a:srgbClr val="000000"/>
              </a:solidFill>
              <a:effectLst/>
              <a:latin typeface="Times New Roman" panose="02020603050405020304" pitchFamily="18" charset="0"/>
              <a:cs typeface="Times New Roman" panose="02020603050405020304" pitchFamily="18" charset="0"/>
            </a:endParaRPr>
          </a:p>
          <a:p>
            <a:pPr algn="just"/>
            <a:r>
              <a:rPr lang="ru-RU" sz="3200" b="0" i="0" dirty="0" smtClean="0">
                <a:solidFill>
                  <a:srgbClr val="000000"/>
                </a:solidFill>
                <a:effectLst/>
                <a:latin typeface="Times New Roman" panose="02020603050405020304" pitchFamily="18" charset="0"/>
                <a:cs typeface="Times New Roman" panose="02020603050405020304" pitchFamily="18" charset="0"/>
              </a:rPr>
              <a:t>Так как в композиции явно ощущается борьба и преодоление трудностей, не кажется странным, что ее режиссеры использовали для подчеркивания самых напряженных моментов фильмов. Так, мы можем симфонию услышать в рейтинговом сериале "Ходячие мертвецы". Эпизод под названием "Услуга" становится более устрашающим под звуки симфонии. Это же произведение звучит в "Друзьях </a:t>
            </a:r>
            <a:r>
              <a:rPr lang="ru-RU" sz="3200" b="0" i="0" dirty="0" err="1" smtClean="0">
                <a:solidFill>
                  <a:srgbClr val="000000"/>
                </a:solidFill>
                <a:effectLst/>
                <a:latin typeface="Times New Roman" panose="02020603050405020304" pitchFamily="18" charset="0"/>
                <a:cs typeface="Times New Roman" panose="02020603050405020304" pitchFamily="18" charset="0"/>
              </a:rPr>
              <a:t>Оушена</a:t>
            </a:r>
            <a:r>
              <a:rPr lang="ru-RU" sz="3200" b="0" i="0" dirty="0" smtClean="0">
                <a:solidFill>
                  <a:srgbClr val="000000"/>
                </a:solidFill>
                <a:effectLst/>
                <a:latin typeface="Times New Roman" panose="02020603050405020304" pitchFamily="18" charset="0"/>
                <a:cs typeface="Times New Roman" panose="02020603050405020304" pitchFamily="18" charset="0"/>
              </a:rPr>
              <a:t>", "Неуклюжей", "Я - Зомби", "Паранойе", "Штурме Белого дома" и многих других не менее ярких фильмах</a:t>
            </a:r>
            <a:endParaRPr lang="ru-RU"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9752181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371600" y="477441"/>
            <a:ext cx="9144000" cy="6001643"/>
          </a:xfrm>
          <a:prstGeom prst="rect">
            <a:avLst/>
          </a:prstGeom>
        </p:spPr>
        <p:txBody>
          <a:bodyPr wrap="square">
            <a:spAutoFit/>
          </a:bodyPr>
          <a:lstStyle/>
          <a:p>
            <a:pPr algn="ctr"/>
            <a:r>
              <a:rPr lang="ru-RU" sz="3200" b="0" i="0" dirty="0" smtClean="0">
                <a:solidFill>
                  <a:srgbClr val="000000"/>
                </a:solidFill>
                <a:effectLst/>
                <a:latin typeface="Times New Roman" panose="02020603050405020304" pitchFamily="18" charset="0"/>
                <a:cs typeface="Times New Roman" panose="02020603050405020304" pitchFamily="18" charset="0"/>
              </a:rPr>
              <a:t>Современные обработки </a:t>
            </a:r>
          </a:p>
          <a:p>
            <a:pPr algn="just"/>
            <a:endParaRPr lang="ru-RU" sz="3200" dirty="0">
              <a:solidFill>
                <a:srgbClr val="000000"/>
              </a:solidFill>
              <a:latin typeface="Times New Roman" panose="02020603050405020304" pitchFamily="18" charset="0"/>
              <a:cs typeface="Times New Roman" panose="02020603050405020304" pitchFamily="18" charset="0"/>
            </a:endParaRPr>
          </a:p>
          <a:p>
            <a:pPr algn="just"/>
            <a:r>
              <a:rPr lang="ru-RU" sz="3200" b="0" i="0" dirty="0" smtClean="0">
                <a:solidFill>
                  <a:srgbClr val="000000"/>
                </a:solidFill>
                <a:effectLst/>
                <a:latin typeface="Times New Roman" panose="02020603050405020304" pitchFamily="18" charset="0"/>
                <a:cs typeface="Times New Roman" panose="02020603050405020304" pitchFamily="18" charset="0"/>
              </a:rPr>
              <a:t>Многие авторы, пользуясь популярностью симфонии, обрабатывают ее в своем стиле. Но это нисколько не портит оригинал. Напротив, новый образ симфонии становится более свежим, интересным, дополненным. В каждой новой обработке молодое поколение может найти свой стиль. Наиболее популярными являются симфония в стиле джаз, </a:t>
            </a:r>
            <a:r>
              <a:rPr lang="ru-RU" sz="3200" b="0" i="0" dirty="0" err="1" smtClean="0">
                <a:solidFill>
                  <a:srgbClr val="000000"/>
                </a:solidFill>
                <a:effectLst/>
                <a:latin typeface="Times New Roman" panose="02020603050405020304" pitchFamily="18" charset="0"/>
                <a:cs typeface="Times New Roman" panose="02020603050405020304" pitchFamily="18" charset="0"/>
              </a:rPr>
              <a:t>сальса</a:t>
            </a:r>
            <a:r>
              <a:rPr lang="ru-RU" sz="3200" b="0" i="0" dirty="0" smtClean="0">
                <a:solidFill>
                  <a:srgbClr val="000000"/>
                </a:solidFill>
                <a:effectLst/>
                <a:latin typeface="Times New Roman" panose="02020603050405020304" pitchFamily="18" charset="0"/>
                <a:cs typeface="Times New Roman" panose="02020603050405020304" pitchFamily="18" charset="0"/>
              </a:rPr>
              <a:t> и рок. Последняя получилась более интересной, так как рок подчеркивает конфликт, делая его более напряженным.</a:t>
            </a:r>
            <a:endParaRPr lang="ru-RU"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279340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569843" y="571294"/>
            <a:ext cx="11290852" cy="5317353"/>
          </a:xfrm>
          <a:prstGeom prst="rect">
            <a:avLst/>
          </a:prstGeom>
        </p:spPr>
        <p:txBody>
          <a:bodyPr wrap="square">
            <a:spAutoFit/>
          </a:bodyPr>
          <a:lstStyle/>
          <a:p>
            <a:pPr algn="just">
              <a:lnSpc>
                <a:spcPct val="115000"/>
              </a:lnSpc>
              <a:spcAft>
                <a:spcPts val="1000"/>
              </a:spcAft>
            </a:pPr>
            <a:r>
              <a:rPr lang="ru-RU" sz="2400" dirty="0">
                <a:latin typeface="Times New Roman" panose="02020603050405020304" pitchFamily="18" charset="0"/>
                <a:ea typeface="Calibri" panose="020F0502020204030204" pitchFamily="34" charset="0"/>
                <a:cs typeface="Times New Roman" panose="02020603050405020304" pitchFamily="18" charset="0"/>
              </a:rPr>
              <a:t>Страницы рукописей </a:t>
            </a:r>
            <a:r>
              <a:rPr lang="ru-RU" sz="2400" dirty="0" err="1">
                <a:latin typeface="Times New Roman" panose="02020603050405020304" pitchFamily="18" charset="0"/>
                <a:ea typeface="Calibri" panose="020F0502020204030204" pitchFamily="34" charset="0"/>
                <a:cs typeface="Times New Roman" panose="02020603050405020304" pitchFamily="18" charset="0"/>
              </a:rPr>
              <a:t>Л.Бетховена</a:t>
            </a:r>
            <a:r>
              <a:rPr lang="ru-RU" sz="2400" dirty="0">
                <a:latin typeface="Times New Roman" panose="02020603050405020304" pitchFamily="18" charset="0"/>
                <a:ea typeface="Calibri" panose="020F0502020204030204" pitchFamily="34" charset="0"/>
                <a:cs typeface="Times New Roman" panose="02020603050405020304" pitchFamily="18" charset="0"/>
              </a:rPr>
              <a:t> выглядят как «кровоточащий рассказ о грандиозном внутреннем сражении… Прежде чем писать эту страшного вида партитуру, Бетховен в течение трех лет заполнял блокноты эскизами. Представьте себе целую жизнь, полную борьбы, часть за частью, симфония за симфонией, соната за квартетом, концерт за концертом. Вес новые попытки и долой их в его постоянном стремлении к совершенству… Где – то здесь ключ к тайне большого художника, который отдает всю свою энергию и жизнь, чтобы прийти к убеждению, что одна нота следует за другой неизбежно. Композитор, поступая так, в заключение оставляет нас с чувством, что есть нечто настоящее в этом мире, верное во всем, нечто, следующее своим, твердо установленным законам, нечто, чему мы можем твердо верить, что никогда не подведет нас».</a:t>
            </a:r>
          </a:p>
          <a:p>
            <a:pPr algn="just">
              <a:lnSpc>
                <a:spcPct val="115000"/>
              </a:lnSpc>
              <a:spcAft>
                <a:spcPts val="1000"/>
              </a:spcAft>
            </a:pPr>
            <a:r>
              <a:rPr lang="ru-RU" sz="2400" dirty="0">
                <a:latin typeface="Times New Roman" panose="02020603050405020304" pitchFamily="18" charset="0"/>
                <a:ea typeface="Calibri" panose="020F0502020204030204" pitchFamily="34" charset="0"/>
                <a:cs typeface="Times New Roman" panose="02020603050405020304" pitchFamily="18" charset="0"/>
              </a:rPr>
              <a:t>Американский композитор, дирижер и пианист </a:t>
            </a:r>
            <a:r>
              <a:rPr lang="ru-RU" sz="2400" dirty="0" err="1">
                <a:latin typeface="Times New Roman" panose="02020603050405020304" pitchFamily="18" charset="0"/>
                <a:ea typeface="Calibri" panose="020F0502020204030204" pitchFamily="34" charset="0"/>
                <a:cs typeface="Times New Roman" panose="02020603050405020304" pitchFamily="18" charset="0"/>
              </a:rPr>
              <a:t>Бернстайн</a:t>
            </a:r>
            <a:r>
              <a:rPr lang="ru-RU" sz="2400" dirty="0">
                <a:latin typeface="Times New Roman" panose="02020603050405020304" pitchFamily="18" charset="0"/>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23499103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пятая симфония бетховен"/>
          <p:cNvSpPr>
            <a:spLocks noChangeAspect="1" noChangeArrowheads="1"/>
          </p:cNvSpPr>
          <p:nvPr/>
        </p:nvSpPr>
        <p:spPr bwMode="auto">
          <a:xfrm>
            <a:off x="155574" y="-144463"/>
            <a:ext cx="7045325" cy="704534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3" name="Рисунок 2"/>
          <p:cNvPicPr>
            <a:picLocks noChangeAspect="1"/>
          </p:cNvPicPr>
          <p:nvPr/>
        </p:nvPicPr>
        <p:blipFill>
          <a:blip r:embed="rId2"/>
          <a:stretch>
            <a:fillRect/>
          </a:stretch>
        </p:blipFill>
        <p:spPr>
          <a:xfrm>
            <a:off x="2108200" y="234314"/>
            <a:ext cx="7988300" cy="6379229"/>
          </a:xfrm>
          <a:prstGeom prst="rect">
            <a:avLst/>
          </a:prstGeom>
          <a:ln>
            <a:noFill/>
          </a:ln>
          <a:effectLst>
            <a:softEdge rad="112500"/>
          </a:effectLst>
        </p:spPr>
      </p:pic>
    </p:spTree>
    <p:extLst>
      <p:ext uri="{BB962C8B-B14F-4D97-AF65-F5344CB8AC3E}">
        <p14:creationId xmlns:p14="http://schemas.microsoft.com/office/powerpoint/2010/main" val="1081055410"/>
      </p:ext>
    </p:extLst>
  </p:cSld>
  <p:clrMapOvr>
    <a:masterClrMapping/>
  </p:clrMapOvr>
</p:sld>
</file>

<file path=ppt/theme/theme1.xml><?xml version="1.0" encoding="utf-8"?>
<a:theme xmlns:a="http://schemas.openxmlformats.org/drawingml/2006/main" name="Легкий дым">
  <a:themeElements>
    <a:clrScheme name="Легкий дым">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Легкий дым">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Легкий дым">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30</TotalTime>
  <Words>831</Words>
  <Application>Microsoft Office PowerPoint</Application>
  <PresentationFormat>Широкоэкранный</PresentationFormat>
  <Paragraphs>26</Paragraphs>
  <Slides>12</Slides>
  <Notes>0</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12</vt:i4>
      </vt:variant>
    </vt:vector>
  </HeadingPairs>
  <TitlesOfParts>
    <vt:vector size="19" baseType="lpstr">
      <vt:lpstr>Arial</vt:lpstr>
      <vt:lpstr>Calibri</vt:lpstr>
      <vt:lpstr>Century Gothic</vt:lpstr>
      <vt:lpstr>PT Sans</vt:lpstr>
      <vt:lpstr>Times New Roman</vt:lpstr>
      <vt:lpstr>Wingdings 3</vt:lpstr>
      <vt:lpstr>Легкий дым</vt:lpstr>
      <vt:lpstr>Образы борьбы и победы в  искусстве</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SPecialiST RePack</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Образы борьбы и победы в  искусстве</dc:title>
  <dc:creator>s_users</dc:creator>
  <cp:lastModifiedBy>dell08</cp:lastModifiedBy>
  <cp:revision>4</cp:revision>
  <dcterms:created xsi:type="dcterms:W3CDTF">2018-03-18T20:16:09Z</dcterms:created>
  <dcterms:modified xsi:type="dcterms:W3CDTF">2020-04-06T10:22:39Z</dcterms:modified>
</cp:coreProperties>
</file>