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87" r:id="rId3"/>
    <p:sldId id="286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1" r:id="rId14"/>
    <p:sldId id="272" r:id="rId15"/>
    <p:sldId id="270" r:id="rId16"/>
    <p:sldId id="273" r:id="rId17"/>
    <p:sldId id="274" r:id="rId18"/>
    <p:sldId id="260" r:id="rId19"/>
    <p:sldId id="288" r:id="rId20"/>
    <p:sldId id="275" r:id="rId21"/>
    <p:sldId id="276" r:id="rId22"/>
    <p:sldId id="277" r:id="rId23"/>
    <p:sldId id="259" r:id="rId24"/>
    <p:sldId id="278" r:id="rId25"/>
    <p:sldId id="279" r:id="rId26"/>
    <p:sldId id="280" r:id="rId27"/>
    <p:sldId id="281" r:id="rId28"/>
    <p:sldId id="285" r:id="rId29"/>
    <p:sldId id="257" r:id="rId30"/>
    <p:sldId id="284" r:id="rId31"/>
    <p:sldId id="282" r:id="rId32"/>
    <p:sldId id="283" r:id="rId33"/>
    <p:sldId id="289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0000FF"/>
    <a:srgbClr val="4E1C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96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2BE539-EFC9-4A22-99D9-DC2349261630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1885F4-E6A7-414F-9FD6-D0164F3A1C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4890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1885F4-E6A7-414F-9FD6-D0164F3A1C6D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94467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1885F4-E6A7-414F-9FD6-D0164F3A1C6D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94467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1885F4-E6A7-414F-9FD6-D0164F3A1C6D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94467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1885F4-E6A7-414F-9FD6-D0164F3A1C6D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94467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1885F4-E6A7-414F-9FD6-D0164F3A1C6D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2615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EE0AC-D83B-4433-B15E-5D5F27EB253A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372D7-5CE8-4618-95A9-B64B58F518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7419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EE0AC-D83B-4433-B15E-5D5F27EB253A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372D7-5CE8-4618-95A9-B64B58F518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4104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EE0AC-D83B-4433-B15E-5D5F27EB253A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372D7-5CE8-4618-95A9-B64B58F518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5701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EE0AC-D83B-4433-B15E-5D5F27EB253A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372D7-5CE8-4618-95A9-B64B58F518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78398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EE0AC-D83B-4433-B15E-5D5F27EB253A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372D7-5CE8-4618-95A9-B64B58F518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6721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EE0AC-D83B-4433-B15E-5D5F27EB253A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372D7-5CE8-4618-95A9-B64B58F518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3279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EE0AC-D83B-4433-B15E-5D5F27EB253A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372D7-5CE8-4618-95A9-B64B58F518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1143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EE0AC-D83B-4433-B15E-5D5F27EB253A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372D7-5CE8-4618-95A9-B64B58F518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3764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EE0AC-D83B-4433-B15E-5D5F27EB253A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372D7-5CE8-4618-95A9-B64B58F518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4856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EE0AC-D83B-4433-B15E-5D5F27EB253A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372D7-5CE8-4618-95A9-B64B58F518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2552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EE0AC-D83B-4433-B15E-5D5F27EB253A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372D7-5CE8-4618-95A9-B64B58F518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4424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EE0AC-D83B-4433-B15E-5D5F27EB253A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372D7-5CE8-4618-95A9-B64B58F518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9964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/>
              <a:t>Гласные в корне, которые проверять запрещено,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i="1" dirty="0">
                <a:solidFill>
                  <a:srgbClr val="0000FF"/>
                </a:solidFill>
              </a:rPr>
              <a:t>и</a:t>
            </a:r>
            <a:r>
              <a:rPr lang="ru-RU" b="1" i="1" dirty="0" smtClean="0">
                <a:solidFill>
                  <a:srgbClr val="0000FF"/>
                </a:solidFill>
              </a:rPr>
              <a:t>ли гласные в корнях с чередованием</a:t>
            </a:r>
            <a:endParaRPr lang="ru-RU" b="1" i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837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6800" y="332656"/>
            <a:ext cx="87704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Орфографическая разминка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1497" y="1484784"/>
            <a:ext cx="89572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Оп…</a:t>
            </a:r>
            <a:r>
              <a:rPr lang="ru-RU" sz="3200" b="1" dirty="0" err="1" smtClean="0"/>
              <a:t>здать</a:t>
            </a:r>
            <a:r>
              <a:rPr lang="ru-RU" sz="3200" b="1" dirty="0"/>
              <a:t> </a:t>
            </a:r>
            <a:r>
              <a:rPr lang="ru-RU" sz="3200" b="1" dirty="0" smtClean="0"/>
              <a:t>в школу, теории </a:t>
            </a:r>
            <a:r>
              <a:rPr lang="ru-RU" sz="3200" b="1" dirty="0" err="1" smtClean="0"/>
              <a:t>проп</a:t>
            </a:r>
            <a:r>
              <a:rPr lang="ru-RU" sz="3200" b="1" dirty="0" smtClean="0"/>
              <a:t>…</a:t>
            </a:r>
            <a:r>
              <a:rPr lang="ru-RU" sz="3200" b="1" dirty="0" err="1" smtClean="0"/>
              <a:t>ганды</a:t>
            </a:r>
            <a:r>
              <a:rPr lang="ru-RU" sz="3200" b="1" dirty="0" smtClean="0"/>
              <a:t>, флаги </a:t>
            </a:r>
            <a:r>
              <a:rPr lang="ru-RU" sz="3200" b="1" dirty="0" err="1" smtClean="0"/>
              <a:t>разв</a:t>
            </a:r>
            <a:r>
              <a:rPr lang="ru-RU" sz="3200" b="1" dirty="0" smtClean="0"/>
              <a:t>…</a:t>
            </a:r>
            <a:r>
              <a:rPr lang="ru-RU" sz="3200" b="1" dirty="0" err="1" smtClean="0"/>
              <a:t>ваются</a:t>
            </a:r>
            <a:r>
              <a:rPr lang="ru-RU" sz="3200" b="1" dirty="0" smtClean="0"/>
              <a:t>, </a:t>
            </a:r>
            <a:r>
              <a:rPr lang="ru-RU" sz="3200" b="1" dirty="0" err="1" smtClean="0"/>
              <a:t>обл</a:t>
            </a:r>
            <a:r>
              <a:rPr lang="ru-RU" sz="3200" b="1" dirty="0" smtClean="0"/>
              <a:t>…котиться  на подоконник, п…</a:t>
            </a:r>
            <a:r>
              <a:rPr lang="ru-RU" sz="3200" b="1" dirty="0" err="1" smtClean="0"/>
              <a:t>лисадник</a:t>
            </a:r>
            <a:r>
              <a:rPr lang="ru-RU" sz="3200" b="1" dirty="0" smtClean="0"/>
              <a:t> у дома, </a:t>
            </a:r>
            <a:r>
              <a:rPr lang="ru-RU" sz="3200" b="1" dirty="0" err="1" smtClean="0"/>
              <a:t>ув</a:t>
            </a:r>
            <a:r>
              <a:rPr lang="ru-RU" sz="3200" b="1" dirty="0" smtClean="0"/>
              <a:t>…дающий букет, п…</a:t>
            </a:r>
            <a:r>
              <a:rPr lang="ru-RU" sz="3200" b="1" dirty="0" err="1" smtClean="0"/>
              <a:t>норама</a:t>
            </a:r>
            <a:r>
              <a:rPr lang="ru-RU" sz="3200" b="1" dirty="0" smtClean="0"/>
              <a:t> города, </a:t>
            </a:r>
            <a:r>
              <a:rPr lang="ru-RU" sz="3200" b="1" dirty="0" err="1" smtClean="0"/>
              <a:t>посв</a:t>
            </a:r>
            <a:r>
              <a:rPr lang="ru-RU" sz="3200" b="1" dirty="0" smtClean="0"/>
              <a:t>…</a:t>
            </a:r>
            <a:r>
              <a:rPr lang="ru-RU" sz="3200" b="1" dirty="0" err="1" smtClean="0"/>
              <a:t>тить</a:t>
            </a:r>
            <a:r>
              <a:rPr lang="ru-RU" sz="3200" b="1" dirty="0" smtClean="0"/>
              <a:t> стихи, </a:t>
            </a:r>
            <a:r>
              <a:rPr lang="ru-RU" sz="3200" b="1" dirty="0" err="1" smtClean="0"/>
              <a:t>обгл</a:t>
            </a:r>
            <a:r>
              <a:rPr lang="ru-RU" sz="3200" b="1" dirty="0" smtClean="0"/>
              <a:t>..дать кость, </a:t>
            </a:r>
            <a:r>
              <a:rPr lang="ru-RU" sz="3200" b="1" dirty="0" err="1" smtClean="0"/>
              <a:t>просм</a:t>
            </a:r>
            <a:r>
              <a:rPr lang="ru-RU" sz="3200" b="1" dirty="0" smtClean="0"/>
              <a:t>…лить доски.</a:t>
            </a:r>
            <a:endParaRPr lang="ru-RU" sz="32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3645024"/>
            <a:ext cx="2401745" cy="3202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468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6800" y="332656"/>
            <a:ext cx="87704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Орфографическая разминка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1497" y="1556792"/>
            <a:ext cx="89572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Оп</a:t>
            </a:r>
            <a:r>
              <a:rPr lang="ru-RU" sz="3200" b="1" dirty="0" smtClean="0">
                <a:solidFill>
                  <a:srgbClr val="FF0000"/>
                </a:solidFill>
              </a:rPr>
              <a:t>о</a:t>
            </a:r>
            <a:r>
              <a:rPr lang="ru-RU" sz="3200" b="1" dirty="0" smtClean="0"/>
              <a:t>здать в школу, теории проп</a:t>
            </a:r>
            <a:r>
              <a:rPr lang="ru-RU" sz="3200" b="1" dirty="0" smtClean="0">
                <a:solidFill>
                  <a:srgbClr val="FF0000"/>
                </a:solidFill>
              </a:rPr>
              <a:t>а</a:t>
            </a:r>
            <a:r>
              <a:rPr lang="ru-RU" sz="3200" b="1" dirty="0" smtClean="0"/>
              <a:t>ганды, флаги разв</a:t>
            </a:r>
            <a:r>
              <a:rPr lang="ru-RU" sz="3200" b="1" dirty="0" smtClean="0">
                <a:solidFill>
                  <a:srgbClr val="FF0000"/>
                </a:solidFill>
              </a:rPr>
              <a:t>е</a:t>
            </a:r>
            <a:r>
              <a:rPr lang="ru-RU" sz="3200" b="1" dirty="0" smtClean="0"/>
              <a:t>ваются, обл</a:t>
            </a:r>
            <a:r>
              <a:rPr lang="ru-RU" sz="3200" b="1" dirty="0" smtClean="0">
                <a:solidFill>
                  <a:srgbClr val="FF0000"/>
                </a:solidFill>
              </a:rPr>
              <a:t>о</a:t>
            </a:r>
            <a:r>
              <a:rPr lang="ru-RU" sz="3200" b="1" dirty="0" smtClean="0"/>
              <a:t>котиться  на подоконник, п</a:t>
            </a:r>
            <a:r>
              <a:rPr lang="ru-RU" sz="3200" b="1" dirty="0" smtClean="0">
                <a:solidFill>
                  <a:srgbClr val="FF0000"/>
                </a:solidFill>
              </a:rPr>
              <a:t>а</a:t>
            </a:r>
            <a:r>
              <a:rPr lang="ru-RU" sz="3200" b="1" dirty="0" smtClean="0"/>
              <a:t>лисадник у дома, ув</a:t>
            </a:r>
            <a:r>
              <a:rPr lang="ru-RU" sz="3200" b="1" dirty="0" smtClean="0">
                <a:solidFill>
                  <a:srgbClr val="FF0000"/>
                </a:solidFill>
              </a:rPr>
              <a:t>я</a:t>
            </a:r>
            <a:r>
              <a:rPr lang="ru-RU" sz="3200" b="1" dirty="0" smtClean="0"/>
              <a:t>дающий букет, п</a:t>
            </a:r>
            <a:r>
              <a:rPr lang="ru-RU" sz="3200" b="1" dirty="0" smtClean="0">
                <a:solidFill>
                  <a:srgbClr val="FF0000"/>
                </a:solidFill>
              </a:rPr>
              <a:t>а</a:t>
            </a:r>
            <a:r>
              <a:rPr lang="ru-RU" sz="3200" b="1" dirty="0" smtClean="0"/>
              <a:t>норама города, посв</a:t>
            </a:r>
            <a:r>
              <a:rPr lang="ru-RU" sz="3200" b="1" dirty="0" smtClean="0">
                <a:solidFill>
                  <a:srgbClr val="FF0000"/>
                </a:solidFill>
              </a:rPr>
              <a:t>я</a:t>
            </a:r>
            <a:r>
              <a:rPr lang="ru-RU" sz="3200" b="1" dirty="0" smtClean="0"/>
              <a:t>тить стихи, обгл</a:t>
            </a:r>
            <a:r>
              <a:rPr lang="ru-RU" sz="3200" b="1" dirty="0" smtClean="0">
                <a:solidFill>
                  <a:srgbClr val="FF0000"/>
                </a:solidFill>
              </a:rPr>
              <a:t>о</a:t>
            </a:r>
            <a:r>
              <a:rPr lang="ru-RU" sz="3200" b="1" dirty="0" smtClean="0"/>
              <a:t>дать кость, просм</a:t>
            </a:r>
            <a:r>
              <a:rPr lang="ru-RU" sz="3200" b="1" dirty="0" smtClean="0">
                <a:solidFill>
                  <a:srgbClr val="FF0000"/>
                </a:solidFill>
              </a:rPr>
              <a:t>о</a:t>
            </a:r>
            <a:r>
              <a:rPr lang="ru-RU" sz="3200" b="1" dirty="0" smtClean="0"/>
              <a:t>лить доски.</a:t>
            </a:r>
            <a:endParaRPr lang="ru-RU" sz="3200" b="1" dirty="0"/>
          </a:p>
        </p:txBody>
      </p:sp>
      <p:pic>
        <p:nvPicPr>
          <p:cNvPr id="1026" name="Picture 2" descr="http://www.picturesanimations.com/p/pencil/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221088"/>
            <a:ext cx="2088232" cy="1846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7042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21" y="332656"/>
            <a:ext cx="89289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/>
              <a:t>Безударные гласные в корне</a:t>
            </a:r>
            <a:endParaRPr lang="ru-RU" sz="4000" b="1" dirty="0"/>
          </a:p>
        </p:txBody>
      </p:sp>
      <p:cxnSp>
        <p:nvCxnSpPr>
          <p:cNvPr id="4" name="Прямая со стрелкой 3"/>
          <p:cNvCxnSpPr/>
          <p:nvPr/>
        </p:nvCxnSpPr>
        <p:spPr>
          <a:xfrm flipH="1">
            <a:off x="2280553" y="1068785"/>
            <a:ext cx="1944216" cy="720080"/>
          </a:xfrm>
          <a:prstGeom prst="straightConnector1">
            <a:avLst/>
          </a:prstGeom>
          <a:ln w="7620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>
            <a:off x="5076056" y="1133781"/>
            <a:ext cx="1791816" cy="720080"/>
          </a:xfrm>
          <a:prstGeom prst="straightConnector1">
            <a:avLst/>
          </a:prstGeom>
          <a:ln w="7620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02754" y="1943834"/>
            <a:ext cx="42948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/>
              <a:t>е</a:t>
            </a:r>
            <a:r>
              <a:rPr lang="ru-RU" sz="2800" b="1" dirty="0" smtClean="0"/>
              <a:t>сть проверочное слово</a:t>
            </a:r>
          </a:p>
          <a:p>
            <a:pPr algn="ctr"/>
            <a:r>
              <a:rPr lang="ru-RU" sz="2800" b="1" dirty="0" err="1" smtClean="0"/>
              <a:t>ст</a:t>
            </a:r>
            <a:r>
              <a:rPr lang="ru-RU" sz="2800" b="1" u="sng" dirty="0" err="1" smtClean="0">
                <a:solidFill>
                  <a:srgbClr val="FF0000"/>
                </a:solidFill>
              </a:rPr>
              <a:t>е</a:t>
            </a:r>
            <a:r>
              <a:rPr lang="ru-RU" sz="2800" b="1" dirty="0" err="1" smtClean="0"/>
              <a:t>нА</a:t>
            </a:r>
            <a:r>
              <a:rPr lang="ru-RU" sz="2800" b="1" dirty="0" smtClean="0"/>
              <a:t> - </a:t>
            </a:r>
            <a:r>
              <a:rPr lang="ru-RU" sz="2800" b="1" dirty="0" err="1" smtClean="0"/>
              <a:t>ст</a:t>
            </a:r>
            <a:r>
              <a:rPr lang="ru-RU" sz="2800" b="1" u="sng" dirty="0" err="1" smtClean="0">
                <a:solidFill>
                  <a:srgbClr val="FF0000"/>
                </a:solidFill>
              </a:rPr>
              <a:t>Е</a:t>
            </a:r>
            <a:r>
              <a:rPr lang="ru-RU" sz="2800" b="1" dirty="0" err="1" smtClean="0"/>
              <a:t>ны</a:t>
            </a:r>
            <a:endParaRPr lang="ru-RU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499992" y="1949686"/>
            <a:ext cx="44644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/>
              <a:t>н</a:t>
            </a:r>
            <a:r>
              <a:rPr lang="ru-RU" sz="2800" b="1" dirty="0" smtClean="0"/>
              <a:t>ет проверочного слова </a:t>
            </a:r>
            <a:r>
              <a:rPr lang="ru-RU" sz="2800" b="1" dirty="0" err="1" smtClean="0"/>
              <a:t>с</a:t>
            </a:r>
            <a:r>
              <a:rPr lang="ru-RU" sz="2800" b="1" u="sng" dirty="0" err="1" smtClean="0">
                <a:solidFill>
                  <a:srgbClr val="FF0000"/>
                </a:solidFill>
              </a:rPr>
              <a:t>о</a:t>
            </a:r>
            <a:r>
              <a:rPr lang="ru-RU" sz="2800" b="1" dirty="0" err="1" smtClean="0"/>
              <a:t>лдАт</a:t>
            </a:r>
            <a:r>
              <a:rPr lang="ru-RU" sz="2800" b="1" dirty="0" smtClean="0"/>
              <a:t> (словарное)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7950785"/>
              </p:ext>
            </p:extLst>
          </p:nvPr>
        </p:nvGraphicFramePr>
        <p:xfrm>
          <a:off x="302754" y="3501008"/>
          <a:ext cx="6069446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56846"/>
                <a:gridCol w="361260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З</a:t>
                      </a:r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А</a:t>
                      </a:r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РЯ </a:t>
                      </a:r>
                    </a:p>
                    <a:p>
                      <a:endParaRPr lang="ru-RU" sz="2800" b="1" dirty="0">
                        <a:solidFill>
                          <a:srgbClr val="4E1C0E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З</a:t>
                      </a:r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А</a:t>
                      </a:r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РЕВО</a:t>
                      </a:r>
                    </a:p>
                    <a:p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З</a:t>
                      </a:r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О</a:t>
                      </a:r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РЬКА</a:t>
                      </a:r>
                      <a:endParaRPr lang="ru-RU" sz="2800" b="1" dirty="0">
                        <a:solidFill>
                          <a:srgbClr val="4E1C0E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sz="2800" b="1" dirty="0">
                        <a:solidFill>
                          <a:srgbClr val="4E1C0E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2800" b="1" dirty="0">
                        <a:solidFill>
                          <a:srgbClr val="4E1C0E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sz="2800" b="1" dirty="0">
                        <a:solidFill>
                          <a:srgbClr val="4E1C0E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2800" b="1" dirty="0">
                        <a:solidFill>
                          <a:srgbClr val="4E1C0E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pic>
        <p:nvPicPr>
          <p:cNvPr id="9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539947"/>
            <a:ext cx="2781486" cy="2225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0976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21" y="332656"/>
            <a:ext cx="89289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/>
              <a:t>Безударные гласные в корне</a:t>
            </a:r>
            <a:endParaRPr lang="ru-RU" sz="4000" b="1" dirty="0"/>
          </a:p>
        </p:txBody>
      </p:sp>
      <p:cxnSp>
        <p:nvCxnSpPr>
          <p:cNvPr id="4" name="Прямая со стрелкой 3"/>
          <p:cNvCxnSpPr/>
          <p:nvPr/>
        </p:nvCxnSpPr>
        <p:spPr>
          <a:xfrm flipH="1">
            <a:off x="2280553" y="1068785"/>
            <a:ext cx="1944216" cy="720080"/>
          </a:xfrm>
          <a:prstGeom prst="straightConnector1">
            <a:avLst/>
          </a:prstGeom>
          <a:ln w="7620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>
            <a:off x="5076056" y="1133781"/>
            <a:ext cx="1791816" cy="720080"/>
          </a:xfrm>
          <a:prstGeom prst="straightConnector1">
            <a:avLst/>
          </a:prstGeom>
          <a:ln w="7620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02754" y="1943834"/>
            <a:ext cx="42948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/>
              <a:t>е</a:t>
            </a:r>
            <a:r>
              <a:rPr lang="ru-RU" sz="2800" b="1" dirty="0" smtClean="0"/>
              <a:t>сть проверочное слово</a:t>
            </a:r>
          </a:p>
          <a:p>
            <a:pPr algn="ctr"/>
            <a:r>
              <a:rPr lang="ru-RU" sz="2800" b="1" dirty="0" err="1" smtClean="0"/>
              <a:t>ст</a:t>
            </a:r>
            <a:r>
              <a:rPr lang="ru-RU" sz="2800" b="1" u="sng" dirty="0" err="1" smtClean="0">
                <a:solidFill>
                  <a:srgbClr val="FF0000"/>
                </a:solidFill>
              </a:rPr>
              <a:t>е</a:t>
            </a:r>
            <a:r>
              <a:rPr lang="ru-RU" sz="2800" b="1" dirty="0" err="1" smtClean="0"/>
              <a:t>нА</a:t>
            </a:r>
            <a:r>
              <a:rPr lang="ru-RU" sz="2800" b="1" dirty="0" smtClean="0"/>
              <a:t> - </a:t>
            </a:r>
            <a:r>
              <a:rPr lang="ru-RU" sz="2800" b="1" dirty="0" err="1" smtClean="0"/>
              <a:t>ст</a:t>
            </a:r>
            <a:r>
              <a:rPr lang="ru-RU" sz="2800" b="1" u="sng" dirty="0" err="1" smtClean="0">
                <a:solidFill>
                  <a:srgbClr val="FF0000"/>
                </a:solidFill>
              </a:rPr>
              <a:t>Е</a:t>
            </a:r>
            <a:r>
              <a:rPr lang="ru-RU" sz="2800" b="1" dirty="0" err="1" smtClean="0"/>
              <a:t>ны</a:t>
            </a:r>
            <a:endParaRPr lang="ru-RU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499992" y="1949686"/>
            <a:ext cx="44644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/>
              <a:t>н</a:t>
            </a:r>
            <a:r>
              <a:rPr lang="ru-RU" sz="2800" b="1" dirty="0" smtClean="0"/>
              <a:t>ет проверочного слова </a:t>
            </a:r>
            <a:r>
              <a:rPr lang="ru-RU" sz="2800" b="1" dirty="0" err="1" smtClean="0"/>
              <a:t>с</a:t>
            </a:r>
            <a:r>
              <a:rPr lang="ru-RU" sz="2800" b="1" u="sng" dirty="0" err="1" smtClean="0">
                <a:solidFill>
                  <a:srgbClr val="FF0000"/>
                </a:solidFill>
              </a:rPr>
              <a:t>о</a:t>
            </a:r>
            <a:r>
              <a:rPr lang="ru-RU" sz="2800" b="1" dirty="0" err="1" smtClean="0"/>
              <a:t>лдАт</a:t>
            </a:r>
            <a:r>
              <a:rPr lang="ru-RU" sz="2800" b="1" dirty="0" smtClean="0"/>
              <a:t> (словарное)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698328"/>
              </p:ext>
            </p:extLst>
          </p:nvPr>
        </p:nvGraphicFramePr>
        <p:xfrm>
          <a:off x="302754" y="3501008"/>
          <a:ext cx="6069446" cy="2407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56846"/>
                <a:gridCol w="361260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З</a:t>
                      </a:r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А</a:t>
                      </a:r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РЯ </a:t>
                      </a:r>
                    </a:p>
                    <a:p>
                      <a:endParaRPr lang="ru-RU" sz="2800" b="1" dirty="0">
                        <a:solidFill>
                          <a:srgbClr val="4E1C0E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З</a:t>
                      </a:r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А</a:t>
                      </a:r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РЕВО</a:t>
                      </a:r>
                    </a:p>
                    <a:p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З</a:t>
                      </a:r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О</a:t>
                      </a:r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РЬКА</a:t>
                      </a:r>
                      <a:endParaRPr lang="ru-RU" sz="2800" b="1" dirty="0">
                        <a:solidFill>
                          <a:srgbClr val="4E1C0E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ПОКЛ</a:t>
                      </a:r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О</a:t>
                      </a:r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НИЛСЯ</a:t>
                      </a:r>
                      <a:endParaRPr lang="ru-RU" sz="2800" b="1" dirty="0">
                        <a:solidFill>
                          <a:srgbClr val="4E1C0E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КЛ</a:t>
                      </a:r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А</a:t>
                      </a:r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НЯТЬСЯ</a:t>
                      </a:r>
                    </a:p>
                    <a:p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ПОКЛ</a:t>
                      </a:r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О</a:t>
                      </a:r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Н</a:t>
                      </a:r>
                      <a:endParaRPr lang="ru-RU" sz="2800" b="1" dirty="0">
                        <a:solidFill>
                          <a:srgbClr val="4E1C0E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sz="2800" b="1" dirty="0">
                        <a:solidFill>
                          <a:srgbClr val="4E1C0E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2800" b="1" dirty="0">
                        <a:solidFill>
                          <a:srgbClr val="4E1C0E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sp>
        <p:nvSpPr>
          <p:cNvPr id="9" name="AutoShape 5" descr="https://www.coursepath.com/wp-content/uploads/2017/12/question-mark-1829459_192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7" descr="https://skurkis.com/wp-content/uploads/2017/05/vopros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AutoShape 9" descr="https://skurkis.com/wp-content/uploads/2017/05/vopros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539947"/>
            <a:ext cx="2781486" cy="2225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1835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21" y="332656"/>
            <a:ext cx="89289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/>
              <a:t>Безударные гласные в корне</a:t>
            </a:r>
            <a:endParaRPr lang="ru-RU" sz="4000" b="1" dirty="0"/>
          </a:p>
        </p:txBody>
      </p:sp>
      <p:cxnSp>
        <p:nvCxnSpPr>
          <p:cNvPr id="4" name="Прямая со стрелкой 3"/>
          <p:cNvCxnSpPr/>
          <p:nvPr/>
        </p:nvCxnSpPr>
        <p:spPr>
          <a:xfrm flipH="1">
            <a:off x="2280553" y="1068785"/>
            <a:ext cx="1944216" cy="720080"/>
          </a:xfrm>
          <a:prstGeom prst="straightConnector1">
            <a:avLst/>
          </a:prstGeom>
          <a:ln w="7620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>
            <a:off x="5076056" y="1133781"/>
            <a:ext cx="1791816" cy="720080"/>
          </a:xfrm>
          <a:prstGeom prst="straightConnector1">
            <a:avLst/>
          </a:prstGeom>
          <a:ln w="7620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02754" y="1943834"/>
            <a:ext cx="42948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/>
              <a:t>е</a:t>
            </a:r>
            <a:r>
              <a:rPr lang="ru-RU" sz="2800" b="1" dirty="0" smtClean="0"/>
              <a:t>сть проверочное слово</a:t>
            </a:r>
          </a:p>
          <a:p>
            <a:pPr algn="ctr"/>
            <a:r>
              <a:rPr lang="ru-RU" sz="2800" b="1" dirty="0" err="1" smtClean="0"/>
              <a:t>ст</a:t>
            </a:r>
            <a:r>
              <a:rPr lang="ru-RU" sz="2800" b="1" u="sng" dirty="0" err="1" smtClean="0">
                <a:solidFill>
                  <a:srgbClr val="FF0000"/>
                </a:solidFill>
              </a:rPr>
              <a:t>е</a:t>
            </a:r>
            <a:r>
              <a:rPr lang="ru-RU" sz="2800" b="1" dirty="0" err="1" smtClean="0"/>
              <a:t>нА</a:t>
            </a:r>
            <a:r>
              <a:rPr lang="ru-RU" sz="2800" b="1" dirty="0" smtClean="0"/>
              <a:t> - </a:t>
            </a:r>
            <a:r>
              <a:rPr lang="ru-RU" sz="2800" b="1" dirty="0" err="1" smtClean="0"/>
              <a:t>ст</a:t>
            </a:r>
            <a:r>
              <a:rPr lang="ru-RU" sz="2800" b="1" u="sng" dirty="0" err="1" smtClean="0">
                <a:solidFill>
                  <a:srgbClr val="FF0000"/>
                </a:solidFill>
              </a:rPr>
              <a:t>Е</a:t>
            </a:r>
            <a:r>
              <a:rPr lang="ru-RU" sz="2800" b="1" dirty="0" err="1" smtClean="0"/>
              <a:t>ны</a:t>
            </a:r>
            <a:endParaRPr lang="ru-RU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499992" y="1949686"/>
            <a:ext cx="44644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/>
              <a:t>н</a:t>
            </a:r>
            <a:r>
              <a:rPr lang="ru-RU" sz="2800" b="1" dirty="0" smtClean="0"/>
              <a:t>ет проверочного слова </a:t>
            </a:r>
            <a:r>
              <a:rPr lang="ru-RU" sz="2800" b="1" dirty="0" err="1" smtClean="0"/>
              <a:t>с</a:t>
            </a:r>
            <a:r>
              <a:rPr lang="ru-RU" sz="2800" b="1" u="sng" dirty="0" err="1" smtClean="0">
                <a:solidFill>
                  <a:srgbClr val="FF0000"/>
                </a:solidFill>
              </a:rPr>
              <a:t>о</a:t>
            </a:r>
            <a:r>
              <a:rPr lang="ru-RU" sz="2800" b="1" dirty="0" err="1" smtClean="0"/>
              <a:t>лдАт</a:t>
            </a:r>
            <a:r>
              <a:rPr lang="ru-RU" sz="2800" b="1" dirty="0" smtClean="0"/>
              <a:t> (словарное)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6880076"/>
              </p:ext>
            </p:extLst>
          </p:nvPr>
        </p:nvGraphicFramePr>
        <p:xfrm>
          <a:off x="302754" y="3501008"/>
          <a:ext cx="6069446" cy="2834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56846"/>
                <a:gridCol w="361260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З</a:t>
                      </a:r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А</a:t>
                      </a:r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РЯ </a:t>
                      </a:r>
                    </a:p>
                    <a:p>
                      <a:endParaRPr lang="ru-RU" sz="2800" b="1" dirty="0">
                        <a:solidFill>
                          <a:srgbClr val="4E1C0E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З</a:t>
                      </a:r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А</a:t>
                      </a:r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РЕВО</a:t>
                      </a:r>
                    </a:p>
                    <a:p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З</a:t>
                      </a:r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О</a:t>
                      </a:r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РЬКА</a:t>
                      </a:r>
                      <a:endParaRPr lang="ru-RU" sz="2800" b="1" dirty="0">
                        <a:solidFill>
                          <a:srgbClr val="4E1C0E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ПОКЛ</a:t>
                      </a:r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О</a:t>
                      </a:r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НИЛСЯ</a:t>
                      </a:r>
                      <a:endParaRPr lang="ru-RU" sz="2800" b="1" dirty="0">
                        <a:solidFill>
                          <a:srgbClr val="4E1C0E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КЛ</a:t>
                      </a:r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А</a:t>
                      </a:r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НЯТЬСЯ</a:t>
                      </a:r>
                    </a:p>
                    <a:p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ПОКЛ</a:t>
                      </a:r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О</a:t>
                      </a:r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Н</a:t>
                      </a:r>
                      <a:endParaRPr lang="ru-RU" sz="2800" b="1" dirty="0">
                        <a:solidFill>
                          <a:srgbClr val="4E1C0E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ОТР</a:t>
                      </a:r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А</a:t>
                      </a:r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ЩУ</a:t>
                      </a:r>
                      <a:endParaRPr lang="ru-RU" sz="2800" b="1" dirty="0">
                        <a:solidFill>
                          <a:srgbClr val="4E1C0E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ОТР</a:t>
                      </a:r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О</a:t>
                      </a:r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С</a:t>
                      </a:r>
                    </a:p>
                    <a:p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ОТР</a:t>
                      </a:r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А</a:t>
                      </a:r>
                      <a:r>
                        <a:rPr lang="ru-RU" sz="2800" b="1" dirty="0" smtClean="0">
                          <a:solidFill>
                            <a:srgbClr val="4E1C0E"/>
                          </a:solidFill>
                        </a:rPr>
                        <a:t>ЩИВАТЬ</a:t>
                      </a:r>
                      <a:endParaRPr lang="ru-RU" sz="2800" b="1" dirty="0">
                        <a:solidFill>
                          <a:srgbClr val="4E1C0E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pic>
        <p:nvPicPr>
          <p:cNvPr id="9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6355" y="3429000"/>
            <a:ext cx="2781486" cy="2225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7817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052736"/>
            <a:ext cx="842493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/>
              <a:t>Слова однокоренные, а буквы в них пишутся разные. </a:t>
            </a:r>
          </a:p>
          <a:p>
            <a:pPr algn="ctr"/>
            <a:endParaRPr lang="ru-RU" sz="3600" b="1" i="1" dirty="0" smtClean="0">
              <a:solidFill>
                <a:srgbClr val="FF0000"/>
              </a:solidFill>
            </a:endParaRPr>
          </a:p>
          <a:p>
            <a:pPr algn="ctr"/>
            <a:r>
              <a:rPr lang="ru-RU" sz="3600" b="1" i="1" dirty="0" smtClean="0">
                <a:solidFill>
                  <a:srgbClr val="FF0000"/>
                </a:solidFill>
              </a:rPr>
              <a:t>Это и есть корни с чередованием. </a:t>
            </a:r>
          </a:p>
          <a:p>
            <a:pPr algn="ctr"/>
            <a:endParaRPr lang="ru-RU" sz="3600" b="1" i="1" dirty="0" smtClean="0"/>
          </a:p>
          <a:p>
            <a:pPr algn="ctr"/>
            <a:r>
              <a:rPr lang="ru-RU" sz="3600" b="1" i="1" dirty="0" smtClean="0"/>
              <a:t>Их надо запомнить и пользоваться при написании особыми правилами. </a:t>
            </a:r>
          </a:p>
        </p:txBody>
      </p:sp>
    </p:spTree>
    <p:extLst>
      <p:ext uri="{BB962C8B-B14F-4D97-AF65-F5344CB8AC3E}">
        <p14:creationId xmlns:p14="http://schemas.microsoft.com/office/powerpoint/2010/main" val="3522153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484784"/>
            <a:ext cx="9144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 smtClean="0"/>
              <a:t>Эти правила можно объединить в </a:t>
            </a:r>
            <a:r>
              <a:rPr lang="ru-RU" sz="6600" b="1" dirty="0" smtClean="0">
                <a:solidFill>
                  <a:srgbClr val="FF0000"/>
                </a:solidFill>
              </a:rPr>
              <a:t>4 группы</a:t>
            </a:r>
            <a:r>
              <a:rPr lang="ru-RU" sz="6600" b="1" dirty="0" smtClean="0"/>
              <a:t>.</a:t>
            </a:r>
            <a:endParaRPr lang="ru-RU" sz="6600" b="1" dirty="0"/>
          </a:p>
        </p:txBody>
      </p:sp>
    </p:spTree>
    <p:extLst>
      <p:ext uri="{BB962C8B-B14F-4D97-AF65-F5344CB8AC3E}">
        <p14:creationId xmlns:p14="http://schemas.microsoft.com/office/powerpoint/2010/main" val="145144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04664"/>
            <a:ext cx="8712968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I. 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Безударный </a:t>
            </a:r>
            <a:r>
              <a:rPr lang="ru-RU" sz="4000" b="1" cap="none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корень всегда пишется 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одинаково, </a:t>
            </a:r>
            <a:r>
              <a:rPr lang="ru-RU" sz="4000" b="1" cap="none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ударный </a:t>
            </a:r>
            <a:r>
              <a:rPr lang="ru-RU" sz="4000" b="1" cap="none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по-разному: так, 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как слышится.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9843" y="2564904"/>
            <a:ext cx="54546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Г</a:t>
            </a:r>
            <a:r>
              <a:rPr lang="ru-RU" sz="4000" b="1" dirty="0" smtClean="0">
                <a:solidFill>
                  <a:srgbClr val="FF0000"/>
                </a:solidFill>
              </a:rPr>
              <a:t>О</a:t>
            </a:r>
            <a:r>
              <a:rPr lang="ru-RU" sz="4000" b="1" dirty="0" smtClean="0"/>
              <a:t>Р – КЛ</a:t>
            </a:r>
            <a:r>
              <a:rPr lang="ru-RU" sz="4000" b="1" dirty="0" smtClean="0">
                <a:solidFill>
                  <a:srgbClr val="FF0000"/>
                </a:solidFill>
              </a:rPr>
              <a:t>О</a:t>
            </a:r>
            <a:r>
              <a:rPr lang="ru-RU" sz="4000" b="1" dirty="0" smtClean="0"/>
              <a:t>Н  только </a:t>
            </a:r>
            <a:r>
              <a:rPr lang="ru-RU" sz="4000" b="1" dirty="0" smtClean="0">
                <a:solidFill>
                  <a:srgbClr val="FF0000"/>
                </a:solidFill>
              </a:rPr>
              <a:t>О</a:t>
            </a:r>
          </a:p>
          <a:p>
            <a:r>
              <a:rPr lang="ru-RU" sz="4000" b="1" dirty="0" smtClean="0"/>
              <a:t>З</a:t>
            </a:r>
            <a:r>
              <a:rPr lang="ru-RU" sz="4000" b="1" dirty="0" smtClean="0">
                <a:solidFill>
                  <a:srgbClr val="FF0000"/>
                </a:solidFill>
              </a:rPr>
              <a:t>А</a:t>
            </a:r>
            <a:r>
              <a:rPr lang="ru-RU" sz="4000" b="1" dirty="0" smtClean="0"/>
              <a:t>Р – ПЛ</a:t>
            </a:r>
            <a:r>
              <a:rPr lang="ru-RU" sz="4000" b="1" dirty="0" smtClean="0">
                <a:solidFill>
                  <a:srgbClr val="FF0000"/>
                </a:solidFill>
              </a:rPr>
              <a:t>А</a:t>
            </a:r>
            <a:r>
              <a:rPr lang="ru-RU" sz="4000" b="1" dirty="0" smtClean="0"/>
              <a:t>В   только </a:t>
            </a:r>
            <a:r>
              <a:rPr lang="ru-RU" sz="4000" b="1" dirty="0" smtClean="0">
                <a:solidFill>
                  <a:srgbClr val="FF0000"/>
                </a:solidFill>
              </a:rPr>
              <a:t>А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56178" y="3888343"/>
            <a:ext cx="38164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/>
              <a:t>г</a:t>
            </a:r>
            <a:r>
              <a:rPr lang="ru-RU" sz="3200" b="1" i="1" dirty="0" smtClean="0">
                <a:solidFill>
                  <a:srgbClr val="FF0000"/>
                </a:solidFill>
              </a:rPr>
              <a:t>о</a:t>
            </a:r>
            <a:r>
              <a:rPr lang="ru-RU" sz="3200" b="1" i="1" dirty="0" smtClean="0"/>
              <a:t>рю – скл</a:t>
            </a:r>
            <a:r>
              <a:rPr lang="ru-RU" sz="3200" b="1" i="1" dirty="0" smtClean="0">
                <a:solidFill>
                  <a:srgbClr val="FF0000"/>
                </a:solidFill>
              </a:rPr>
              <a:t>о</a:t>
            </a:r>
            <a:r>
              <a:rPr lang="ru-RU" sz="3200" b="1" i="1" dirty="0" smtClean="0"/>
              <a:t>нил</a:t>
            </a:r>
          </a:p>
          <a:p>
            <a:pPr algn="ctr"/>
            <a:r>
              <a:rPr lang="ru-RU" sz="3200" b="1" i="1" dirty="0" smtClean="0"/>
              <a:t>з</a:t>
            </a:r>
            <a:r>
              <a:rPr lang="ru-RU" sz="3200" b="1" i="1" dirty="0" smtClean="0">
                <a:solidFill>
                  <a:srgbClr val="FF0000"/>
                </a:solidFill>
              </a:rPr>
              <a:t>а</a:t>
            </a:r>
            <a:r>
              <a:rPr lang="ru-RU" sz="3200" b="1" i="1" dirty="0" smtClean="0"/>
              <a:t>ря - попл</a:t>
            </a:r>
            <a:r>
              <a:rPr lang="ru-RU" sz="3200" b="1" i="1" dirty="0" smtClean="0">
                <a:solidFill>
                  <a:srgbClr val="FF0000"/>
                </a:solidFill>
              </a:rPr>
              <a:t>а</a:t>
            </a:r>
            <a:r>
              <a:rPr lang="ru-RU" sz="3200" b="1" i="1" dirty="0" smtClean="0"/>
              <a:t>вок</a:t>
            </a:r>
            <a:endParaRPr lang="ru-RU" sz="3200" b="1" i="1" dirty="0"/>
          </a:p>
        </p:txBody>
      </p:sp>
      <p:sp>
        <p:nvSpPr>
          <p:cNvPr id="5" name="TextBox 4"/>
          <p:cNvSpPr txBox="1"/>
          <p:nvPr/>
        </p:nvSpPr>
        <p:spPr>
          <a:xfrm>
            <a:off x="107504" y="5229200"/>
            <a:ext cx="88650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Исключения:</a:t>
            </a:r>
            <a:r>
              <a:rPr lang="ru-RU" sz="3200" b="1" dirty="0" smtClean="0"/>
              <a:t> </a:t>
            </a:r>
            <a:r>
              <a:rPr lang="ru-RU" sz="3200" b="1" i="1" dirty="0" err="1" smtClean="0"/>
              <a:t>пл</a:t>
            </a:r>
            <a:r>
              <a:rPr lang="ru-RU" sz="3200" b="1" i="1" dirty="0" err="1" smtClean="0">
                <a:solidFill>
                  <a:srgbClr val="FF0000"/>
                </a:solidFill>
              </a:rPr>
              <a:t>О</a:t>
            </a:r>
            <a:r>
              <a:rPr lang="ru-RU" sz="3200" b="1" i="1" dirty="0" err="1" smtClean="0"/>
              <a:t>вец</a:t>
            </a:r>
            <a:r>
              <a:rPr lang="ru-RU" sz="3200" b="1" i="1" dirty="0" smtClean="0"/>
              <a:t>, </a:t>
            </a:r>
            <a:r>
              <a:rPr lang="ru-RU" sz="3200" b="1" i="1" dirty="0" err="1" smtClean="0"/>
              <a:t>пл</a:t>
            </a:r>
            <a:r>
              <a:rPr lang="ru-RU" sz="3200" b="1" i="1" dirty="0" err="1" smtClean="0">
                <a:solidFill>
                  <a:srgbClr val="FF0000"/>
                </a:solidFill>
              </a:rPr>
              <a:t>О</a:t>
            </a:r>
            <a:r>
              <a:rPr lang="ru-RU" sz="3200" b="1" i="1" dirty="0" err="1" smtClean="0"/>
              <a:t>вчиха</a:t>
            </a:r>
            <a:r>
              <a:rPr lang="ru-RU" sz="3200" b="1" i="1" dirty="0" smtClean="0"/>
              <a:t>, </a:t>
            </a:r>
            <a:r>
              <a:rPr lang="ru-RU" sz="3200" b="1" i="1" dirty="0" err="1" smtClean="0"/>
              <a:t>пл</a:t>
            </a:r>
            <a:r>
              <a:rPr lang="ru-RU" sz="3200" b="1" i="1" dirty="0" err="1" smtClean="0">
                <a:solidFill>
                  <a:srgbClr val="FF0000"/>
                </a:solidFill>
              </a:rPr>
              <a:t>Ы</a:t>
            </a:r>
            <a:r>
              <a:rPr lang="ru-RU" sz="3200" b="1" i="1" dirty="0" err="1" smtClean="0"/>
              <a:t>вун</a:t>
            </a:r>
            <a:r>
              <a:rPr lang="ru-RU" sz="3200" b="1" i="1" dirty="0" smtClean="0"/>
              <a:t>;</a:t>
            </a:r>
          </a:p>
          <a:p>
            <a:pPr algn="ctr"/>
            <a:r>
              <a:rPr lang="ru-RU" sz="3200" b="1" i="1" dirty="0" err="1" smtClean="0"/>
              <a:t>з</a:t>
            </a:r>
            <a:r>
              <a:rPr lang="ru-RU" sz="3200" b="1" i="1" dirty="0" err="1" smtClean="0">
                <a:solidFill>
                  <a:srgbClr val="FF0000"/>
                </a:solidFill>
              </a:rPr>
              <a:t>О</a:t>
            </a:r>
            <a:r>
              <a:rPr lang="ru-RU" sz="3200" b="1" i="1" dirty="0" err="1" smtClean="0"/>
              <a:t>рянка</a:t>
            </a:r>
            <a:r>
              <a:rPr lang="ru-RU" sz="3200" b="1" i="1" dirty="0" smtClean="0"/>
              <a:t>, </a:t>
            </a:r>
            <a:r>
              <a:rPr lang="ru-RU" sz="3200" b="1" i="1" dirty="0" err="1" smtClean="0"/>
              <a:t>з</a:t>
            </a:r>
            <a:r>
              <a:rPr lang="ru-RU" sz="3200" b="1" i="1" dirty="0" err="1" smtClean="0">
                <a:solidFill>
                  <a:srgbClr val="FF0000"/>
                </a:solidFill>
              </a:rPr>
              <a:t>О</a:t>
            </a:r>
            <a:r>
              <a:rPr lang="ru-RU" sz="3200" b="1" i="1" dirty="0" err="1" smtClean="0"/>
              <a:t>ревать</a:t>
            </a:r>
            <a:r>
              <a:rPr lang="ru-RU" sz="3200" b="1" i="1" dirty="0" smtClean="0"/>
              <a:t>.</a:t>
            </a:r>
            <a:endParaRPr lang="ru-RU" sz="3200" b="1" i="1" dirty="0"/>
          </a:p>
        </p:txBody>
      </p:sp>
    </p:spTree>
    <p:extLst>
      <p:ext uri="{BB962C8B-B14F-4D97-AF65-F5344CB8AC3E}">
        <p14:creationId xmlns:p14="http://schemas.microsoft.com/office/powerpoint/2010/main" val="2111099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63196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Правило касается только </a:t>
            </a:r>
            <a:r>
              <a:rPr lang="ru-RU" sz="3200" b="1" dirty="0" smtClean="0">
                <a:solidFill>
                  <a:srgbClr val="FF0000"/>
                </a:solidFill>
              </a:rPr>
              <a:t>слов, однокоренных указанным примерам</a:t>
            </a:r>
            <a:r>
              <a:rPr lang="ru-RU" sz="3200" b="1" dirty="0" smtClean="0"/>
              <a:t>, т.е. имеющим близкое к ним значение.</a:t>
            </a:r>
            <a:endParaRPr lang="ru-RU" sz="32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72" y="2132856"/>
            <a:ext cx="4083004" cy="311086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63457" y="3261840"/>
            <a:ext cx="50765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Заря. </a:t>
            </a:r>
            <a:r>
              <a:rPr lang="ru-RU" sz="3200" b="1" i="1" dirty="0" smtClean="0"/>
              <a:t>В небе </a:t>
            </a:r>
            <a:r>
              <a:rPr lang="ru-RU" sz="3200" b="1" i="1" dirty="0" smtClean="0">
                <a:solidFill>
                  <a:srgbClr val="FF0000"/>
                </a:solidFill>
              </a:rPr>
              <a:t>разгораются зарницы. </a:t>
            </a:r>
            <a:r>
              <a:rPr lang="ru-RU" sz="3200" b="1" i="1" dirty="0" smtClean="0"/>
              <a:t>На берегу </a:t>
            </a:r>
            <a:r>
              <a:rPr lang="ru-RU" sz="3200" b="1" i="1" dirty="0" smtClean="0">
                <a:solidFill>
                  <a:srgbClr val="FF0000"/>
                </a:solidFill>
              </a:rPr>
              <a:t>горит</a:t>
            </a:r>
            <a:r>
              <a:rPr lang="ru-RU" sz="3200" b="1" i="1" dirty="0" smtClean="0"/>
              <a:t> костёр. Ивы </a:t>
            </a:r>
            <a:r>
              <a:rPr lang="ru-RU" sz="3200" b="1" i="1" dirty="0" smtClean="0">
                <a:solidFill>
                  <a:srgbClr val="FF0000"/>
                </a:solidFill>
              </a:rPr>
              <a:t>наклонились</a:t>
            </a:r>
            <a:r>
              <a:rPr lang="ru-RU" sz="3200" b="1" i="1" dirty="0" smtClean="0"/>
              <a:t> над </a:t>
            </a:r>
            <a:r>
              <a:rPr lang="ru-RU" sz="3200" b="1" i="1" dirty="0" smtClean="0">
                <a:solidFill>
                  <a:srgbClr val="FF0000"/>
                </a:solidFill>
              </a:rPr>
              <a:t>озаренной</a:t>
            </a:r>
            <a:r>
              <a:rPr lang="ru-RU" sz="3200" b="1" i="1" dirty="0" smtClean="0"/>
              <a:t> пламенем водой. Рыбак смотрит на </a:t>
            </a:r>
            <a:r>
              <a:rPr lang="ru-RU" sz="3200" b="1" i="1" dirty="0" smtClean="0">
                <a:solidFill>
                  <a:srgbClr val="FF0000"/>
                </a:solidFill>
              </a:rPr>
              <a:t>поплавок.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5283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3545" y="332656"/>
            <a:ext cx="2781486" cy="2225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31640" y="752752"/>
            <a:ext cx="73448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МАЛЬЧИК РАЗ</a:t>
            </a:r>
            <a:r>
              <a:rPr lang="ru-RU" sz="2800" b="1" dirty="0" smtClean="0">
                <a:solidFill>
                  <a:srgbClr val="FF0000"/>
                </a:solidFill>
              </a:rPr>
              <a:t>О</a:t>
            </a:r>
            <a:r>
              <a:rPr lang="ru-RU" sz="2800" b="1" dirty="0" smtClean="0"/>
              <a:t>РИЛ ГНЕЗДО.</a:t>
            </a:r>
          </a:p>
          <a:p>
            <a:r>
              <a:rPr lang="ru-RU" sz="2800" b="1" dirty="0" smtClean="0"/>
              <a:t>Г</a:t>
            </a:r>
            <a:r>
              <a:rPr lang="ru-RU" sz="2800" b="1" dirty="0" smtClean="0">
                <a:solidFill>
                  <a:srgbClr val="FF0000"/>
                </a:solidFill>
              </a:rPr>
              <a:t>А</a:t>
            </a:r>
            <a:r>
              <a:rPr lang="ru-RU" sz="2800" b="1" dirty="0" smtClean="0"/>
              <a:t>РНИР, Г</a:t>
            </a:r>
            <a:r>
              <a:rPr lang="ru-RU" sz="2800" b="1" dirty="0" smtClean="0">
                <a:solidFill>
                  <a:srgbClr val="FF0000"/>
                </a:solidFill>
              </a:rPr>
              <a:t>А</a:t>
            </a:r>
            <a:r>
              <a:rPr lang="ru-RU" sz="2800" b="1" dirty="0" smtClean="0"/>
              <a:t>РДИНЫ,</a:t>
            </a:r>
          </a:p>
          <a:p>
            <a:r>
              <a:rPr lang="ru-RU" sz="2800" b="1" dirty="0" smtClean="0"/>
              <a:t>Г</a:t>
            </a:r>
            <a:r>
              <a:rPr lang="ru-RU" sz="2800" b="1" dirty="0" smtClean="0">
                <a:solidFill>
                  <a:srgbClr val="FF0000"/>
                </a:solidFill>
              </a:rPr>
              <a:t>О</a:t>
            </a:r>
            <a:r>
              <a:rPr lang="ru-RU" sz="2800" b="1" dirty="0" smtClean="0"/>
              <a:t>РИЗОНТ</a:t>
            </a:r>
            <a:endParaRPr lang="ru-RU" sz="28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070" y="3212976"/>
            <a:ext cx="4083004" cy="3110860"/>
          </a:xfrm>
          <a:prstGeom prst="rect">
            <a:avLst/>
          </a:prstGeom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2051720" y="2996952"/>
            <a:ext cx="5112568" cy="360040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H="1">
            <a:off x="2051720" y="3068960"/>
            <a:ext cx="4752528" cy="352839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1462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19124" y="476672"/>
            <a:ext cx="45514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Упражнение 1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1844824"/>
            <a:ext cx="82809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/>
              <a:t>Подберите как можно больше слов, однокоренных к </a:t>
            </a:r>
            <a:r>
              <a:rPr lang="ru-RU" sz="4000" b="1" dirty="0" smtClean="0">
                <a:solidFill>
                  <a:srgbClr val="FF0000"/>
                </a:solidFill>
              </a:rPr>
              <a:t>заря, гореть, склониться.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479715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9900"/>
                </a:solidFill>
              </a:rPr>
              <a:t>ИСКЛЮЧЕНИЙ НА ЕГЭ ОБЫЧНО НЕТ!</a:t>
            </a:r>
            <a:endParaRPr lang="ru-RU" sz="3200" b="1" dirty="0">
              <a:solidFill>
                <a:srgbClr val="00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4688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484784"/>
            <a:ext cx="9144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/>
              <a:t>Все остальные правила данной орфограммы также действуют </a:t>
            </a:r>
            <a:r>
              <a:rPr lang="ru-RU" sz="4400" b="1" dirty="0" smtClean="0">
                <a:solidFill>
                  <a:srgbClr val="FF0000"/>
                </a:solidFill>
              </a:rPr>
              <a:t>только</a:t>
            </a:r>
            <a:r>
              <a:rPr lang="ru-RU" sz="4400" b="1" dirty="0" smtClean="0"/>
              <a:t> в пределах одной </a:t>
            </a:r>
            <a:r>
              <a:rPr lang="ru-RU" sz="4400" b="1" dirty="0" smtClean="0">
                <a:solidFill>
                  <a:srgbClr val="FF0000"/>
                </a:solidFill>
              </a:rPr>
              <a:t>группы однокоренных</a:t>
            </a:r>
            <a:r>
              <a:rPr lang="ru-RU" sz="4400" b="1" dirty="0" smtClean="0"/>
              <a:t>, близких по значению слов!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2291133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04664"/>
            <a:ext cx="871296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II. </a:t>
            </a:r>
            <a:r>
              <a:rPr lang="ru-RU" sz="4000" b="1" cap="none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Написание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гласного зависит от </a:t>
            </a:r>
            <a:r>
              <a:rPr lang="ru-RU" sz="4000" b="1" cap="none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того, какие за ним идут 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согласные: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6028" y="1761703"/>
            <a:ext cx="585834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Л</a:t>
            </a:r>
            <a:r>
              <a:rPr lang="ru-RU" sz="4000" b="1" dirty="0" smtClean="0">
                <a:solidFill>
                  <a:srgbClr val="FF0000"/>
                </a:solidFill>
              </a:rPr>
              <a:t>А</a:t>
            </a:r>
            <a:r>
              <a:rPr lang="ru-RU" sz="5400" b="1" dirty="0" smtClean="0">
                <a:solidFill>
                  <a:srgbClr val="0000FF"/>
                </a:solidFill>
              </a:rPr>
              <a:t>Г</a:t>
            </a:r>
            <a:r>
              <a:rPr lang="ru-RU" sz="4000" b="1" dirty="0" smtClean="0"/>
              <a:t> – </a:t>
            </a:r>
            <a:r>
              <a:rPr lang="ru-RU" sz="4000" b="1" u="sng" dirty="0" smtClean="0"/>
              <a:t>А</a:t>
            </a:r>
            <a:r>
              <a:rPr lang="ru-RU" sz="4000" b="1" dirty="0" smtClean="0"/>
              <a:t>,   Л</a:t>
            </a:r>
            <a:r>
              <a:rPr lang="ru-RU" sz="4000" b="1" dirty="0" smtClean="0">
                <a:solidFill>
                  <a:srgbClr val="FF0000"/>
                </a:solidFill>
              </a:rPr>
              <a:t>О</a:t>
            </a:r>
            <a:r>
              <a:rPr lang="ru-RU" sz="5400" b="1" dirty="0" smtClean="0">
                <a:solidFill>
                  <a:srgbClr val="0000FF"/>
                </a:solidFill>
              </a:rPr>
              <a:t>Ж</a:t>
            </a:r>
            <a:r>
              <a:rPr lang="ru-RU" sz="4000" b="1" dirty="0" smtClean="0"/>
              <a:t> – </a:t>
            </a:r>
            <a:r>
              <a:rPr lang="ru-RU" sz="4000" b="1" u="sng" dirty="0" smtClean="0"/>
              <a:t>О</a:t>
            </a:r>
          </a:p>
          <a:p>
            <a:r>
              <a:rPr lang="ru-RU" sz="4000" b="1" dirty="0" smtClean="0"/>
              <a:t>Р</a:t>
            </a:r>
            <a:r>
              <a:rPr lang="ru-RU" sz="4000" b="1" dirty="0" smtClean="0">
                <a:solidFill>
                  <a:srgbClr val="FF0000"/>
                </a:solidFill>
              </a:rPr>
              <a:t>О</a:t>
            </a:r>
            <a:r>
              <a:rPr lang="ru-RU" sz="5400" b="1" dirty="0" smtClean="0">
                <a:solidFill>
                  <a:srgbClr val="0000FF"/>
                </a:solidFill>
              </a:rPr>
              <a:t>С</a:t>
            </a:r>
            <a:r>
              <a:rPr lang="ru-RU" sz="4000" b="1" dirty="0" smtClean="0"/>
              <a:t> – </a:t>
            </a:r>
            <a:r>
              <a:rPr lang="ru-RU" sz="4000" b="1" u="sng" dirty="0" smtClean="0"/>
              <a:t>О</a:t>
            </a:r>
            <a:r>
              <a:rPr lang="ru-RU" sz="4000" b="1" dirty="0" smtClean="0"/>
              <a:t>,   Р</a:t>
            </a:r>
            <a:r>
              <a:rPr lang="ru-RU" sz="4000" b="1" dirty="0" smtClean="0">
                <a:solidFill>
                  <a:srgbClr val="FF0000"/>
                </a:solidFill>
              </a:rPr>
              <a:t>А</a:t>
            </a:r>
            <a:r>
              <a:rPr lang="ru-RU" sz="5400" b="1" dirty="0" smtClean="0">
                <a:solidFill>
                  <a:srgbClr val="0000FF"/>
                </a:solidFill>
              </a:rPr>
              <a:t>СТ</a:t>
            </a:r>
            <a:r>
              <a:rPr lang="ru-RU" sz="4000" b="1" dirty="0" smtClean="0"/>
              <a:t>, Р</a:t>
            </a:r>
            <a:r>
              <a:rPr lang="ru-RU" sz="4000" b="1" dirty="0" smtClean="0">
                <a:solidFill>
                  <a:srgbClr val="FF0000"/>
                </a:solidFill>
              </a:rPr>
              <a:t>А</a:t>
            </a:r>
            <a:r>
              <a:rPr lang="ru-RU" sz="5400" b="1" dirty="0" smtClean="0">
                <a:solidFill>
                  <a:srgbClr val="0000FF"/>
                </a:solidFill>
              </a:rPr>
              <a:t>Щ</a:t>
            </a:r>
            <a:r>
              <a:rPr lang="ru-RU" sz="4000" b="1" dirty="0" smtClean="0"/>
              <a:t> - </a:t>
            </a:r>
            <a:r>
              <a:rPr lang="ru-RU" sz="4000" b="1" u="sng" dirty="0" smtClean="0"/>
              <a:t>А</a:t>
            </a:r>
            <a:endParaRPr lang="ru-RU" sz="4000" b="1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4032448" y="3912298"/>
            <a:ext cx="49320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/>
              <a:t>изл</a:t>
            </a:r>
            <a:r>
              <a:rPr lang="ru-RU" sz="3200" b="1" i="1" dirty="0" smtClean="0">
                <a:solidFill>
                  <a:srgbClr val="FF0000"/>
                </a:solidFill>
              </a:rPr>
              <a:t>а</a:t>
            </a:r>
            <a:r>
              <a:rPr lang="ru-RU" sz="3200" b="1" i="1" u="sng" dirty="0" smtClean="0"/>
              <a:t>г</a:t>
            </a:r>
            <a:r>
              <a:rPr lang="ru-RU" sz="3200" b="1" i="1" dirty="0" smtClean="0"/>
              <a:t>ать – изл</a:t>
            </a:r>
            <a:r>
              <a:rPr lang="ru-RU" sz="3200" b="1" i="1" dirty="0" smtClean="0">
                <a:solidFill>
                  <a:srgbClr val="FF0000"/>
                </a:solidFill>
              </a:rPr>
              <a:t>о</a:t>
            </a:r>
            <a:r>
              <a:rPr lang="ru-RU" sz="3200" b="1" i="1" u="sng" dirty="0" smtClean="0"/>
              <a:t>ж</a:t>
            </a:r>
            <a:r>
              <a:rPr lang="ru-RU" sz="3200" b="1" i="1" dirty="0" smtClean="0"/>
              <a:t>ить</a:t>
            </a:r>
          </a:p>
          <a:p>
            <a:pPr algn="ctr"/>
            <a:r>
              <a:rPr lang="ru-RU" sz="3200" b="1" i="1" dirty="0" smtClean="0"/>
              <a:t>выр</a:t>
            </a:r>
            <a:r>
              <a:rPr lang="ru-RU" sz="3200" b="1" i="1" dirty="0" smtClean="0">
                <a:solidFill>
                  <a:srgbClr val="FF0000"/>
                </a:solidFill>
              </a:rPr>
              <a:t>о</a:t>
            </a:r>
            <a:r>
              <a:rPr lang="ru-RU" sz="3200" b="1" i="1" dirty="0" smtClean="0">
                <a:solidFill>
                  <a:srgbClr val="0000FF"/>
                </a:solidFill>
              </a:rPr>
              <a:t>с</a:t>
            </a:r>
            <a:r>
              <a:rPr lang="ru-RU" sz="3200" b="1" i="1" dirty="0" smtClean="0"/>
              <a:t> – р</a:t>
            </a:r>
            <a:r>
              <a:rPr lang="ru-RU" sz="3200" b="1" i="1" dirty="0" smtClean="0">
                <a:solidFill>
                  <a:srgbClr val="FF0000"/>
                </a:solidFill>
              </a:rPr>
              <a:t>а</a:t>
            </a:r>
            <a:r>
              <a:rPr lang="ru-RU" sz="3200" b="1" i="1" dirty="0" smtClean="0">
                <a:solidFill>
                  <a:srgbClr val="0000FF"/>
                </a:solidFill>
              </a:rPr>
              <a:t>ст</a:t>
            </a:r>
            <a:r>
              <a:rPr lang="ru-RU" sz="3200" b="1" i="1" dirty="0" smtClean="0"/>
              <a:t>у, выр</a:t>
            </a:r>
            <a:r>
              <a:rPr lang="ru-RU" sz="3200" b="1" i="1" dirty="0" smtClean="0">
                <a:solidFill>
                  <a:srgbClr val="FF0000"/>
                </a:solidFill>
              </a:rPr>
              <a:t>а</a:t>
            </a:r>
            <a:r>
              <a:rPr lang="ru-RU" sz="3200" b="1" i="1" dirty="0" smtClean="0">
                <a:solidFill>
                  <a:srgbClr val="0000FF"/>
                </a:solidFill>
              </a:rPr>
              <a:t>щ</a:t>
            </a:r>
            <a:r>
              <a:rPr lang="ru-RU" sz="3200" b="1" i="1" dirty="0" smtClean="0"/>
              <a:t>у</a:t>
            </a:r>
            <a:endParaRPr lang="ru-RU" sz="3200" b="1" i="1" dirty="0"/>
          </a:p>
        </p:txBody>
      </p:sp>
      <p:sp>
        <p:nvSpPr>
          <p:cNvPr id="5" name="TextBox 4"/>
          <p:cNvSpPr txBox="1"/>
          <p:nvPr/>
        </p:nvSpPr>
        <p:spPr>
          <a:xfrm>
            <a:off x="107504" y="5373216"/>
            <a:ext cx="88650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Исключения:</a:t>
            </a:r>
            <a:r>
              <a:rPr lang="ru-RU" sz="3200" b="1" dirty="0" smtClean="0"/>
              <a:t> </a:t>
            </a:r>
            <a:r>
              <a:rPr lang="ru-RU" sz="3200" b="1" i="1" dirty="0" smtClean="0"/>
              <a:t>р</a:t>
            </a:r>
            <a:r>
              <a:rPr lang="ru-RU" sz="3200" b="1" i="1" dirty="0" smtClean="0">
                <a:solidFill>
                  <a:srgbClr val="FF0000"/>
                </a:solidFill>
              </a:rPr>
              <a:t>о</a:t>
            </a:r>
            <a:r>
              <a:rPr lang="ru-RU" sz="3200" b="1" i="1" dirty="0" smtClean="0"/>
              <a:t>сток, Р</a:t>
            </a:r>
            <a:r>
              <a:rPr lang="ru-RU" sz="3200" b="1" i="1" dirty="0" smtClean="0">
                <a:solidFill>
                  <a:srgbClr val="FF0000"/>
                </a:solidFill>
              </a:rPr>
              <a:t>о</a:t>
            </a:r>
            <a:r>
              <a:rPr lang="ru-RU" sz="3200" b="1" i="1" dirty="0" smtClean="0"/>
              <a:t>стов, </a:t>
            </a:r>
            <a:r>
              <a:rPr lang="ru-RU" sz="3200" b="1" i="1" dirty="0"/>
              <a:t>Р</a:t>
            </a:r>
            <a:r>
              <a:rPr lang="ru-RU" sz="3200" b="1" i="1" dirty="0">
                <a:solidFill>
                  <a:srgbClr val="FF0000"/>
                </a:solidFill>
              </a:rPr>
              <a:t>о</a:t>
            </a:r>
            <a:r>
              <a:rPr lang="ru-RU" sz="3200" b="1" i="1" dirty="0"/>
              <a:t>стислав, </a:t>
            </a:r>
            <a:r>
              <a:rPr lang="ru-RU" sz="3200" b="1" i="1" dirty="0" smtClean="0"/>
              <a:t>р</a:t>
            </a:r>
            <a:r>
              <a:rPr lang="ru-RU" sz="3200" b="1" i="1" dirty="0" smtClean="0">
                <a:solidFill>
                  <a:srgbClr val="FF0000"/>
                </a:solidFill>
              </a:rPr>
              <a:t>о</a:t>
            </a:r>
            <a:r>
              <a:rPr lang="ru-RU" sz="3200" b="1" i="1" dirty="0" smtClean="0"/>
              <a:t>стовщик, отр</a:t>
            </a:r>
            <a:r>
              <a:rPr lang="ru-RU" sz="3200" b="1" i="1" dirty="0" smtClean="0">
                <a:solidFill>
                  <a:srgbClr val="FF0000"/>
                </a:solidFill>
              </a:rPr>
              <a:t>а</a:t>
            </a:r>
            <a:r>
              <a:rPr lang="ru-RU" sz="3200" b="1" i="1" dirty="0" smtClean="0"/>
              <a:t>сль</a:t>
            </a:r>
            <a:endParaRPr lang="ru-RU" sz="3200" b="1" i="1" dirty="0"/>
          </a:p>
        </p:txBody>
      </p:sp>
    </p:spTree>
    <p:extLst>
      <p:ext uri="{BB962C8B-B14F-4D97-AF65-F5344CB8AC3E}">
        <p14:creationId xmlns:p14="http://schemas.microsoft.com/office/powerpoint/2010/main" val="904616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863" y="188640"/>
            <a:ext cx="4385937" cy="394734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23528" y="332656"/>
            <a:ext cx="35301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Внимание: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3991416"/>
            <a:ext cx="85642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/>
              <a:t>Не путайте </a:t>
            </a:r>
            <a:r>
              <a:rPr lang="ru-RU" sz="4000" b="1" dirty="0" smtClean="0">
                <a:solidFill>
                  <a:srgbClr val="FF0000"/>
                </a:solidFill>
              </a:rPr>
              <a:t>корень -рос- </a:t>
            </a:r>
          </a:p>
          <a:p>
            <a:pPr algn="ctr"/>
            <a:r>
              <a:rPr lang="ru-RU" sz="4000" b="1" dirty="0" smtClean="0"/>
              <a:t>с </a:t>
            </a:r>
            <a:r>
              <a:rPr lang="ru-RU" sz="4000" b="1" dirty="0" smtClean="0">
                <a:solidFill>
                  <a:srgbClr val="0000FF"/>
                </a:solidFill>
              </a:rPr>
              <a:t>приставкой рас-</a:t>
            </a:r>
            <a:r>
              <a:rPr lang="ru-RU" sz="4000" b="1" dirty="0" smtClean="0"/>
              <a:t>!</a:t>
            </a:r>
            <a:endParaRPr lang="ru-RU" sz="4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15249" y="5656892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000FF"/>
                </a:solidFill>
              </a:rPr>
              <a:t>Рас</a:t>
            </a:r>
            <a:r>
              <a:rPr lang="ru-RU" sz="3200" b="1" i="1" dirty="0" smtClean="0"/>
              <a:t>свет, </a:t>
            </a:r>
            <a:r>
              <a:rPr lang="ru-RU" sz="3200" b="1" i="1" dirty="0" smtClean="0">
                <a:solidFill>
                  <a:srgbClr val="0000FF"/>
                </a:solidFill>
              </a:rPr>
              <a:t>рас</a:t>
            </a:r>
            <a:r>
              <a:rPr lang="ru-RU" sz="3200" b="1" i="1" dirty="0" smtClean="0"/>
              <a:t>цвет, </a:t>
            </a:r>
            <a:r>
              <a:rPr lang="ru-RU" sz="3200" b="1" i="1" dirty="0" smtClean="0">
                <a:solidFill>
                  <a:srgbClr val="FF0000"/>
                </a:solidFill>
              </a:rPr>
              <a:t>раст</a:t>
            </a:r>
            <a:r>
              <a:rPr lang="ru-RU" sz="3200" b="1" i="1" dirty="0" smtClean="0"/>
              <a:t>ет, пред</a:t>
            </a:r>
            <a:r>
              <a:rPr lang="ru-RU" sz="3200" b="1" i="1" dirty="0" smtClean="0">
                <a:solidFill>
                  <a:srgbClr val="0000FF"/>
                </a:solidFill>
              </a:rPr>
              <a:t>рас</a:t>
            </a:r>
            <a:r>
              <a:rPr lang="ru-RU" sz="3200" b="1" i="1" dirty="0" smtClean="0"/>
              <a:t>судки</a:t>
            </a:r>
            <a:endParaRPr lang="ru-RU" sz="3200" b="1" i="1" dirty="0"/>
          </a:p>
        </p:txBody>
      </p:sp>
    </p:spTree>
    <p:extLst>
      <p:ext uri="{BB962C8B-B14F-4D97-AF65-F5344CB8AC3E}">
        <p14:creationId xmlns:p14="http://schemas.microsoft.com/office/powerpoint/2010/main" val="132174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8234" y="188640"/>
            <a:ext cx="45514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Упражнение 2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3853" y="1111970"/>
            <a:ext cx="82809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Подберите к каждому слову однокоренное с другой гласной в корне. </a:t>
            </a:r>
            <a:r>
              <a:rPr lang="ru-RU" sz="3200" b="1" dirty="0" smtClean="0">
                <a:solidFill>
                  <a:srgbClr val="0000FF"/>
                </a:solidFill>
              </a:rPr>
              <a:t>Например,</a:t>
            </a:r>
            <a:r>
              <a:rPr lang="ru-RU" sz="3200" b="1" dirty="0" smtClean="0"/>
              <a:t> </a:t>
            </a:r>
            <a:r>
              <a:rPr lang="ru-RU" sz="3200" b="1" i="1" dirty="0" smtClean="0"/>
              <a:t>предл</a:t>
            </a:r>
            <a:r>
              <a:rPr lang="ru-RU" sz="3200" b="1" i="1" dirty="0" smtClean="0">
                <a:solidFill>
                  <a:srgbClr val="FF0000"/>
                </a:solidFill>
              </a:rPr>
              <a:t>о</a:t>
            </a:r>
            <a:r>
              <a:rPr lang="ru-RU" sz="3200" b="1" i="1" dirty="0" smtClean="0"/>
              <a:t>жить – предл</a:t>
            </a:r>
            <a:r>
              <a:rPr lang="ru-RU" sz="3200" b="1" i="1" dirty="0" smtClean="0">
                <a:solidFill>
                  <a:srgbClr val="FF0000"/>
                </a:solidFill>
              </a:rPr>
              <a:t>а</a:t>
            </a:r>
            <a:r>
              <a:rPr lang="ru-RU" sz="3200" b="1" i="1" dirty="0" smtClean="0"/>
              <a:t>гать.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5654" y="2724055"/>
            <a:ext cx="82809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сложение - …, </a:t>
            </a:r>
          </a:p>
          <a:p>
            <a:r>
              <a:rPr lang="ru-RU" sz="4000" b="1" dirty="0" smtClean="0"/>
              <a:t>предположить - …, </a:t>
            </a:r>
          </a:p>
          <a:p>
            <a:r>
              <a:rPr lang="ru-RU" sz="4000" b="1" dirty="0" smtClean="0"/>
              <a:t>выросли - …, </a:t>
            </a:r>
          </a:p>
          <a:p>
            <a:r>
              <a:rPr lang="ru-RU" sz="4000" b="1" dirty="0" smtClean="0"/>
              <a:t>заросли - …, </a:t>
            </a:r>
          </a:p>
          <a:p>
            <a:r>
              <a:rPr lang="ru-RU" sz="4000" b="1" dirty="0" smtClean="0"/>
              <a:t>нарос - …, </a:t>
            </a:r>
          </a:p>
          <a:p>
            <a:r>
              <a:rPr lang="ru-RU" sz="4000" b="1" dirty="0" smtClean="0"/>
              <a:t>изложение - …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4221574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50157"/>
            <a:ext cx="8712968" cy="129266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III. </a:t>
            </a:r>
            <a:r>
              <a:rPr lang="ru-RU" sz="3800" b="1" cap="none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Написание</a:t>
            </a:r>
            <a:r>
              <a:rPr lang="ru-RU" sz="3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гласного зависит от </a:t>
            </a:r>
            <a:r>
              <a:rPr lang="ru-RU" sz="3800" b="1" cap="none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того, стоит ли после корня </a:t>
            </a:r>
            <a:r>
              <a:rPr lang="ru-RU" sz="38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суффикс -А-</a:t>
            </a:r>
            <a:r>
              <a:rPr lang="ru-RU" sz="3800" b="1" cap="none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:</a:t>
            </a:r>
            <a:endParaRPr lang="ru-RU" sz="3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1804029"/>
            <a:ext cx="58583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о//а:    </a:t>
            </a:r>
            <a:r>
              <a:rPr lang="ru-RU" sz="4000" b="1" dirty="0" smtClean="0">
                <a:solidFill>
                  <a:srgbClr val="0000FF"/>
                </a:solidFill>
              </a:rPr>
              <a:t>к</a:t>
            </a:r>
            <a:r>
              <a:rPr lang="ru-RU" sz="4000" b="1" dirty="0" smtClean="0">
                <a:solidFill>
                  <a:srgbClr val="FF0000"/>
                </a:solidFill>
              </a:rPr>
              <a:t>о</a:t>
            </a:r>
            <a:r>
              <a:rPr lang="ru-RU" sz="4000" b="1" dirty="0" smtClean="0">
                <a:solidFill>
                  <a:srgbClr val="0000FF"/>
                </a:solidFill>
              </a:rPr>
              <a:t>с – </a:t>
            </a:r>
            <a:r>
              <a:rPr lang="ru-RU" sz="4000" b="1" dirty="0" err="1" smtClean="0">
                <a:solidFill>
                  <a:srgbClr val="0000FF"/>
                </a:solidFill>
              </a:rPr>
              <a:t>к</a:t>
            </a:r>
            <a:r>
              <a:rPr lang="ru-RU" sz="4000" b="1" dirty="0" err="1" smtClean="0">
                <a:solidFill>
                  <a:srgbClr val="FF0000"/>
                </a:solidFill>
              </a:rPr>
              <a:t>а</a:t>
            </a:r>
            <a:r>
              <a:rPr lang="ru-RU" sz="4000" b="1" dirty="0" err="1" smtClean="0">
                <a:solidFill>
                  <a:srgbClr val="0000FF"/>
                </a:solidFill>
              </a:rPr>
              <a:t>с</a:t>
            </a:r>
            <a:r>
              <a:rPr lang="ru-RU" sz="4000" b="1" dirty="0" err="1" smtClean="0">
                <a:solidFill>
                  <a:srgbClr val="FF0000"/>
                </a:solidFill>
              </a:rPr>
              <a:t>А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6" name="Дуга 5"/>
          <p:cNvSpPr/>
          <p:nvPr/>
        </p:nvSpPr>
        <p:spPr>
          <a:xfrm rot="13112726" flipV="1">
            <a:off x="1918781" y="1893731"/>
            <a:ext cx="1158844" cy="1134097"/>
          </a:xfrm>
          <a:prstGeom prst="arc">
            <a:avLst/>
          </a:prstGeom>
          <a:ln w="762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Дуга 7"/>
          <p:cNvSpPr/>
          <p:nvPr/>
        </p:nvSpPr>
        <p:spPr>
          <a:xfrm rot="13112726" flipV="1">
            <a:off x="3142916" y="1893730"/>
            <a:ext cx="1158844" cy="1134097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Дуга 8"/>
          <p:cNvSpPr/>
          <p:nvPr/>
        </p:nvSpPr>
        <p:spPr>
          <a:xfrm rot="13112726" flipV="1">
            <a:off x="3142342" y="1886343"/>
            <a:ext cx="1158844" cy="1134097"/>
          </a:xfrm>
          <a:prstGeom prst="arc">
            <a:avLst/>
          </a:prstGeom>
          <a:ln w="762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3995936" y="1656224"/>
            <a:ext cx="216024" cy="40462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211960" y="1656224"/>
            <a:ext cx="144016" cy="33261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51105" y="2924944"/>
            <a:ext cx="56166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/>
              <a:t>Фея </a:t>
            </a:r>
            <a:r>
              <a:rPr lang="ru-RU" sz="3200" b="1" i="1" dirty="0" smtClean="0">
                <a:solidFill>
                  <a:srgbClr val="0000FF"/>
                </a:solidFill>
              </a:rPr>
              <a:t>к</a:t>
            </a:r>
            <a:r>
              <a:rPr lang="ru-RU" sz="3200" b="1" i="1" dirty="0" smtClean="0">
                <a:solidFill>
                  <a:srgbClr val="FF0000"/>
                </a:solidFill>
              </a:rPr>
              <a:t>о</a:t>
            </a:r>
            <a:r>
              <a:rPr lang="ru-RU" sz="3200" b="1" i="1" dirty="0" smtClean="0">
                <a:solidFill>
                  <a:srgbClr val="0000FF"/>
                </a:solidFill>
              </a:rPr>
              <a:t>с</a:t>
            </a:r>
            <a:r>
              <a:rPr lang="ru-RU" sz="3200" b="1" i="1" dirty="0" smtClean="0"/>
              <a:t>нулась тыквы.</a:t>
            </a:r>
          </a:p>
          <a:p>
            <a:r>
              <a:rPr lang="ru-RU" sz="3200" b="1" i="1" dirty="0" smtClean="0"/>
              <a:t>Палочка </a:t>
            </a:r>
            <a:r>
              <a:rPr lang="ru-RU" sz="3200" b="1" i="1" dirty="0" err="1" smtClean="0">
                <a:solidFill>
                  <a:srgbClr val="0000FF"/>
                </a:solidFill>
              </a:rPr>
              <a:t>к</a:t>
            </a:r>
            <a:r>
              <a:rPr lang="ru-RU" sz="3200" b="1" i="1" dirty="0" err="1" smtClean="0">
                <a:solidFill>
                  <a:srgbClr val="FF0000"/>
                </a:solidFill>
              </a:rPr>
              <a:t>а</a:t>
            </a:r>
            <a:r>
              <a:rPr lang="ru-RU" sz="3200" b="1" i="1" dirty="0" err="1" smtClean="0">
                <a:solidFill>
                  <a:srgbClr val="0000FF"/>
                </a:solidFill>
              </a:rPr>
              <a:t>с</a:t>
            </a:r>
            <a:r>
              <a:rPr lang="ru-RU" sz="3200" b="1" i="1" dirty="0" err="1" smtClean="0">
                <a:solidFill>
                  <a:srgbClr val="FF0000"/>
                </a:solidFill>
              </a:rPr>
              <a:t>А</a:t>
            </a:r>
            <a:r>
              <a:rPr lang="ru-RU" sz="3200" b="1" i="1" dirty="0" err="1" smtClean="0"/>
              <a:t>ется</a:t>
            </a:r>
            <a:r>
              <a:rPr lang="ru-RU" sz="3200" b="1" i="1" dirty="0" smtClean="0"/>
              <a:t> тыквы.</a:t>
            </a:r>
            <a:endParaRPr lang="ru-RU" sz="3200" b="1" i="1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638608"/>
            <a:ext cx="2520280" cy="359653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03828" y="5696203"/>
            <a:ext cx="87129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Не путать: </a:t>
            </a:r>
            <a:r>
              <a:rPr lang="ru-RU" sz="4000" b="1" i="1" dirty="0" smtClean="0"/>
              <a:t>у девушки кос а (косы).</a:t>
            </a:r>
            <a:endParaRPr lang="ru-RU" sz="4000" b="1" i="1" dirty="0"/>
          </a:p>
        </p:txBody>
      </p:sp>
      <p:cxnSp>
        <p:nvCxnSpPr>
          <p:cNvPr id="18" name="Соединительная линия уступом 17"/>
          <p:cNvCxnSpPr/>
          <p:nvPr/>
        </p:nvCxnSpPr>
        <p:spPr>
          <a:xfrm rot="16200000" flipH="1">
            <a:off x="6229125" y="6160841"/>
            <a:ext cx="792088" cy="396044"/>
          </a:xfrm>
          <a:prstGeom prst="bentConnector3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Соединительная линия уступом 18"/>
          <p:cNvCxnSpPr/>
          <p:nvPr/>
        </p:nvCxnSpPr>
        <p:spPr>
          <a:xfrm rot="10800000">
            <a:off x="6427148" y="5916425"/>
            <a:ext cx="1080118" cy="431884"/>
          </a:xfrm>
          <a:prstGeom prst="bentConnector3">
            <a:avLst>
              <a:gd name="adj1" fmla="val 50000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Прямоугольник 24"/>
          <p:cNvSpPr/>
          <p:nvPr/>
        </p:nvSpPr>
        <p:spPr>
          <a:xfrm>
            <a:off x="6823191" y="6338049"/>
            <a:ext cx="831000" cy="4168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707402" y="4318438"/>
            <a:ext cx="3368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009900"/>
                </a:solidFill>
              </a:rPr>
              <a:t>= дотрагиваться</a:t>
            </a:r>
            <a:endParaRPr lang="ru-RU" sz="2800" b="1" i="1" dirty="0">
              <a:solidFill>
                <a:srgbClr val="00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414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2252844" cy="40208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576372" y="404664"/>
            <a:ext cx="315805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err="1" smtClean="0"/>
              <a:t>б</a:t>
            </a:r>
            <a:r>
              <a:rPr lang="ru-RU" sz="4400" b="1" dirty="0" err="1" smtClean="0">
                <a:solidFill>
                  <a:srgbClr val="0000FF"/>
                </a:solidFill>
              </a:rPr>
              <a:t>е</a:t>
            </a:r>
            <a:r>
              <a:rPr lang="ru-RU" sz="4400" b="1" dirty="0" err="1" smtClean="0"/>
              <a:t>р</a:t>
            </a:r>
            <a:r>
              <a:rPr lang="ru-RU" sz="4400" b="1" dirty="0" smtClean="0"/>
              <a:t> - </a:t>
            </a:r>
            <a:r>
              <a:rPr lang="ru-RU" sz="4400" b="1" dirty="0" err="1" smtClean="0"/>
              <a:t>б</a:t>
            </a:r>
            <a:r>
              <a:rPr lang="ru-RU" sz="4400" b="1" dirty="0" err="1" smtClean="0">
                <a:solidFill>
                  <a:srgbClr val="FF0000"/>
                </a:solidFill>
              </a:rPr>
              <a:t>и</a:t>
            </a:r>
            <a:r>
              <a:rPr lang="ru-RU" sz="4400" b="1" dirty="0" err="1" smtClean="0"/>
              <a:t>р</a:t>
            </a:r>
            <a:r>
              <a:rPr lang="ru-RU" sz="4400" b="1" dirty="0" err="1" smtClean="0">
                <a:solidFill>
                  <a:srgbClr val="FF0000"/>
                </a:solidFill>
              </a:rPr>
              <a:t>А</a:t>
            </a:r>
            <a:endParaRPr lang="ru-RU" sz="4400" b="1" dirty="0" smtClean="0">
              <a:solidFill>
                <a:srgbClr val="FF0000"/>
              </a:solidFill>
            </a:endParaRPr>
          </a:p>
          <a:p>
            <a:r>
              <a:rPr lang="ru-RU" sz="4400" b="1" dirty="0" smtClean="0"/>
              <a:t>д</a:t>
            </a:r>
            <a:r>
              <a:rPr lang="ru-RU" sz="4400" b="1" dirty="0" smtClean="0">
                <a:solidFill>
                  <a:srgbClr val="0000FF"/>
                </a:solidFill>
              </a:rPr>
              <a:t>е</a:t>
            </a:r>
            <a:r>
              <a:rPr lang="ru-RU" sz="4400" b="1" dirty="0" smtClean="0"/>
              <a:t>р- </a:t>
            </a:r>
            <a:r>
              <a:rPr lang="ru-RU" sz="4400" b="1" dirty="0" err="1" smtClean="0"/>
              <a:t>д</a:t>
            </a:r>
            <a:r>
              <a:rPr lang="ru-RU" sz="4400" b="1" dirty="0" err="1" smtClean="0">
                <a:solidFill>
                  <a:srgbClr val="FF0000"/>
                </a:solidFill>
              </a:rPr>
              <a:t>и</a:t>
            </a:r>
            <a:r>
              <a:rPr lang="ru-RU" sz="4400" b="1" dirty="0" err="1" smtClean="0"/>
              <a:t>р</a:t>
            </a:r>
            <a:r>
              <a:rPr lang="ru-RU" sz="4400" b="1" dirty="0" err="1" smtClean="0">
                <a:solidFill>
                  <a:srgbClr val="FF0000"/>
                </a:solidFill>
              </a:rPr>
              <a:t>А</a:t>
            </a:r>
            <a:endParaRPr lang="ru-RU" sz="4400" b="1" dirty="0" smtClean="0">
              <a:solidFill>
                <a:srgbClr val="FF0000"/>
              </a:solidFill>
            </a:endParaRPr>
          </a:p>
          <a:p>
            <a:r>
              <a:rPr lang="ru-RU" sz="4400" b="1" dirty="0" smtClean="0"/>
              <a:t>м</a:t>
            </a:r>
            <a:r>
              <a:rPr lang="ru-RU" sz="4400" b="1" dirty="0" smtClean="0">
                <a:solidFill>
                  <a:srgbClr val="0000FF"/>
                </a:solidFill>
              </a:rPr>
              <a:t>е</a:t>
            </a:r>
            <a:r>
              <a:rPr lang="ru-RU" sz="4400" b="1" dirty="0" smtClean="0"/>
              <a:t>р – </a:t>
            </a:r>
            <a:r>
              <a:rPr lang="ru-RU" sz="4400" b="1" dirty="0" err="1" smtClean="0"/>
              <a:t>м</a:t>
            </a:r>
            <a:r>
              <a:rPr lang="ru-RU" sz="4400" b="1" dirty="0" err="1" smtClean="0">
                <a:solidFill>
                  <a:srgbClr val="FF0000"/>
                </a:solidFill>
              </a:rPr>
              <a:t>и</a:t>
            </a:r>
            <a:r>
              <a:rPr lang="ru-RU" sz="4400" b="1" dirty="0" err="1" smtClean="0"/>
              <a:t>р</a:t>
            </a:r>
            <a:r>
              <a:rPr lang="ru-RU" sz="4400" b="1" dirty="0" err="1" smtClean="0">
                <a:solidFill>
                  <a:srgbClr val="FF0000"/>
                </a:solidFill>
              </a:rPr>
              <a:t>А</a:t>
            </a:r>
            <a:endParaRPr lang="ru-RU" sz="4400" b="1" dirty="0" smtClean="0">
              <a:solidFill>
                <a:srgbClr val="FF0000"/>
              </a:solidFill>
            </a:endParaRPr>
          </a:p>
          <a:p>
            <a:r>
              <a:rPr lang="ru-RU" sz="4400" b="1" dirty="0" smtClean="0"/>
              <a:t>п</a:t>
            </a:r>
            <a:r>
              <a:rPr lang="ru-RU" sz="4400" b="1" dirty="0" smtClean="0">
                <a:solidFill>
                  <a:srgbClr val="0000FF"/>
                </a:solidFill>
              </a:rPr>
              <a:t>е</a:t>
            </a:r>
            <a:r>
              <a:rPr lang="ru-RU" sz="4400" b="1" dirty="0" smtClean="0"/>
              <a:t>р – </a:t>
            </a:r>
            <a:r>
              <a:rPr lang="ru-RU" sz="4400" b="1" dirty="0" err="1" smtClean="0"/>
              <a:t>п</a:t>
            </a:r>
            <a:r>
              <a:rPr lang="ru-RU" sz="4400" b="1" dirty="0" err="1" smtClean="0">
                <a:solidFill>
                  <a:srgbClr val="FF0000"/>
                </a:solidFill>
              </a:rPr>
              <a:t>и</a:t>
            </a:r>
            <a:r>
              <a:rPr lang="ru-RU" sz="4400" b="1" dirty="0" err="1" smtClean="0"/>
              <a:t>р</a:t>
            </a:r>
            <a:r>
              <a:rPr lang="ru-RU" sz="4400" b="1" dirty="0" err="1" smtClean="0">
                <a:solidFill>
                  <a:srgbClr val="FF0000"/>
                </a:solidFill>
              </a:rPr>
              <a:t>А</a:t>
            </a:r>
            <a:endParaRPr lang="ru-RU" sz="4400" b="1" dirty="0" smtClean="0">
              <a:solidFill>
                <a:srgbClr val="FF0000"/>
              </a:solidFill>
            </a:endParaRPr>
          </a:p>
          <a:p>
            <a:r>
              <a:rPr lang="ru-RU" sz="4400" b="1" dirty="0" smtClean="0"/>
              <a:t>т</a:t>
            </a:r>
            <a:r>
              <a:rPr lang="ru-RU" sz="4400" b="1" dirty="0" smtClean="0">
                <a:solidFill>
                  <a:srgbClr val="0000FF"/>
                </a:solidFill>
              </a:rPr>
              <a:t>е</a:t>
            </a:r>
            <a:r>
              <a:rPr lang="ru-RU" sz="4400" b="1" dirty="0" smtClean="0"/>
              <a:t>р - </a:t>
            </a:r>
            <a:r>
              <a:rPr lang="ru-RU" sz="4400" b="1" dirty="0" err="1" smtClean="0"/>
              <a:t>т</a:t>
            </a:r>
            <a:r>
              <a:rPr lang="ru-RU" sz="4400" b="1" dirty="0" err="1" smtClean="0">
                <a:solidFill>
                  <a:srgbClr val="FF0000"/>
                </a:solidFill>
              </a:rPr>
              <a:t>и</a:t>
            </a:r>
            <a:r>
              <a:rPr lang="ru-RU" sz="4400" b="1" dirty="0" err="1" smtClean="0"/>
              <a:t>р</a:t>
            </a:r>
            <a:r>
              <a:rPr lang="ru-RU" sz="4400" b="1" dirty="0" err="1" smtClean="0">
                <a:solidFill>
                  <a:srgbClr val="FF0000"/>
                </a:solidFill>
              </a:rPr>
              <a:t>А</a:t>
            </a: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238067" y="3937094"/>
            <a:ext cx="390593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err="1" smtClean="0"/>
              <a:t>бл</a:t>
            </a:r>
            <a:r>
              <a:rPr lang="ru-RU" sz="4400" b="1" dirty="0" err="1" smtClean="0">
                <a:solidFill>
                  <a:srgbClr val="0000FF"/>
                </a:solidFill>
              </a:rPr>
              <a:t>е</a:t>
            </a:r>
            <a:r>
              <a:rPr lang="ru-RU" sz="4400" b="1" dirty="0" err="1" smtClean="0"/>
              <a:t>ст</a:t>
            </a:r>
            <a:r>
              <a:rPr lang="ru-RU" sz="4400" b="1" dirty="0" smtClean="0"/>
              <a:t> – </a:t>
            </a:r>
            <a:r>
              <a:rPr lang="ru-RU" sz="4400" b="1" dirty="0" err="1" smtClean="0"/>
              <a:t>бл</a:t>
            </a:r>
            <a:r>
              <a:rPr lang="ru-RU" sz="4400" b="1" dirty="0" err="1" smtClean="0">
                <a:solidFill>
                  <a:srgbClr val="FF0000"/>
                </a:solidFill>
              </a:rPr>
              <a:t>и</a:t>
            </a:r>
            <a:r>
              <a:rPr lang="ru-RU" sz="4400" b="1" dirty="0" err="1" smtClean="0"/>
              <a:t>ст</a:t>
            </a:r>
            <a:r>
              <a:rPr lang="ru-RU" sz="4400" b="1" dirty="0" err="1" smtClean="0">
                <a:solidFill>
                  <a:srgbClr val="FF0000"/>
                </a:solidFill>
              </a:rPr>
              <a:t>А</a:t>
            </a:r>
            <a:endParaRPr lang="ru-RU" sz="4400" b="1" dirty="0" smtClean="0">
              <a:solidFill>
                <a:srgbClr val="FF0000"/>
              </a:solidFill>
            </a:endParaRPr>
          </a:p>
          <a:p>
            <a:r>
              <a:rPr lang="ru-RU" sz="4400" b="1" dirty="0" smtClean="0"/>
              <a:t>ст</a:t>
            </a:r>
            <a:r>
              <a:rPr lang="ru-RU" sz="4400" b="1" dirty="0" smtClean="0">
                <a:solidFill>
                  <a:srgbClr val="0000FF"/>
                </a:solidFill>
              </a:rPr>
              <a:t>е</a:t>
            </a:r>
            <a:r>
              <a:rPr lang="ru-RU" sz="4400" b="1" dirty="0" smtClean="0"/>
              <a:t>л – </a:t>
            </a:r>
            <a:r>
              <a:rPr lang="ru-RU" sz="4400" b="1" dirty="0" err="1" smtClean="0"/>
              <a:t>ст</a:t>
            </a:r>
            <a:r>
              <a:rPr lang="ru-RU" sz="4400" b="1" dirty="0" err="1" smtClean="0">
                <a:solidFill>
                  <a:srgbClr val="FF0000"/>
                </a:solidFill>
              </a:rPr>
              <a:t>и</a:t>
            </a:r>
            <a:r>
              <a:rPr lang="ru-RU" sz="4400" b="1" dirty="0" err="1" smtClean="0"/>
              <a:t>л</a:t>
            </a:r>
            <a:r>
              <a:rPr lang="ru-RU" sz="4400" b="1" dirty="0" err="1" smtClean="0">
                <a:solidFill>
                  <a:srgbClr val="FF0000"/>
                </a:solidFill>
              </a:rPr>
              <a:t>А</a:t>
            </a:r>
            <a:endParaRPr lang="ru-RU" sz="4400" b="1" dirty="0" smtClean="0">
              <a:solidFill>
                <a:srgbClr val="FF0000"/>
              </a:solidFill>
            </a:endParaRPr>
          </a:p>
          <a:p>
            <a:r>
              <a:rPr lang="ru-RU" sz="4400" b="1" dirty="0" smtClean="0"/>
              <a:t>ж</a:t>
            </a:r>
            <a:r>
              <a:rPr lang="ru-RU" sz="4400" b="1" dirty="0" smtClean="0">
                <a:solidFill>
                  <a:srgbClr val="0000FF"/>
                </a:solidFill>
              </a:rPr>
              <a:t>е</a:t>
            </a:r>
            <a:r>
              <a:rPr lang="ru-RU" sz="4400" b="1" dirty="0" smtClean="0"/>
              <a:t>г – </a:t>
            </a:r>
            <a:r>
              <a:rPr lang="ru-RU" sz="4400" b="1" dirty="0" err="1" smtClean="0"/>
              <a:t>ж</a:t>
            </a:r>
            <a:r>
              <a:rPr lang="ru-RU" sz="4400" b="1" dirty="0" err="1" smtClean="0">
                <a:solidFill>
                  <a:srgbClr val="FF0000"/>
                </a:solidFill>
              </a:rPr>
              <a:t>и</a:t>
            </a:r>
            <a:r>
              <a:rPr lang="ru-RU" sz="4400" b="1" dirty="0" err="1" smtClean="0"/>
              <a:t>г</a:t>
            </a:r>
            <a:r>
              <a:rPr lang="ru-RU" sz="4400" b="1" dirty="0" err="1" smtClean="0">
                <a:solidFill>
                  <a:srgbClr val="FF0000"/>
                </a:solidFill>
              </a:rPr>
              <a:t>А</a:t>
            </a:r>
            <a:endParaRPr lang="ru-RU" sz="4400" b="1" dirty="0" smtClean="0">
              <a:solidFill>
                <a:srgbClr val="FF0000"/>
              </a:solidFill>
            </a:endParaRPr>
          </a:p>
          <a:p>
            <a:r>
              <a:rPr lang="ru-RU" sz="4400" b="1" dirty="0" smtClean="0"/>
              <a:t>ч</a:t>
            </a:r>
            <a:r>
              <a:rPr lang="ru-RU" sz="4400" b="1" dirty="0" smtClean="0">
                <a:solidFill>
                  <a:srgbClr val="0000FF"/>
                </a:solidFill>
              </a:rPr>
              <a:t>е</a:t>
            </a:r>
            <a:r>
              <a:rPr lang="ru-RU" sz="4400" b="1" dirty="0" smtClean="0"/>
              <a:t>т - </a:t>
            </a:r>
            <a:r>
              <a:rPr lang="ru-RU" sz="4400" b="1" dirty="0" err="1" smtClean="0"/>
              <a:t>ч</a:t>
            </a:r>
            <a:r>
              <a:rPr lang="ru-RU" sz="4400" b="1" dirty="0" err="1" smtClean="0">
                <a:solidFill>
                  <a:srgbClr val="FF0000"/>
                </a:solidFill>
              </a:rPr>
              <a:t>и</a:t>
            </a:r>
            <a:r>
              <a:rPr lang="ru-RU" sz="4400" b="1" dirty="0" err="1" smtClean="0"/>
              <a:t>т</a:t>
            </a:r>
            <a:r>
              <a:rPr lang="ru-RU" sz="4400" b="1" dirty="0" err="1" smtClean="0">
                <a:solidFill>
                  <a:srgbClr val="FF0000"/>
                </a:solidFill>
              </a:rPr>
              <a:t>А</a:t>
            </a: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4" name="Дуга 3"/>
          <p:cNvSpPr/>
          <p:nvPr/>
        </p:nvSpPr>
        <p:spPr>
          <a:xfrm>
            <a:off x="3995936" y="332656"/>
            <a:ext cx="864096" cy="504056"/>
          </a:xfrm>
          <a:prstGeom prst="arc">
            <a:avLst>
              <a:gd name="adj1" fmla="val 11153546"/>
              <a:gd name="adj2" fmla="val 0"/>
            </a:avLst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Дуга 5"/>
          <p:cNvSpPr/>
          <p:nvPr/>
        </p:nvSpPr>
        <p:spPr>
          <a:xfrm>
            <a:off x="2751282" y="332656"/>
            <a:ext cx="766343" cy="487191"/>
          </a:xfrm>
          <a:prstGeom prst="arc">
            <a:avLst>
              <a:gd name="adj1" fmla="val 10855089"/>
              <a:gd name="adj2" fmla="val 0"/>
            </a:avLst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Дуга 6"/>
          <p:cNvSpPr/>
          <p:nvPr/>
        </p:nvSpPr>
        <p:spPr>
          <a:xfrm>
            <a:off x="7308304" y="3757395"/>
            <a:ext cx="1152128" cy="688114"/>
          </a:xfrm>
          <a:prstGeom prst="arc">
            <a:avLst>
              <a:gd name="adj1" fmla="val 11153546"/>
              <a:gd name="adj2" fmla="val 0"/>
            </a:avLst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Дуга 7"/>
          <p:cNvSpPr/>
          <p:nvPr/>
        </p:nvSpPr>
        <p:spPr>
          <a:xfrm>
            <a:off x="5364088" y="3757698"/>
            <a:ext cx="1224136" cy="708456"/>
          </a:xfrm>
          <a:prstGeom prst="arc">
            <a:avLst>
              <a:gd name="adj1" fmla="val 11153546"/>
              <a:gd name="adj2" fmla="val 0"/>
            </a:avLst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V="1">
            <a:off x="4869710" y="130324"/>
            <a:ext cx="216024" cy="40466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5068621" y="171587"/>
            <a:ext cx="204448" cy="40466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V="1">
            <a:off x="8483634" y="3647675"/>
            <a:ext cx="210236" cy="45377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8722453" y="3707262"/>
            <a:ext cx="204448" cy="40466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23528" y="5096768"/>
            <a:ext cx="38318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/>
              <a:t>исключение: </a:t>
            </a:r>
            <a:r>
              <a:rPr lang="ru-RU" sz="2800" b="1" i="1" dirty="0" smtClean="0">
                <a:solidFill>
                  <a:srgbClr val="009900"/>
                </a:solidFill>
              </a:rPr>
              <a:t>сочетать, сочетание</a:t>
            </a:r>
            <a:endParaRPr lang="ru-RU" sz="2800" b="1" i="1" dirty="0">
              <a:solidFill>
                <a:srgbClr val="00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488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755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907" y="12290"/>
            <a:ext cx="2252844" cy="402082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63688" y="302359"/>
            <a:ext cx="738031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/>
              <a:t>     Ира </a:t>
            </a:r>
            <a:r>
              <a:rPr lang="ru-RU" sz="2800" b="1" i="1" dirty="0"/>
              <a:t>очень аккуратная. Каждое утро она </a:t>
            </a:r>
            <a:r>
              <a:rPr lang="ru-RU" sz="2800" b="1" i="1" dirty="0" err="1">
                <a:solidFill>
                  <a:srgbClr val="FF0000"/>
                </a:solidFill>
              </a:rPr>
              <a:t>уб</a:t>
            </a:r>
            <a:r>
              <a:rPr lang="ru-RU" sz="2800" b="1" i="1" dirty="0">
                <a:solidFill>
                  <a:srgbClr val="FF0000"/>
                </a:solidFill>
              </a:rPr>
              <a:t>..</a:t>
            </a:r>
            <a:r>
              <a:rPr lang="ru-RU" sz="2800" b="1" i="1" dirty="0" err="1">
                <a:solidFill>
                  <a:srgbClr val="FF0000"/>
                </a:solidFill>
              </a:rPr>
              <a:t>рает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i="1" dirty="0"/>
              <a:t>квартиру, </a:t>
            </a:r>
            <a:r>
              <a:rPr lang="ru-RU" sz="2800" b="1" i="1" dirty="0" err="1">
                <a:solidFill>
                  <a:srgbClr val="FF0000"/>
                </a:solidFill>
              </a:rPr>
              <a:t>отд</a:t>
            </a:r>
            <a:r>
              <a:rPr lang="ru-RU" sz="2800" b="1" i="1" dirty="0">
                <a:solidFill>
                  <a:srgbClr val="FF0000"/>
                </a:solidFill>
              </a:rPr>
              <a:t>..</a:t>
            </a:r>
            <a:r>
              <a:rPr lang="ru-RU" sz="2800" b="1" i="1" dirty="0" err="1">
                <a:solidFill>
                  <a:srgbClr val="FF0000"/>
                </a:solidFill>
              </a:rPr>
              <a:t>рает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i="1" dirty="0"/>
              <a:t>всю грязь, </a:t>
            </a:r>
            <a:r>
              <a:rPr lang="ru-RU" sz="2800" b="1" i="1" dirty="0" err="1">
                <a:solidFill>
                  <a:srgbClr val="FF0000"/>
                </a:solidFill>
              </a:rPr>
              <a:t>ст</a:t>
            </a:r>
            <a:r>
              <a:rPr lang="ru-RU" sz="2800" b="1" i="1" dirty="0">
                <a:solidFill>
                  <a:srgbClr val="FF0000"/>
                </a:solidFill>
              </a:rPr>
              <a:t>..</a:t>
            </a:r>
            <a:r>
              <a:rPr lang="ru-RU" sz="2800" b="1" i="1" dirty="0" err="1">
                <a:solidFill>
                  <a:srgbClr val="FF0000"/>
                </a:solidFill>
              </a:rPr>
              <a:t>рает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i="1" dirty="0"/>
              <a:t>пыль, </a:t>
            </a:r>
            <a:r>
              <a:rPr lang="ru-RU" sz="2800" b="1" i="1" dirty="0" err="1">
                <a:solidFill>
                  <a:srgbClr val="FF0000"/>
                </a:solidFill>
              </a:rPr>
              <a:t>зап</a:t>
            </a:r>
            <a:r>
              <a:rPr lang="ru-RU" sz="2800" b="1" i="1" dirty="0">
                <a:solidFill>
                  <a:srgbClr val="FF0000"/>
                </a:solidFill>
              </a:rPr>
              <a:t>..</a:t>
            </a:r>
            <a:r>
              <a:rPr lang="ru-RU" sz="2800" b="1" i="1" dirty="0" err="1">
                <a:solidFill>
                  <a:srgbClr val="FF0000"/>
                </a:solidFill>
              </a:rPr>
              <a:t>рает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i="1" dirty="0"/>
              <a:t>шкафы, </a:t>
            </a:r>
            <a:r>
              <a:rPr lang="ru-RU" sz="2800" b="1" i="1" dirty="0" err="1">
                <a:solidFill>
                  <a:srgbClr val="FF0000"/>
                </a:solidFill>
              </a:rPr>
              <a:t>заст</a:t>
            </a:r>
            <a:r>
              <a:rPr lang="ru-RU" sz="2800" b="1" i="1" dirty="0">
                <a:solidFill>
                  <a:srgbClr val="FF0000"/>
                </a:solidFill>
              </a:rPr>
              <a:t>..лает </a:t>
            </a:r>
            <a:r>
              <a:rPr lang="ru-RU" sz="2800" b="1" i="1" dirty="0"/>
              <a:t>постели, а потом </a:t>
            </a:r>
            <a:r>
              <a:rPr lang="ru-RU" sz="2800" b="1" i="1" dirty="0" err="1">
                <a:solidFill>
                  <a:srgbClr val="FF0000"/>
                </a:solidFill>
              </a:rPr>
              <a:t>заж</a:t>
            </a:r>
            <a:r>
              <a:rPr lang="ru-RU" sz="2800" b="1" i="1" dirty="0">
                <a:solidFill>
                  <a:srgbClr val="FF0000"/>
                </a:solidFill>
              </a:rPr>
              <a:t>..</a:t>
            </a:r>
            <a:r>
              <a:rPr lang="ru-RU" sz="2800" b="1" i="1" dirty="0" err="1">
                <a:solidFill>
                  <a:srgbClr val="FF0000"/>
                </a:solidFill>
              </a:rPr>
              <a:t>гает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i="1" dirty="0"/>
              <a:t>лампу и любуется, как все </a:t>
            </a:r>
            <a:r>
              <a:rPr lang="ru-RU" sz="2800" b="1" i="1" dirty="0" err="1">
                <a:solidFill>
                  <a:srgbClr val="FF0000"/>
                </a:solidFill>
              </a:rPr>
              <a:t>бл</a:t>
            </a:r>
            <a:r>
              <a:rPr lang="ru-RU" sz="2800" b="1" i="1" dirty="0">
                <a:solidFill>
                  <a:srgbClr val="FF0000"/>
                </a:solidFill>
              </a:rPr>
              <a:t>..стает </a:t>
            </a:r>
            <a:r>
              <a:rPr lang="ru-RU" sz="2800" b="1" i="1" dirty="0"/>
              <a:t>чистотой. Она не </a:t>
            </a:r>
            <a:r>
              <a:rPr lang="ru-RU" sz="2800" b="1" i="1" dirty="0" err="1">
                <a:solidFill>
                  <a:srgbClr val="FF0000"/>
                </a:solidFill>
              </a:rPr>
              <a:t>сч</a:t>
            </a:r>
            <a:r>
              <a:rPr lang="ru-RU" sz="2800" b="1" i="1" dirty="0">
                <a:solidFill>
                  <a:srgbClr val="FF0000"/>
                </a:solidFill>
              </a:rPr>
              <a:t>..</a:t>
            </a:r>
            <a:r>
              <a:rPr lang="ru-RU" sz="2800" b="1" i="1" dirty="0" err="1">
                <a:solidFill>
                  <a:srgbClr val="FF0000"/>
                </a:solidFill>
              </a:rPr>
              <a:t>тается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i="1" dirty="0"/>
              <a:t>с тем, что просто </a:t>
            </a:r>
            <a:r>
              <a:rPr lang="ru-RU" sz="2800" b="1" i="1" dirty="0">
                <a:solidFill>
                  <a:srgbClr val="FF0000"/>
                </a:solidFill>
              </a:rPr>
              <a:t>ум..</a:t>
            </a:r>
            <a:r>
              <a:rPr lang="ru-RU" sz="2800" b="1" i="1" dirty="0" err="1">
                <a:solidFill>
                  <a:srgbClr val="FF0000"/>
                </a:solidFill>
              </a:rPr>
              <a:t>рает</a:t>
            </a:r>
            <a:r>
              <a:rPr lang="ru-RU" sz="2800" b="1" i="1" dirty="0">
                <a:solidFill>
                  <a:srgbClr val="FF0000"/>
                </a:solidFill>
              </a:rPr>
              <a:t> </a:t>
            </a:r>
            <a:r>
              <a:rPr lang="ru-RU" sz="2800" b="1" i="1" dirty="0"/>
              <a:t>от усталости. </a:t>
            </a:r>
          </a:p>
          <a:p>
            <a:r>
              <a:rPr lang="ru-RU" sz="2800" b="1" i="1" dirty="0" smtClean="0"/>
              <a:t>     Но </a:t>
            </a:r>
            <a:r>
              <a:rPr lang="ru-RU" sz="2800" b="1" i="1" dirty="0"/>
              <a:t>иногда она обижается на своего брата-лентяя, убегает и говорит: «Пусть он хоть раз здесь </a:t>
            </a:r>
            <a:r>
              <a:rPr lang="ru-RU" sz="2800" b="1" i="1" dirty="0" err="1">
                <a:solidFill>
                  <a:srgbClr val="0000FF"/>
                </a:solidFill>
              </a:rPr>
              <a:t>уб</a:t>
            </a:r>
            <a:r>
              <a:rPr lang="ru-RU" sz="2800" b="1" i="1" dirty="0">
                <a:solidFill>
                  <a:srgbClr val="0000FF"/>
                </a:solidFill>
              </a:rPr>
              <a:t>..</a:t>
            </a:r>
            <a:r>
              <a:rPr lang="ru-RU" sz="2800" b="1" i="1" dirty="0" err="1">
                <a:solidFill>
                  <a:srgbClr val="0000FF"/>
                </a:solidFill>
              </a:rPr>
              <a:t>рет</a:t>
            </a:r>
            <a:r>
              <a:rPr lang="ru-RU" sz="2800" b="1" i="1" dirty="0"/>
              <a:t>, грязь </a:t>
            </a:r>
            <a:r>
              <a:rPr lang="ru-RU" sz="2800" b="1" i="1" dirty="0" err="1">
                <a:solidFill>
                  <a:srgbClr val="0000FF"/>
                </a:solidFill>
              </a:rPr>
              <a:t>отд</a:t>
            </a:r>
            <a:r>
              <a:rPr lang="ru-RU" sz="2800" b="1" i="1" dirty="0">
                <a:solidFill>
                  <a:srgbClr val="0000FF"/>
                </a:solidFill>
              </a:rPr>
              <a:t>..</a:t>
            </a:r>
            <a:r>
              <a:rPr lang="ru-RU" sz="2800" b="1" i="1" dirty="0" err="1">
                <a:solidFill>
                  <a:srgbClr val="0000FF"/>
                </a:solidFill>
              </a:rPr>
              <a:t>рет</a:t>
            </a:r>
            <a:r>
              <a:rPr lang="ru-RU" sz="2800" b="1" i="1" dirty="0"/>
              <a:t>! Неужели трудно ему </a:t>
            </a:r>
            <a:r>
              <a:rPr lang="ru-RU" sz="2800" b="1" i="1" dirty="0" err="1">
                <a:solidFill>
                  <a:srgbClr val="0000FF"/>
                </a:solidFill>
              </a:rPr>
              <a:t>зап</a:t>
            </a:r>
            <a:r>
              <a:rPr lang="ru-RU" sz="2800" b="1" i="1" dirty="0">
                <a:solidFill>
                  <a:srgbClr val="0000FF"/>
                </a:solidFill>
              </a:rPr>
              <a:t>..</a:t>
            </a:r>
            <a:r>
              <a:rPr lang="ru-RU" sz="2800" b="1" i="1" dirty="0" err="1">
                <a:solidFill>
                  <a:srgbClr val="0000FF"/>
                </a:solidFill>
              </a:rPr>
              <a:t>реть</a:t>
            </a:r>
            <a:r>
              <a:rPr lang="ru-RU" sz="2800" b="1" i="1" dirty="0">
                <a:solidFill>
                  <a:srgbClr val="0000FF"/>
                </a:solidFill>
              </a:rPr>
              <a:t> </a:t>
            </a:r>
            <a:r>
              <a:rPr lang="ru-RU" sz="2800" b="1" i="1" dirty="0"/>
              <a:t>шкаф, </a:t>
            </a:r>
            <a:r>
              <a:rPr lang="ru-RU" sz="2800" b="1" i="1" dirty="0" err="1">
                <a:solidFill>
                  <a:srgbClr val="0000FF"/>
                </a:solidFill>
              </a:rPr>
              <a:t>заст</a:t>
            </a:r>
            <a:r>
              <a:rPr lang="ru-RU" sz="2800" b="1" i="1" dirty="0">
                <a:solidFill>
                  <a:srgbClr val="0000FF"/>
                </a:solidFill>
              </a:rPr>
              <a:t>..лить </a:t>
            </a:r>
            <a:r>
              <a:rPr lang="ru-RU" sz="2800" b="1" i="1" dirty="0"/>
              <a:t>постель, </a:t>
            </a:r>
            <a:r>
              <a:rPr lang="ru-RU" sz="2800" b="1" i="1" dirty="0" err="1">
                <a:solidFill>
                  <a:srgbClr val="0000FF"/>
                </a:solidFill>
              </a:rPr>
              <a:t>прот</a:t>
            </a:r>
            <a:r>
              <a:rPr lang="ru-RU" sz="2800" b="1" i="1" dirty="0">
                <a:solidFill>
                  <a:srgbClr val="0000FF"/>
                </a:solidFill>
              </a:rPr>
              <a:t>..</a:t>
            </a:r>
            <a:r>
              <a:rPr lang="ru-RU" sz="2800" b="1" i="1" dirty="0" err="1">
                <a:solidFill>
                  <a:srgbClr val="0000FF"/>
                </a:solidFill>
              </a:rPr>
              <a:t>реть</a:t>
            </a:r>
            <a:r>
              <a:rPr lang="ru-RU" sz="2800" b="1" i="1" dirty="0">
                <a:solidFill>
                  <a:srgbClr val="0000FF"/>
                </a:solidFill>
              </a:rPr>
              <a:t> </a:t>
            </a:r>
            <a:r>
              <a:rPr lang="ru-RU" sz="2800" b="1" i="1" dirty="0"/>
              <a:t>стол, чтобы все сияло и </a:t>
            </a:r>
            <a:r>
              <a:rPr lang="ru-RU" sz="2800" b="1" i="1" dirty="0" err="1">
                <a:solidFill>
                  <a:srgbClr val="0000FF"/>
                </a:solidFill>
              </a:rPr>
              <a:t>бл</a:t>
            </a:r>
            <a:r>
              <a:rPr lang="ru-RU" sz="2800" b="1" i="1" dirty="0">
                <a:solidFill>
                  <a:srgbClr val="0000FF"/>
                </a:solidFill>
              </a:rPr>
              <a:t>..</a:t>
            </a:r>
            <a:r>
              <a:rPr lang="ru-RU" sz="2800" b="1" i="1" dirty="0" err="1">
                <a:solidFill>
                  <a:srgbClr val="0000FF"/>
                </a:solidFill>
              </a:rPr>
              <a:t>стело</a:t>
            </a:r>
            <a:r>
              <a:rPr lang="ru-RU" sz="2800" b="1" i="1" dirty="0"/>
              <a:t>? Не </a:t>
            </a:r>
            <a:r>
              <a:rPr lang="ru-RU" sz="2800" b="1" i="1" dirty="0" err="1">
                <a:solidFill>
                  <a:srgbClr val="0000FF"/>
                </a:solidFill>
              </a:rPr>
              <a:t>ум..р</a:t>
            </a:r>
            <a:r>
              <a:rPr lang="ru-RU" sz="2800" b="1" i="1" dirty="0">
                <a:solidFill>
                  <a:srgbClr val="0000FF"/>
                </a:solidFill>
              </a:rPr>
              <a:t> </a:t>
            </a:r>
            <a:r>
              <a:rPr lang="ru-RU" sz="2800" b="1" i="1" dirty="0"/>
              <a:t>бы, если бы поработал».</a:t>
            </a:r>
          </a:p>
        </p:txBody>
      </p:sp>
    </p:spTree>
    <p:extLst>
      <p:ext uri="{BB962C8B-B14F-4D97-AF65-F5344CB8AC3E}">
        <p14:creationId xmlns:p14="http://schemas.microsoft.com/office/powerpoint/2010/main" val="3322130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764704"/>
            <a:ext cx="89644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Вдумайтесь в </a:t>
            </a:r>
            <a:r>
              <a:rPr lang="ru-RU" sz="3600" b="1" dirty="0" smtClean="0">
                <a:solidFill>
                  <a:srgbClr val="FF0000"/>
                </a:solidFill>
              </a:rPr>
              <a:t>значение</a:t>
            </a:r>
            <a:r>
              <a:rPr lang="ru-RU" sz="3600" b="1" dirty="0" smtClean="0"/>
              <a:t> слов с чередованием Е//И </a:t>
            </a:r>
            <a:r>
              <a:rPr lang="ru-RU" sz="3600" b="1" dirty="0" err="1" smtClean="0"/>
              <a:t>и</a:t>
            </a:r>
            <a:r>
              <a:rPr lang="ru-RU" sz="3600" b="1" dirty="0" smtClean="0"/>
              <a:t> ответьте,</a:t>
            </a:r>
          </a:p>
          <a:p>
            <a:pPr algn="ctr"/>
            <a:r>
              <a:rPr lang="ru-RU" sz="3600" b="1" dirty="0" smtClean="0"/>
              <a:t> </a:t>
            </a:r>
          </a:p>
          <a:p>
            <a:r>
              <a:rPr lang="ru-RU" sz="3600" b="1" dirty="0" smtClean="0">
                <a:solidFill>
                  <a:srgbClr val="FF0000"/>
                </a:solidFill>
              </a:rPr>
              <a:t>почему мы пишем</a:t>
            </a:r>
          </a:p>
          <a:p>
            <a:r>
              <a:rPr lang="ru-RU" sz="3600" b="1" dirty="0" smtClean="0"/>
              <a:t>П</a:t>
            </a:r>
            <a:r>
              <a:rPr lang="ru-RU" sz="3600" b="1" dirty="0" smtClean="0">
                <a:solidFill>
                  <a:srgbClr val="FF0000"/>
                </a:solidFill>
              </a:rPr>
              <a:t>И</a:t>
            </a:r>
            <a:r>
              <a:rPr lang="ru-RU" sz="3600" b="1" dirty="0" smtClean="0"/>
              <a:t>РОВАТЬ -  хотя здесь и нет -А-</a:t>
            </a:r>
          </a:p>
          <a:p>
            <a:r>
              <a:rPr lang="ru-RU" sz="3600" b="1" dirty="0" smtClean="0"/>
              <a:t>СТ</a:t>
            </a:r>
            <a:r>
              <a:rPr lang="ru-RU" sz="3600" b="1" dirty="0" smtClean="0">
                <a:solidFill>
                  <a:srgbClr val="FF0000"/>
                </a:solidFill>
              </a:rPr>
              <a:t>Е</a:t>
            </a:r>
            <a:r>
              <a:rPr lang="ru-RU" sz="3600" b="1" dirty="0" smtClean="0"/>
              <a:t>ЛЛАЖ – хотя здесь и есть -А-</a:t>
            </a:r>
            <a:endParaRPr lang="ru-RU" sz="3600" b="1" dirty="0"/>
          </a:p>
        </p:txBody>
      </p:sp>
      <p:pic>
        <p:nvPicPr>
          <p:cNvPr id="3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5302" y="4212856"/>
            <a:ext cx="2781486" cy="2225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99592" y="5298290"/>
            <a:ext cx="51184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/>
              <a:t>УСМ…РИТЬ КОНЯ</a:t>
            </a:r>
            <a:endParaRPr lang="ru-RU" sz="4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059832" y="6049162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009900"/>
                </a:solidFill>
              </a:rPr>
              <a:t>=ловушка</a:t>
            </a:r>
            <a:endParaRPr lang="ru-RU" sz="2800" b="1" i="1" dirty="0">
              <a:solidFill>
                <a:srgbClr val="00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263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04664"/>
            <a:ext cx="871296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VI.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000" b="1" cap="none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Написание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гласной зависит от значения слова.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01670" y="2204863"/>
            <a:ext cx="601266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0000FF"/>
                </a:solidFill>
              </a:rPr>
              <a:t>РАВН – РОВН</a:t>
            </a:r>
          </a:p>
          <a:p>
            <a:pPr algn="ctr"/>
            <a:r>
              <a:rPr lang="ru-RU" sz="5400" b="1" dirty="0" smtClean="0">
                <a:solidFill>
                  <a:srgbClr val="0000FF"/>
                </a:solidFill>
              </a:rPr>
              <a:t>МАК – МОК - МОЧ</a:t>
            </a:r>
          </a:p>
          <a:p>
            <a:pPr algn="ctr"/>
            <a:r>
              <a:rPr lang="ru-RU" sz="5400" b="1" dirty="0" smtClean="0">
                <a:solidFill>
                  <a:srgbClr val="0000FF"/>
                </a:solidFill>
              </a:rPr>
              <a:t>СКАК - СКОЧ</a:t>
            </a:r>
            <a:endParaRPr lang="ru-RU" sz="5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078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1090" y="3096454"/>
            <a:ext cx="3728962" cy="152918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03" y="3212976"/>
            <a:ext cx="3733892" cy="1296144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0028327"/>
              </p:ext>
            </p:extLst>
          </p:nvPr>
        </p:nvGraphicFramePr>
        <p:xfrm>
          <a:off x="165990" y="836712"/>
          <a:ext cx="8870506" cy="188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35253"/>
                <a:gridCol w="4435253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РАВН </a:t>
                      </a:r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– пишется в словах, означающих </a:t>
                      </a:r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равенство: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0000FF"/>
                          </a:solidFill>
                        </a:rPr>
                        <a:t>РОВН</a:t>
                      </a:r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 – в словах, означающих нечто </a:t>
                      </a:r>
                      <a:r>
                        <a:rPr lang="ru-RU" sz="2800" b="1" dirty="0" smtClean="0">
                          <a:solidFill>
                            <a:srgbClr val="0000FF"/>
                          </a:solidFill>
                        </a:rPr>
                        <a:t>ровное, </a:t>
                      </a:r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т.е. гладкое: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b="1" i="1" dirty="0" smtClean="0">
                          <a:solidFill>
                            <a:schemeClr val="tx1"/>
                          </a:solidFill>
                        </a:rPr>
                        <a:t>реши у</a:t>
                      </a:r>
                      <a:r>
                        <a:rPr lang="ru-RU" sz="2800" b="1" i="1" dirty="0" smtClean="0">
                          <a:solidFill>
                            <a:srgbClr val="FF0000"/>
                          </a:solidFill>
                        </a:rPr>
                        <a:t>равн</a:t>
                      </a:r>
                      <a:r>
                        <a:rPr lang="ru-RU" sz="2800" b="1" i="1" dirty="0" smtClean="0">
                          <a:solidFill>
                            <a:schemeClr val="tx1"/>
                          </a:solidFill>
                        </a:rPr>
                        <a:t>ение.</a:t>
                      </a:r>
                      <a:endParaRPr lang="ru-RU" sz="28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i="1" dirty="0" smtClean="0">
                          <a:solidFill>
                            <a:schemeClr val="tx1"/>
                          </a:solidFill>
                        </a:rPr>
                        <a:t>раз</a:t>
                      </a:r>
                      <a:r>
                        <a:rPr lang="ru-RU" sz="2800" b="1" i="1" dirty="0" smtClean="0">
                          <a:solidFill>
                            <a:srgbClr val="0000FF"/>
                          </a:solidFill>
                        </a:rPr>
                        <a:t>ровн</a:t>
                      </a:r>
                      <a:r>
                        <a:rPr lang="ru-RU" sz="2800" b="1" i="1" dirty="0" smtClean="0">
                          <a:solidFill>
                            <a:schemeClr val="tx1"/>
                          </a:solidFill>
                        </a:rPr>
                        <a:t>яй складочки.</a:t>
                      </a:r>
                      <a:endParaRPr lang="ru-RU" sz="28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347864" y="4725144"/>
            <a:ext cx="35283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/>
              <a:t>Исключение: </a:t>
            </a:r>
          </a:p>
          <a:p>
            <a:r>
              <a:rPr lang="ru-RU" sz="2400" b="1" i="1" dirty="0" smtClean="0">
                <a:solidFill>
                  <a:srgbClr val="009900"/>
                </a:solidFill>
              </a:rPr>
              <a:t>РАВНИНА</a:t>
            </a:r>
          </a:p>
          <a:p>
            <a:r>
              <a:rPr lang="ru-RU" sz="2400" b="1" i="1" dirty="0" smtClean="0">
                <a:solidFill>
                  <a:srgbClr val="009900"/>
                </a:solidFill>
              </a:rPr>
              <a:t>РАВНЯЙСЬ!</a:t>
            </a:r>
          </a:p>
          <a:p>
            <a:r>
              <a:rPr lang="ru-RU" sz="2400" b="1" i="1" dirty="0" smtClean="0">
                <a:solidFill>
                  <a:srgbClr val="009900"/>
                </a:solidFill>
              </a:rPr>
              <a:t>УРОВЕНЬ</a:t>
            </a:r>
          </a:p>
          <a:p>
            <a:r>
              <a:rPr lang="ru-RU" sz="2400" b="1" i="1" dirty="0" smtClean="0">
                <a:solidFill>
                  <a:srgbClr val="009900"/>
                </a:solidFill>
              </a:rPr>
              <a:t>ПОРОВНУ</a:t>
            </a:r>
            <a:endParaRPr lang="ru-RU" sz="2400" b="1" i="1" dirty="0">
              <a:solidFill>
                <a:srgbClr val="00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832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8234" y="188640"/>
            <a:ext cx="45514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Упражнение 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1374" y="1404357"/>
            <a:ext cx="82809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Ур…внять в правах; ни с чем не ср…внимая красота; </a:t>
            </a:r>
            <a:r>
              <a:rPr lang="ru-RU" sz="3600" b="1" dirty="0" err="1" smtClean="0"/>
              <a:t>выр</a:t>
            </a:r>
            <a:r>
              <a:rPr lang="ru-RU" sz="3600" b="1" dirty="0" smtClean="0"/>
              <a:t>…внять линию; удачное ср…</a:t>
            </a:r>
            <a:r>
              <a:rPr lang="ru-RU" sz="3600" b="1" dirty="0" err="1" smtClean="0"/>
              <a:t>внение</a:t>
            </a:r>
            <a:r>
              <a:rPr lang="ru-RU" sz="3600" b="1" dirty="0" smtClean="0"/>
              <a:t>; жить на р…</a:t>
            </a:r>
            <a:r>
              <a:rPr lang="ru-RU" sz="3600" b="1" dirty="0" err="1" smtClean="0"/>
              <a:t>внине</a:t>
            </a:r>
            <a:r>
              <a:rPr lang="ru-RU" sz="3600" b="1" dirty="0" smtClean="0"/>
              <a:t>; поднять до нужного </a:t>
            </a:r>
            <a:r>
              <a:rPr lang="ru-RU" sz="3600" b="1" dirty="0" err="1" smtClean="0"/>
              <a:t>ур</a:t>
            </a:r>
            <a:r>
              <a:rPr lang="ru-RU" sz="3600" b="1" dirty="0" smtClean="0"/>
              <a:t>…</a:t>
            </a:r>
            <a:r>
              <a:rPr lang="ru-RU" sz="3600" b="1" dirty="0" err="1" smtClean="0"/>
              <a:t>вня</a:t>
            </a:r>
            <a:r>
              <a:rPr lang="ru-RU" sz="3600" b="1" dirty="0" smtClean="0"/>
              <a:t>; </a:t>
            </a:r>
            <a:r>
              <a:rPr lang="ru-RU" sz="3600" b="1" dirty="0" err="1" smtClean="0"/>
              <a:t>подр</a:t>
            </a:r>
            <a:r>
              <a:rPr lang="ru-RU" sz="3600" b="1" dirty="0" smtClean="0"/>
              <a:t>…</a:t>
            </a:r>
            <a:r>
              <a:rPr lang="ru-RU" sz="3600" b="1" dirty="0" err="1" smtClean="0"/>
              <a:t>вняй</a:t>
            </a:r>
            <a:r>
              <a:rPr lang="ru-RU" sz="3600" b="1" dirty="0" smtClean="0"/>
              <a:t> чёлку; раздели пор…</a:t>
            </a:r>
            <a:r>
              <a:rPr lang="ru-RU" sz="3600" b="1" dirty="0" err="1" smtClean="0"/>
              <a:t>вну</a:t>
            </a:r>
            <a:r>
              <a:rPr lang="ru-RU" sz="3600" b="1" dirty="0" smtClean="0"/>
              <a:t>; борьба за р…</a:t>
            </a:r>
            <a:r>
              <a:rPr lang="ru-RU" sz="3600" b="1" dirty="0" err="1" smtClean="0"/>
              <a:t>вноправие</a:t>
            </a:r>
            <a:r>
              <a:rPr lang="ru-RU" sz="3600" b="1" dirty="0" smtClean="0"/>
              <a:t>; р…</a:t>
            </a:r>
            <a:r>
              <a:rPr lang="ru-RU" sz="3600" b="1" dirty="0" err="1" smtClean="0"/>
              <a:t>вномерное</a:t>
            </a:r>
            <a:r>
              <a:rPr lang="ru-RU" sz="3600" b="1" dirty="0" smtClean="0"/>
              <a:t> движение; р…</a:t>
            </a:r>
            <a:r>
              <a:rPr lang="ru-RU" sz="3600" b="1" dirty="0" err="1" smtClean="0"/>
              <a:t>вносторонний</a:t>
            </a:r>
            <a:r>
              <a:rPr lang="ru-RU" sz="3600" b="1" dirty="0" smtClean="0"/>
              <a:t> треугольник; </a:t>
            </a:r>
            <a:r>
              <a:rPr lang="ru-RU" sz="3600" b="1" dirty="0" err="1" smtClean="0"/>
              <a:t>разр</a:t>
            </a:r>
            <a:r>
              <a:rPr lang="ru-RU" sz="3600" b="1" dirty="0" smtClean="0"/>
              <a:t>…</a:t>
            </a:r>
            <a:r>
              <a:rPr lang="ru-RU" sz="3600" b="1" dirty="0" err="1" smtClean="0"/>
              <a:t>вняй</a:t>
            </a:r>
            <a:r>
              <a:rPr lang="ru-RU" sz="3600" b="1" dirty="0" smtClean="0"/>
              <a:t> поверхность.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126242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9773045"/>
              </p:ext>
            </p:extLst>
          </p:nvPr>
        </p:nvGraphicFramePr>
        <p:xfrm>
          <a:off x="323528" y="692696"/>
          <a:ext cx="8496944" cy="188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8472"/>
                <a:gridCol w="4248472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МАК </a:t>
                      </a:r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– </a:t>
                      </a:r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погружение</a:t>
                      </a:r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 в жидкость: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0000FF"/>
                          </a:solidFill>
                        </a:rPr>
                        <a:t>МОК</a:t>
                      </a:r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 – всё остальное:</a:t>
                      </a:r>
                      <a:endParaRPr lang="ru-RU" sz="28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b="1" i="1" dirty="0" smtClean="0">
                          <a:solidFill>
                            <a:schemeClr val="tx1"/>
                          </a:solidFill>
                        </a:rPr>
                        <a:t>об</a:t>
                      </a:r>
                      <a:r>
                        <a:rPr lang="ru-RU" sz="2800" b="1" i="1" dirty="0" smtClean="0">
                          <a:solidFill>
                            <a:srgbClr val="FF0000"/>
                          </a:solidFill>
                        </a:rPr>
                        <a:t>мак</a:t>
                      </a:r>
                      <a:r>
                        <a:rPr lang="ru-RU" sz="2800" b="1" i="1" dirty="0" smtClean="0">
                          <a:solidFill>
                            <a:schemeClr val="tx1"/>
                          </a:solidFill>
                        </a:rPr>
                        <a:t>ни кисточку.</a:t>
                      </a:r>
                      <a:endParaRPr lang="ru-RU" sz="28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i="1" dirty="0" smtClean="0">
                          <a:solidFill>
                            <a:schemeClr val="tx1"/>
                          </a:solidFill>
                        </a:rPr>
                        <a:t>непро</a:t>
                      </a:r>
                      <a:r>
                        <a:rPr lang="ru-RU" sz="2800" b="1" i="1" dirty="0" smtClean="0">
                          <a:solidFill>
                            <a:srgbClr val="0000FF"/>
                          </a:solidFill>
                        </a:rPr>
                        <a:t>мок</a:t>
                      </a:r>
                      <a:r>
                        <a:rPr lang="ru-RU" sz="2800" b="1" i="1" dirty="0" smtClean="0">
                          <a:solidFill>
                            <a:schemeClr val="tx1"/>
                          </a:solidFill>
                        </a:rPr>
                        <a:t>аемый плащ,</a:t>
                      </a:r>
                    </a:p>
                    <a:p>
                      <a:r>
                        <a:rPr lang="ru-RU" sz="2800" b="1" i="1" dirty="0" smtClean="0">
                          <a:solidFill>
                            <a:schemeClr val="tx1"/>
                          </a:solidFill>
                        </a:rPr>
                        <a:t>на</a:t>
                      </a:r>
                      <a:r>
                        <a:rPr lang="ru-RU" sz="2800" b="1" i="1" dirty="0" smtClean="0">
                          <a:solidFill>
                            <a:srgbClr val="0000FF"/>
                          </a:solidFill>
                        </a:rPr>
                        <a:t>мок</a:t>
                      </a:r>
                      <a:r>
                        <a:rPr lang="ru-RU" sz="2800" b="1" i="1" dirty="0" smtClean="0">
                          <a:solidFill>
                            <a:schemeClr val="tx1"/>
                          </a:solidFill>
                        </a:rPr>
                        <a:t>ает</a:t>
                      </a:r>
                      <a:r>
                        <a:rPr lang="ru-RU" sz="2800" b="1" i="1" baseline="0" dirty="0" smtClean="0">
                          <a:solidFill>
                            <a:schemeClr val="tx1"/>
                          </a:solidFill>
                        </a:rPr>
                        <a:t> под дождём.</a:t>
                      </a:r>
                      <a:endParaRPr lang="ru-RU" sz="28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757440"/>
            <a:ext cx="2880320" cy="403916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6397" y="2996952"/>
            <a:ext cx="1976608" cy="3560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565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014813"/>
              </p:ext>
            </p:extLst>
          </p:nvPr>
        </p:nvGraphicFramePr>
        <p:xfrm>
          <a:off x="165990" y="836712"/>
          <a:ext cx="8870506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35253"/>
                <a:gridCol w="4435253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СКАК </a:t>
                      </a:r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– </a:t>
                      </a:r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много</a:t>
                      </a:r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 раз или </a:t>
                      </a:r>
                      <a:r>
                        <a:rPr lang="ru-RU" sz="2800" b="1" dirty="0" smtClean="0">
                          <a:solidFill>
                            <a:srgbClr val="FF0000"/>
                          </a:solidFill>
                        </a:rPr>
                        <a:t>долго:</a:t>
                      </a:r>
                      <a:endParaRPr lang="ru-RU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rgbClr val="0000FF"/>
                          </a:solidFill>
                        </a:rPr>
                        <a:t>СКОЧ</a:t>
                      </a:r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 – </a:t>
                      </a:r>
                      <a:r>
                        <a:rPr lang="ru-RU" sz="2800" b="1" dirty="0" smtClean="0">
                          <a:solidFill>
                            <a:srgbClr val="0000FF"/>
                          </a:solidFill>
                        </a:rPr>
                        <a:t>один</a:t>
                      </a:r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 раз:</a:t>
                      </a:r>
                      <a:endParaRPr lang="ru-RU" sz="28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b="1" i="1" dirty="0" smtClean="0">
                          <a:solidFill>
                            <a:srgbClr val="FF0000"/>
                          </a:solidFill>
                        </a:rPr>
                        <a:t>скак</a:t>
                      </a:r>
                      <a:r>
                        <a:rPr lang="ru-RU" sz="2800" b="1" i="1" dirty="0" smtClean="0">
                          <a:solidFill>
                            <a:schemeClr val="tx1"/>
                          </a:solidFill>
                        </a:rPr>
                        <a:t>ать на лошади.</a:t>
                      </a:r>
                      <a:endParaRPr lang="ru-RU" sz="28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i="1" dirty="0" smtClean="0">
                          <a:solidFill>
                            <a:schemeClr val="tx1"/>
                          </a:solidFill>
                        </a:rPr>
                        <a:t>про</a:t>
                      </a:r>
                      <a:r>
                        <a:rPr lang="ru-RU" sz="2800" b="1" i="1" dirty="0" smtClean="0">
                          <a:solidFill>
                            <a:srgbClr val="0000FF"/>
                          </a:solidFill>
                        </a:rPr>
                        <a:t>скоч</a:t>
                      </a:r>
                      <a:r>
                        <a:rPr lang="ru-RU" sz="2800" b="1" i="1" dirty="0" smtClean="0">
                          <a:solidFill>
                            <a:schemeClr val="tx1"/>
                          </a:solidFill>
                        </a:rPr>
                        <a:t>ить через обруч.</a:t>
                      </a:r>
                      <a:endParaRPr lang="ru-RU" sz="2800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5494243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/>
              <a:t>Исключение: </a:t>
            </a:r>
            <a:r>
              <a:rPr lang="ru-RU" sz="3600" b="1" i="1" dirty="0" smtClean="0">
                <a:solidFill>
                  <a:srgbClr val="009900"/>
                </a:solidFill>
              </a:rPr>
              <a:t>СКАЧОК</a:t>
            </a:r>
            <a:endParaRPr lang="ru-RU" sz="3600" b="1" i="1" dirty="0">
              <a:solidFill>
                <a:srgbClr val="0099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348880"/>
            <a:ext cx="3258942" cy="278695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42" y="2300082"/>
            <a:ext cx="4134911" cy="2884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014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8234" y="188640"/>
            <a:ext cx="45514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Упражнение 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4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1374" y="1404357"/>
            <a:ext cx="82809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err="1" smtClean="0"/>
              <a:t>Переск</a:t>
            </a:r>
            <a:r>
              <a:rPr lang="ru-RU" sz="3600" b="1" dirty="0" smtClean="0"/>
              <a:t>…</a:t>
            </a:r>
            <a:r>
              <a:rPr lang="ru-RU" sz="3600" b="1" dirty="0" err="1" smtClean="0"/>
              <a:t>чил</a:t>
            </a:r>
            <a:r>
              <a:rPr lang="ru-RU" sz="3600" b="1" dirty="0" smtClean="0"/>
              <a:t> лужу; за один </a:t>
            </a:r>
            <a:r>
              <a:rPr lang="ru-RU" sz="3600" b="1" dirty="0" err="1" smtClean="0"/>
              <a:t>ск</a:t>
            </a:r>
            <a:r>
              <a:rPr lang="ru-RU" sz="3600" b="1" dirty="0" smtClean="0"/>
              <a:t>…</a:t>
            </a:r>
            <a:r>
              <a:rPr lang="ru-RU" sz="3600" b="1" dirty="0" err="1" smtClean="0"/>
              <a:t>чок</a:t>
            </a:r>
            <a:r>
              <a:rPr lang="ru-RU" sz="3600" b="1" dirty="0" smtClean="0"/>
              <a:t>; </a:t>
            </a:r>
            <a:r>
              <a:rPr lang="ru-RU" sz="3600" b="1" dirty="0" err="1" smtClean="0"/>
              <a:t>ск</a:t>
            </a:r>
            <a:r>
              <a:rPr lang="ru-RU" sz="3600" b="1" dirty="0" smtClean="0"/>
              <a:t>…кал от радости; </a:t>
            </a:r>
            <a:r>
              <a:rPr lang="ru-RU" sz="3600" b="1" dirty="0" err="1" smtClean="0"/>
              <a:t>проск</a:t>
            </a:r>
            <a:r>
              <a:rPr lang="ru-RU" sz="3600" b="1" dirty="0" smtClean="0"/>
              <a:t>..</a:t>
            </a:r>
            <a:r>
              <a:rPr lang="ru-RU" sz="3600" b="1" dirty="0" err="1" smtClean="0"/>
              <a:t>чил</a:t>
            </a:r>
            <a:r>
              <a:rPr lang="ru-RU" sz="3600" b="1" dirty="0" smtClean="0"/>
              <a:t> в двери; новая </a:t>
            </a:r>
            <a:r>
              <a:rPr lang="ru-RU" sz="3600" b="1" dirty="0" err="1" smtClean="0"/>
              <a:t>ск</a:t>
            </a:r>
            <a:r>
              <a:rPr lang="ru-RU" sz="3600" b="1" dirty="0" smtClean="0"/>
              <a:t>…</a:t>
            </a:r>
            <a:r>
              <a:rPr lang="ru-RU" sz="3600" b="1" dirty="0" err="1" smtClean="0"/>
              <a:t>калка</a:t>
            </a:r>
            <a:r>
              <a:rPr lang="ru-RU" sz="3600" b="1" dirty="0" smtClean="0"/>
              <a:t>; </a:t>
            </a:r>
            <a:r>
              <a:rPr lang="ru-RU" sz="3600" b="1" dirty="0" err="1" smtClean="0"/>
              <a:t>проск</a:t>
            </a:r>
            <a:r>
              <a:rPr lang="ru-RU" sz="3600" b="1" dirty="0" smtClean="0"/>
              <a:t>…кал пять миль; </a:t>
            </a:r>
            <a:r>
              <a:rPr lang="ru-RU" sz="3600" b="1" dirty="0" err="1" smtClean="0"/>
              <a:t>непром</a:t>
            </a:r>
            <a:r>
              <a:rPr lang="ru-RU" sz="3600" b="1" dirty="0" smtClean="0"/>
              <a:t>…</a:t>
            </a:r>
            <a:r>
              <a:rPr lang="ru-RU" sz="3600" b="1" dirty="0" err="1" smtClean="0"/>
              <a:t>каемые</a:t>
            </a:r>
            <a:r>
              <a:rPr lang="ru-RU" sz="3600" b="1" dirty="0" smtClean="0"/>
              <a:t> сапоги; </a:t>
            </a:r>
            <a:r>
              <a:rPr lang="ru-RU" sz="3600" b="1" dirty="0" err="1" smtClean="0"/>
              <a:t>пром</a:t>
            </a:r>
            <a:r>
              <a:rPr lang="ru-RU" sz="3600" b="1" dirty="0" smtClean="0"/>
              <a:t>…</a:t>
            </a:r>
            <a:r>
              <a:rPr lang="ru-RU" sz="3600" b="1" dirty="0" err="1" smtClean="0"/>
              <a:t>кательная</a:t>
            </a:r>
            <a:r>
              <a:rPr lang="ru-RU" sz="3600" b="1" dirty="0" smtClean="0"/>
              <a:t> бумага; </a:t>
            </a:r>
            <a:r>
              <a:rPr lang="ru-RU" sz="3600" b="1" dirty="0" err="1" smtClean="0"/>
              <a:t>обм</a:t>
            </a:r>
            <a:r>
              <a:rPr lang="ru-RU" sz="3600" b="1" dirty="0" smtClean="0"/>
              <a:t>…</a:t>
            </a:r>
            <a:r>
              <a:rPr lang="ru-RU" sz="3600" b="1" dirty="0" err="1" smtClean="0"/>
              <a:t>кнул</a:t>
            </a:r>
            <a:r>
              <a:rPr lang="ru-RU" sz="3600" b="1" dirty="0" smtClean="0"/>
              <a:t> булку в сметану.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565046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463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268760"/>
            <a:ext cx="9144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Выучите наизусть все корни с чередованием </a:t>
            </a:r>
            <a:r>
              <a:rPr lang="ru-RU" sz="3600" b="1" dirty="0" smtClean="0">
                <a:solidFill>
                  <a:srgbClr val="0000FF"/>
                </a:solidFill>
              </a:rPr>
              <a:t>(причем непременно по порядку, по группам),</a:t>
            </a:r>
            <a:r>
              <a:rPr lang="ru-RU" sz="3600" b="1" dirty="0" smtClean="0"/>
              <a:t> правила их написания и исключения из правил. Напишите это все по памяти и проверьте себя.</a:t>
            </a:r>
          </a:p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Это скучно и трудно, но нужно: эти корни надо именно помнить!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066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764704"/>
            <a:ext cx="874846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00" b="1" dirty="0" smtClean="0">
                <a:solidFill>
                  <a:srgbClr val="0000FF"/>
                </a:solidFill>
              </a:rPr>
              <a:t>Расширяют тему «Корни с чередованием»  </a:t>
            </a:r>
          </a:p>
          <a:p>
            <a:r>
              <a:rPr lang="ru-RU" sz="3000" b="1" dirty="0" smtClean="0">
                <a:solidFill>
                  <a:srgbClr val="0000FF"/>
                </a:solidFill>
              </a:rPr>
              <a:t>сочетания </a:t>
            </a:r>
            <a:r>
              <a:rPr lang="ru-RU" sz="3000" b="1" dirty="0" smtClean="0">
                <a:solidFill>
                  <a:srgbClr val="FF0000"/>
                </a:solidFill>
              </a:rPr>
              <a:t>-</a:t>
            </a:r>
            <a:r>
              <a:rPr lang="ru-RU" sz="3000" b="1" dirty="0" err="1" smtClean="0">
                <a:solidFill>
                  <a:srgbClr val="FF0000"/>
                </a:solidFill>
              </a:rPr>
              <a:t>има</a:t>
            </a:r>
            <a:r>
              <a:rPr lang="ru-RU" sz="3000" b="1" dirty="0" smtClean="0">
                <a:solidFill>
                  <a:srgbClr val="FF0000"/>
                </a:solidFill>
              </a:rPr>
              <a:t>-//-</a:t>
            </a:r>
            <a:r>
              <a:rPr lang="ru-RU" sz="3000" b="1" dirty="0" err="1" smtClean="0">
                <a:solidFill>
                  <a:srgbClr val="FF0000"/>
                </a:solidFill>
              </a:rPr>
              <a:t>ина</a:t>
            </a:r>
            <a:r>
              <a:rPr lang="ru-RU" sz="3000" b="1" dirty="0" smtClean="0">
                <a:solidFill>
                  <a:srgbClr val="FF0000"/>
                </a:solidFill>
              </a:rPr>
              <a:t>- </a:t>
            </a:r>
          </a:p>
          <a:p>
            <a:r>
              <a:rPr lang="ru-RU" sz="3000" b="1" i="1" dirty="0" smtClean="0"/>
              <a:t>(снимать//снять; пожинать//пожать)</a:t>
            </a:r>
          </a:p>
          <a:p>
            <a:r>
              <a:rPr lang="ru-RU" sz="3000" b="1" dirty="0" smtClean="0">
                <a:solidFill>
                  <a:srgbClr val="0000FF"/>
                </a:solidFill>
              </a:rPr>
              <a:t>видовые пары глаголов </a:t>
            </a:r>
            <a:r>
              <a:rPr lang="ru-RU" sz="3000" b="1" dirty="0" smtClean="0">
                <a:solidFill>
                  <a:srgbClr val="FF0000"/>
                </a:solidFill>
              </a:rPr>
              <a:t>на -</a:t>
            </a:r>
            <a:r>
              <a:rPr lang="ru-RU" sz="3000" b="1" dirty="0" err="1" smtClean="0">
                <a:solidFill>
                  <a:srgbClr val="FF0000"/>
                </a:solidFill>
              </a:rPr>
              <a:t>ывать</a:t>
            </a:r>
            <a:r>
              <a:rPr lang="ru-RU" sz="3000" b="1" dirty="0" smtClean="0">
                <a:solidFill>
                  <a:srgbClr val="FF0000"/>
                </a:solidFill>
              </a:rPr>
              <a:t>//-</a:t>
            </a:r>
            <a:r>
              <a:rPr lang="ru-RU" sz="3000" b="1" dirty="0" err="1" smtClean="0">
                <a:solidFill>
                  <a:srgbClr val="FF0000"/>
                </a:solidFill>
              </a:rPr>
              <a:t>ивать</a:t>
            </a:r>
            <a:endParaRPr lang="ru-RU" sz="3000" b="1" dirty="0" smtClean="0">
              <a:solidFill>
                <a:srgbClr val="FF0000"/>
              </a:solidFill>
            </a:endParaRPr>
          </a:p>
          <a:p>
            <a:r>
              <a:rPr lang="ru-RU" sz="3000" b="1" i="1" dirty="0" smtClean="0"/>
              <a:t>(спорить//оспаривать, копать//выкапывать)</a:t>
            </a:r>
          </a:p>
          <a:p>
            <a:r>
              <a:rPr lang="ru-RU" sz="3000" b="1" dirty="0" smtClean="0">
                <a:solidFill>
                  <a:srgbClr val="0000FF"/>
                </a:solidFill>
              </a:rPr>
              <a:t>словарные слова</a:t>
            </a:r>
          </a:p>
          <a:p>
            <a:r>
              <a:rPr lang="ru-RU" sz="3000" b="1" i="1" dirty="0" smtClean="0"/>
              <a:t>(седло//сидеть)</a:t>
            </a:r>
            <a:endParaRPr lang="ru-RU" sz="3000" b="1" i="1" dirty="0"/>
          </a:p>
        </p:txBody>
      </p:sp>
      <p:sp>
        <p:nvSpPr>
          <p:cNvPr id="3" name="TextBox 2"/>
          <p:cNvSpPr txBox="1"/>
          <p:nvPr/>
        </p:nvSpPr>
        <p:spPr>
          <a:xfrm>
            <a:off x="1979712" y="5085184"/>
            <a:ext cx="70745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009900"/>
                </a:solidFill>
              </a:rPr>
              <a:t>такие глаголы проверять нельзя: дают другой вариант корневой гласной!</a:t>
            </a:r>
            <a:endParaRPr lang="ru-RU" sz="2800" b="1" i="1" dirty="0">
              <a:solidFill>
                <a:srgbClr val="009900"/>
              </a:solidFill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4572000" y="3140968"/>
            <a:ext cx="1152128" cy="1800200"/>
          </a:xfrm>
          <a:prstGeom prst="straightConnector1">
            <a:avLst/>
          </a:prstGeom>
          <a:ln w="57150">
            <a:solidFill>
              <a:srgbClr val="0099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8097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1680" y="332656"/>
            <a:ext cx="59116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Экспресс-проверка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504" y="1988840"/>
            <a:ext cx="903649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err="1" smtClean="0"/>
              <a:t>Заг</a:t>
            </a:r>
            <a:r>
              <a:rPr lang="ru-RU" sz="3600" b="1" dirty="0" smtClean="0"/>
              <a:t>…</a:t>
            </a:r>
            <a:r>
              <a:rPr lang="ru-RU" sz="3600" b="1" dirty="0" err="1" smtClean="0"/>
              <a:t>релые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пл</a:t>
            </a:r>
            <a:r>
              <a:rPr lang="ru-RU" sz="3600" b="1" dirty="0" smtClean="0"/>
              <a:t>…</a:t>
            </a:r>
            <a:r>
              <a:rPr lang="ru-RU" sz="3600" b="1" dirty="0" err="1" smtClean="0"/>
              <a:t>вцы</a:t>
            </a:r>
            <a:r>
              <a:rPr lang="ru-RU" sz="3600" b="1" dirty="0" smtClean="0"/>
              <a:t>, </a:t>
            </a:r>
            <a:r>
              <a:rPr lang="ru-RU" sz="3600" b="1" dirty="0" err="1" smtClean="0"/>
              <a:t>обм</a:t>
            </a:r>
            <a:r>
              <a:rPr lang="ru-RU" sz="3600" b="1" dirty="0" smtClean="0"/>
              <a:t>…</a:t>
            </a:r>
            <a:r>
              <a:rPr lang="ru-RU" sz="3600" b="1" dirty="0" err="1" smtClean="0"/>
              <a:t>кнуть</a:t>
            </a:r>
            <a:r>
              <a:rPr lang="ru-RU" sz="3600" b="1" dirty="0" smtClean="0"/>
              <a:t> в краску, </a:t>
            </a:r>
            <a:r>
              <a:rPr lang="ru-RU" sz="3600" b="1" dirty="0" err="1" smtClean="0"/>
              <a:t>прор</a:t>
            </a:r>
            <a:r>
              <a:rPr lang="ru-RU" sz="3600" b="1" dirty="0" smtClean="0"/>
              <a:t>…стает р…сток, </a:t>
            </a:r>
            <a:r>
              <a:rPr lang="ru-RU" sz="3600" b="1" dirty="0" err="1" smtClean="0"/>
              <a:t>ск</a:t>
            </a:r>
            <a:r>
              <a:rPr lang="ru-RU" sz="3600" b="1" dirty="0" smtClean="0"/>
              <a:t>…</a:t>
            </a:r>
            <a:r>
              <a:rPr lang="ru-RU" sz="3600" b="1" dirty="0" err="1" smtClean="0"/>
              <a:t>чок</a:t>
            </a:r>
            <a:r>
              <a:rPr lang="ru-RU" sz="3600" b="1" dirty="0" smtClean="0"/>
              <a:t> цен, </a:t>
            </a:r>
            <a:r>
              <a:rPr lang="ru-RU" sz="3600" b="1" dirty="0" err="1" smtClean="0"/>
              <a:t>прод</a:t>
            </a:r>
            <a:r>
              <a:rPr lang="ru-RU" sz="3600" b="1" dirty="0" smtClean="0"/>
              <a:t>…</a:t>
            </a:r>
            <a:r>
              <a:rPr lang="ru-RU" sz="3600" b="1" dirty="0" err="1" smtClean="0"/>
              <a:t>русь</a:t>
            </a:r>
            <a:r>
              <a:rPr lang="ru-RU" sz="3600" b="1" dirty="0" smtClean="0"/>
              <a:t> сквозь </a:t>
            </a:r>
            <a:r>
              <a:rPr lang="ru-RU" sz="3600" b="1" dirty="0" err="1" smtClean="0"/>
              <a:t>зар</a:t>
            </a:r>
            <a:r>
              <a:rPr lang="ru-RU" sz="3600" b="1" dirty="0" smtClean="0"/>
              <a:t>…</a:t>
            </a:r>
            <a:r>
              <a:rPr lang="ru-RU" sz="3600" b="1" dirty="0" err="1" smtClean="0"/>
              <a:t>сли</a:t>
            </a:r>
            <a:r>
              <a:rPr lang="ru-RU" sz="3600" b="1" dirty="0" smtClean="0"/>
              <a:t>, </a:t>
            </a:r>
            <a:r>
              <a:rPr lang="ru-RU" sz="3600" b="1" dirty="0" err="1" smtClean="0"/>
              <a:t>бл</a:t>
            </a:r>
            <a:r>
              <a:rPr lang="ru-RU" sz="3600" b="1" dirty="0" smtClean="0"/>
              <a:t>…</a:t>
            </a:r>
            <a:r>
              <a:rPr lang="ru-RU" sz="3600" b="1" dirty="0" err="1" smtClean="0"/>
              <a:t>стательный</a:t>
            </a:r>
            <a:r>
              <a:rPr lang="ru-RU" sz="3600" b="1" dirty="0" smtClean="0"/>
              <a:t> Петербург, всё </a:t>
            </a:r>
            <a:r>
              <a:rPr lang="ru-RU" sz="3600" b="1" dirty="0" err="1" smtClean="0"/>
              <a:t>сг</a:t>
            </a:r>
            <a:r>
              <a:rPr lang="ru-RU" sz="3600" b="1" dirty="0" smtClean="0"/>
              <a:t>…</a:t>
            </a:r>
            <a:r>
              <a:rPr lang="ru-RU" sz="3600" b="1" dirty="0" err="1" smtClean="0"/>
              <a:t>рело</a:t>
            </a:r>
            <a:r>
              <a:rPr lang="ru-RU" sz="3600" b="1" dirty="0" smtClean="0"/>
              <a:t>, чудесная р…</a:t>
            </a:r>
            <a:r>
              <a:rPr lang="ru-RU" sz="3600" b="1" dirty="0" err="1" smtClean="0"/>
              <a:t>внина</a:t>
            </a:r>
            <a:r>
              <a:rPr lang="ru-RU" sz="3600" b="1" dirty="0" smtClean="0"/>
              <a:t>, ум…рать от зависти, </a:t>
            </a:r>
            <a:r>
              <a:rPr lang="ru-RU" sz="3600" b="1" dirty="0" err="1" smtClean="0"/>
              <a:t>соб..раю</a:t>
            </a:r>
            <a:r>
              <a:rPr lang="ru-RU" sz="3600" b="1" dirty="0" smtClean="0"/>
              <a:t> марки, выт…раю пыль, пор…</a:t>
            </a:r>
            <a:r>
              <a:rPr lang="ru-RU" sz="3600" b="1" dirty="0" err="1" smtClean="0"/>
              <a:t>внялись</a:t>
            </a:r>
            <a:r>
              <a:rPr lang="ru-RU" sz="3600" b="1" dirty="0" smtClean="0"/>
              <a:t> с прохожими, </a:t>
            </a:r>
            <a:r>
              <a:rPr lang="ru-RU" sz="3600" b="1" dirty="0" err="1" smtClean="0"/>
              <a:t>выск</a:t>
            </a:r>
            <a:r>
              <a:rPr lang="ru-RU" sz="3600" b="1" dirty="0" smtClean="0"/>
              <a:t>…</a:t>
            </a:r>
            <a:r>
              <a:rPr lang="ru-RU" sz="3600" b="1" dirty="0" err="1" smtClean="0"/>
              <a:t>чил</a:t>
            </a:r>
            <a:r>
              <a:rPr lang="ru-RU" sz="3600" b="1" dirty="0" smtClean="0"/>
              <a:t> из дома.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300638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1680" y="332656"/>
            <a:ext cx="59116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Экспресс-проверка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504" y="1988840"/>
            <a:ext cx="903649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Заг</a:t>
            </a:r>
            <a:r>
              <a:rPr lang="ru-RU" sz="3600" b="1" dirty="0" smtClean="0">
                <a:solidFill>
                  <a:srgbClr val="FF0000"/>
                </a:solidFill>
              </a:rPr>
              <a:t>о</a:t>
            </a:r>
            <a:r>
              <a:rPr lang="ru-RU" sz="3600" b="1" dirty="0" smtClean="0"/>
              <a:t>релые пл</a:t>
            </a:r>
            <a:r>
              <a:rPr lang="ru-RU" sz="3600" b="1" dirty="0" smtClean="0">
                <a:solidFill>
                  <a:srgbClr val="FF0000"/>
                </a:solidFill>
              </a:rPr>
              <a:t>о</a:t>
            </a:r>
            <a:r>
              <a:rPr lang="ru-RU" sz="3600" b="1" dirty="0" smtClean="0"/>
              <a:t>вцы, обм</a:t>
            </a:r>
            <a:r>
              <a:rPr lang="ru-RU" sz="3600" b="1" dirty="0" smtClean="0">
                <a:solidFill>
                  <a:srgbClr val="FF0000"/>
                </a:solidFill>
              </a:rPr>
              <a:t>а</a:t>
            </a:r>
            <a:r>
              <a:rPr lang="ru-RU" sz="3600" b="1" dirty="0" smtClean="0"/>
              <a:t>кнуть в краску, прор</a:t>
            </a:r>
            <a:r>
              <a:rPr lang="ru-RU" sz="3600" b="1" dirty="0" smtClean="0">
                <a:solidFill>
                  <a:srgbClr val="FF0000"/>
                </a:solidFill>
              </a:rPr>
              <a:t>а</a:t>
            </a:r>
            <a:r>
              <a:rPr lang="ru-RU" sz="3600" b="1" dirty="0" smtClean="0"/>
              <a:t>стает р</a:t>
            </a:r>
            <a:r>
              <a:rPr lang="ru-RU" sz="3600" b="1" dirty="0" smtClean="0">
                <a:solidFill>
                  <a:srgbClr val="FF0000"/>
                </a:solidFill>
              </a:rPr>
              <a:t>о</a:t>
            </a:r>
            <a:r>
              <a:rPr lang="ru-RU" sz="3600" b="1" dirty="0" smtClean="0"/>
              <a:t>сток, ск</a:t>
            </a:r>
            <a:r>
              <a:rPr lang="ru-RU" sz="3600" b="1" dirty="0" smtClean="0">
                <a:solidFill>
                  <a:srgbClr val="FF0000"/>
                </a:solidFill>
              </a:rPr>
              <a:t>а</a:t>
            </a:r>
            <a:r>
              <a:rPr lang="ru-RU" sz="3600" b="1" dirty="0" smtClean="0"/>
              <a:t>чок цен, прод</a:t>
            </a:r>
            <a:r>
              <a:rPr lang="ru-RU" sz="3600" b="1" dirty="0" smtClean="0">
                <a:solidFill>
                  <a:srgbClr val="FF0000"/>
                </a:solidFill>
              </a:rPr>
              <a:t>е</a:t>
            </a:r>
            <a:r>
              <a:rPr lang="ru-RU" sz="3600" b="1" dirty="0" smtClean="0"/>
              <a:t>русь сквозь зар</a:t>
            </a:r>
            <a:r>
              <a:rPr lang="ru-RU" sz="3600" b="1" dirty="0" smtClean="0">
                <a:solidFill>
                  <a:srgbClr val="FF0000"/>
                </a:solidFill>
              </a:rPr>
              <a:t>о</a:t>
            </a:r>
            <a:r>
              <a:rPr lang="ru-RU" sz="3600" b="1" dirty="0" smtClean="0"/>
              <a:t>сли, бл</a:t>
            </a:r>
            <a:r>
              <a:rPr lang="ru-RU" sz="3600" b="1" dirty="0" smtClean="0">
                <a:solidFill>
                  <a:srgbClr val="FF0000"/>
                </a:solidFill>
              </a:rPr>
              <a:t>и</a:t>
            </a:r>
            <a:r>
              <a:rPr lang="ru-RU" sz="3600" b="1" dirty="0" smtClean="0"/>
              <a:t>стательный Петербург, всё сг</a:t>
            </a:r>
            <a:r>
              <a:rPr lang="ru-RU" sz="3600" b="1" dirty="0" smtClean="0">
                <a:solidFill>
                  <a:srgbClr val="FF0000"/>
                </a:solidFill>
              </a:rPr>
              <a:t>о</a:t>
            </a:r>
            <a:r>
              <a:rPr lang="ru-RU" sz="3600" b="1" dirty="0" smtClean="0"/>
              <a:t>рело, чудесная р</a:t>
            </a:r>
            <a:r>
              <a:rPr lang="ru-RU" sz="3600" b="1" dirty="0" smtClean="0">
                <a:solidFill>
                  <a:srgbClr val="FF0000"/>
                </a:solidFill>
              </a:rPr>
              <a:t>а</a:t>
            </a:r>
            <a:r>
              <a:rPr lang="ru-RU" sz="3600" b="1" dirty="0" smtClean="0"/>
              <a:t>внина, ум</a:t>
            </a:r>
            <a:r>
              <a:rPr lang="ru-RU" sz="3600" b="1" dirty="0" smtClean="0">
                <a:solidFill>
                  <a:srgbClr val="FF0000"/>
                </a:solidFill>
              </a:rPr>
              <a:t>и</a:t>
            </a:r>
            <a:r>
              <a:rPr lang="ru-RU" sz="3600" b="1" dirty="0" smtClean="0"/>
              <a:t>рать от зависти, соб</a:t>
            </a:r>
            <a:r>
              <a:rPr lang="ru-RU" sz="3600" b="1" dirty="0" smtClean="0">
                <a:solidFill>
                  <a:srgbClr val="FF0000"/>
                </a:solidFill>
              </a:rPr>
              <a:t>и</a:t>
            </a:r>
            <a:r>
              <a:rPr lang="ru-RU" sz="3600" b="1" dirty="0" smtClean="0"/>
              <a:t>раю марки, выт</a:t>
            </a:r>
            <a:r>
              <a:rPr lang="ru-RU" sz="3600" b="1" dirty="0" smtClean="0">
                <a:solidFill>
                  <a:srgbClr val="FF0000"/>
                </a:solidFill>
              </a:rPr>
              <a:t>и</a:t>
            </a:r>
            <a:r>
              <a:rPr lang="ru-RU" sz="3600" b="1" dirty="0" smtClean="0"/>
              <a:t>раю пыль, пор</a:t>
            </a:r>
            <a:r>
              <a:rPr lang="ru-RU" sz="3600" b="1" dirty="0" smtClean="0">
                <a:solidFill>
                  <a:srgbClr val="FF0000"/>
                </a:solidFill>
              </a:rPr>
              <a:t>а</a:t>
            </a:r>
            <a:r>
              <a:rPr lang="ru-RU" sz="3600" b="1" dirty="0" smtClean="0"/>
              <a:t>внялись с прохожими, выск</a:t>
            </a:r>
            <a:r>
              <a:rPr lang="ru-RU" sz="3600" b="1" dirty="0" smtClean="0">
                <a:solidFill>
                  <a:srgbClr val="FF0000"/>
                </a:solidFill>
              </a:rPr>
              <a:t>о</a:t>
            </a:r>
            <a:r>
              <a:rPr lang="ru-RU" sz="3600" b="1" dirty="0" smtClean="0"/>
              <a:t>чил из дома.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958577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0238" y="4206916"/>
            <a:ext cx="77339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Благодарю за внимание!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3330"/>
            <a:ext cx="2808312" cy="418790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764704"/>
            <a:ext cx="1907704" cy="3810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062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1056</Words>
  <Application>Microsoft Office PowerPoint</Application>
  <PresentationFormat>Экран (4:3)</PresentationFormat>
  <Paragraphs>148</Paragraphs>
  <Slides>33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Гласные в корне, которые проверять запрещено,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34</cp:revision>
  <dcterms:created xsi:type="dcterms:W3CDTF">2018-12-05T16:07:44Z</dcterms:created>
  <dcterms:modified xsi:type="dcterms:W3CDTF">2019-03-30T16:10:14Z</dcterms:modified>
</cp:coreProperties>
</file>