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6" r:id="rId3"/>
    <p:sldId id="278" r:id="rId4"/>
    <p:sldId id="260" r:id="rId5"/>
    <p:sldId id="261" r:id="rId6"/>
    <p:sldId id="259" r:id="rId7"/>
    <p:sldId id="262" r:id="rId8"/>
    <p:sldId id="272" r:id="rId9"/>
    <p:sldId id="273" r:id="rId10"/>
    <p:sldId id="264" r:id="rId11"/>
    <p:sldId id="265" r:id="rId12"/>
    <p:sldId id="266" r:id="rId13"/>
    <p:sldId id="267" r:id="rId14"/>
    <p:sldId id="268" r:id="rId15"/>
    <p:sldId id="275" r:id="rId16"/>
    <p:sldId id="269" r:id="rId17"/>
    <p:sldId id="277" r:id="rId18"/>
    <p:sldId id="263" r:id="rId19"/>
    <p:sldId id="258" r:id="rId20"/>
    <p:sldId id="270" r:id="rId21"/>
    <p:sldId id="274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DFD2-FB45-4EE5-A9BF-F5D1C4F88E58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EFA7-0156-4128-A677-BA9211A06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0211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DFD2-FB45-4EE5-A9BF-F5D1C4F88E58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EFA7-0156-4128-A677-BA9211A06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281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DFD2-FB45-4EE5-A9BF-F5D1C4F88E58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EFA7-0156-4128-A677-BA9211A06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581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DFD2-FB45-4EE5-A9BF-F5D1C4F88E58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EFA7-0156-4128-A677-BA9211A06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100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DFD2-FB45-4EE5-A9BF-F5D1C4F88E58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EFA7-0156-4128-A677-BA9211A06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517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DFD2-FB45-4EE5-A9BF-F5D1C4F88E58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EFA7-0156-4128-A677-BA9211A06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93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DFD2-FB45-4EE5-A9BF-F5D1C4F88E58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EFA7-0156-4128-A677-BA9211A06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982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DFD2-FB45-4EE5-A9BF-F5D1C4F88E58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EFA7-0156-4128-A677-BA9211A06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488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DFD2-FB45-4EE5-A9BF-F5D1C4F88E58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EFA7-0156-4128-A677-BA9211A06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845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DFD2-FB45-4EE5-A9BF-F5D1C4F88E58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EFA7-0156-4128-A677-BA9211A06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001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2DFD2-FB45-4EE5-A9BF-F5D1C4F88E58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EFA7-0156-4128-A677-BA9211A06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715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2DFD2-FB45-4EE5-A9BF-F5D1C4F88E58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2EEFA7-0156-4128-A677-BA9211A06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132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724538" cy="1325563"/>
          </a:xfrm>
        </p:spPr>
        <p:txBody>
          <a:bodyPr/>
          <a:lstStyle/>
          <a:p>
            <a:pPr algn="ctr"/>
            <a:r>
              <a:rPr lang="ru-RU" dirty="0" smtClean="0"/>
              <a:t>Распределите растения по группам</a:t>
            </a:r>
            <a:br>
              <a:rPr lang="ru-RU" dirty="0" smtClean="0"/>
            </a:br>
            <a:r>
              <a:rPr lang="ru-RU" dirty="0" smtClean="0"/>
              <a:t> (см. следующий слайд)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12955" y="5780782"/>
            <a:ext cx="115479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Каике особенности строения  характерны для 3 группы растений </a:t>
            </a:r>
            <a:endParaRPr lang="ru-RU" sz="32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05940"/>
              </p:ext>
            </p:extLst>
          </p:nvPr>
        </p:nvGraphicFramePr>
        <p:xfrm>
          <a:off x="2252662" y="1954212"/>
          <a:ext cx="8405225" cy="3445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768502255"/>
                    </a:ext>
                  </a:extLst>
                </a:gridCol>
                <a:gridCol w="2709334">
                  <a:extLst>
                    <a:ext uri="{9D8B030D-6E8A-4147-A177-3AD203B41FA5}">
                      <a16:colId xmlns:a16="http://schemas.microsoft.com/office/drawing/2014/main" val="2880258310"/>
                    </a:ext>
                  </a:extLst>
                </a:gridCol>
                <a:gridCol w="2986558">
                  <a:extLst>
                    <a:ext uri="{9D8B030D-6E8A-4147-A177-3AD203B41FA5}">
                      <a16:colId xmlns:a16="http://schemas.microsoft.com/office/drawing/2014/main" val="3079865102"/>
                    </a:ext>
                  </a:extLst>
                </a:gridCol>
              </a:tblGrid>
              <a:tr h="472440">
                <a:tc rowSpan="2"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Высшие</a:t>
                      </a:r>
                      <a:r>
                        <a:rPr lang="ru-RU" sz="2800" b="1" baseline="0" dirty="0" smtClean="0">
                          <a:solidFill>
                            <a:schemeClr val="tx1"/>
                          </a:solidFill>
                        </a:rPr>
                        <a:t> с</a:t>
                      </a: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поровые 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 Высшие</a:t>
                      </a:r>
                      <a:r>
                        <a:rPr lang="ru-RU" sz="2800" b="1" baseline="0" dirty="0" smtClean="0">
                          <a:solidFill>
                            <a:schemeClr val="tx1"/>
                          </a:solidFill>
                        </a:rPr>
                        <a:t> семенные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9186022"/>
                  </a:ext>
                </a:extLst>
              </a:tr>
              <a:tr h="4724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Голосеменные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tx1"/>
                          </a:solidFill>
                        </a:rPr>
                        <a:t>?</a:t>
                      </a:r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159312"/>
                  </a:ext>
                </a:extLst>
              </a:tr>
              <a:tr h="803064"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0437449"/>
                  </a:ext>
                </a:extLst>
              </a:tr>
              <a:tr h="803064"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1907246"/>
                  </a:ext>
                </a:extLst>
              </a:tr>
              <a:tr h="803064">
                <a:tc>
                  <a:txBody>
                    <a:bodyPr/>
                    <a:lstStyle/>
                    <a:p>
                      <a:endParaRPr lang="ru-RU" sz="2800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51280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279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6370066" y="246774"/>
            <a:ext cx="2651905" cy="1677544"/>
            <a:chOff x="5336471" y="912545"/>
            <a:chExt cx="3931153" cy="2016080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570617" y="912545"/>
              <a:ext cx="2697007" cy="2016080"/>
            </a:xfrm>
            <a:prstGeom prst="rect">
              <a:avLst/>
            </a:prstGeom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36471" y="912545"/>
              <a:ext cx="1340693" cy="2016080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417430" y="187441"/>
            <a:ext cx="2645084" cy="1668058"/>
            <a:chOff x="971699" y="912545"/>
            <a:chExt cx="3773070" cy="2016080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71699" y="912545"/>
              <a:ext cx="3182290" cy="2016080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50791" y="912545"/>
              <a:ext cx="693978" cy="2016080"/>
            </a:xfrm>
            <a:prstGeom prst="rect">
              <a:avLst/>
            </a:prstGeom>
          </p:spPr>
        </p:pic>
      </p:grpSp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2422" y="4413840"/>
            <a:ext cx="1273557" cy="20956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4818" y="2497718"/>
            <a:ext cx="2275833" cy="175209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5598" y="4599147"/>
            <a:ext cx="1616373" cy="172503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933" y="2483220"/>
            <a:ext cx="1799379" cy="179937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477" y="246774"/>
            <a:ext cx="2144116" cy="160808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028088" y="2194958"/>
            <a:ext cx="1751798" cy="229700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7058" y="2464162"/>
            <a:ext cx="1799655" cy="179965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0098" y="4403704"/>
            <a:ext cx="1435807" cy="194912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892506" y="1917630"/>
            <a:ext cx="13737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Сфагнум </a:t>
            </a:r>
            <a:endParaRPr lang="ru-RU" sz="24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6527212" y="1955902"/>
            <a:ext cx="20098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</a:rPr>
              <a:t>Кукушкин лен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998359" y="4095411"/>
            <a:ext cx="16321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</a:rPr>
              <a:t>Шиповник 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743779" y="5319997"/>
            <a:ext cx="7037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</a:rPr>
              <a:t>Ель 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587150" y="5319102"/>
            <a:ext cx="954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</a:rPr>
              <a:t>Хвощ 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144058" y="4092409"/>
            <a:ext cx="10516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</a:rPr>
              <a:t>Плаун 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91454" y="4108800"/>
            <a:ext cx="10214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</a:rPr>
              <a:t>Сосна 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562771" y="1936531"/>
            <a:ext cx="23210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</a:rPr>
              <a:t>Можжевельник 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986009" y="5319102"/>
            <a:ext cx="15934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</a:rPr>
              <a:t>Щитовник 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8912783" y="4108800"/>
            <a:ext cx="13635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</a:rPr>
              <a:t>Тюльпан </a:t>
            </a:r>
            <a:endParaRPr lang="ru-RU" sz="2400" dirty="0">
              <a:solidFill>
                <a:prstClr val="black"/>
              </a:solidFill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4572" y="246774"/>
            <a:ext cx="2210931" cy="1677544"/>
          </a:xfrm>
          <a:prstGeom prst="rect">
            <a:avLst/>
          </a:prstGeom>
        </p:spPr>
      </p:pic>
      <p:sp>
        <p:nvSpPr>
          <p:cNvPr id="35" name="Прямоугольник 34"/>
          <p:cNvSpPr/>
          <p:nvPr/>
        </p:nvSpPr>
        <p:spPr>
          <a:xfrm>
            <a:off x="10380098" y="1955902"/>
            <a:ext cx="749981" cy="46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</a:rPr>
              <a:t>Дуб 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0022083" y="6347650"/>
            <a:ext cx="22159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dirty="0" smtClean="0">
                <a:solidFill>
                  <a:prstClr val="black"/>
                </a:solidFill>
              </a:rPr>
              <a:t>Подсолнечник  </a:t>
            </a:r>
            <a:endParaRPr lang="ru-RU" sz="2400" dirty="0">
              <a:solidFill>
                <a:prstClr val="black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1133" y="4461511"/>
            <a:ext cx="1573392" cy="2099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29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2729" y="3085322"/>
            <a:ext cx="91045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  </a:t>
            </a:r>
            <a:r>
              <a:rPr lang="ru-RU" sz="5400" b="1" dirty="0">
                <a:ln/>
                <a:solidFill>
                  <a:schemeClr val="accent3"/>
                </a:solidFill>
              </a:rPr>
              <a:t>П</a:t>
            </a:r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окрытосеменные растения</a:t>
            </a:r>
          </a:p>
          <a:p>
            <a:pPr algn="ctr"/>
            <a:r>
              <a:rPr lang="ru-RU" sz="5400" b="1" dirty="0" smtClean="0">
                <a:ln/>
                <a:solidFill>
                  <a:schemeClr val="accent3"/>
                </a:solidFill>
              </a:rPr>
              <a:t>(цветковые)</a:t>
            </a:r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  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97201" y="793238"/>
            <a:ext cx="10515600" cy="69634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3200" dirty="0" smtClean="0"/>
              <a:t>Шиповник, дуб, тюльпан, подсолнечник имеют цветок и плод, в котором находятся семена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91566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7764" y="0"/>
            <a:ext cx="10515600" cy="719957"/>
          </a:xfrm>
        </p:spPr>
        <p:txBody>
          <a:bodyPr/>
          <a:lstStyle/>
          <a:p>
            <a:r>
              <a:rPr lang="ru-RU" dirty="0" smtClean="0"/>
              <a:t>Строение покрытосеменных (цветковых)</a:t>
            </a:r>
            <a:endParaRPr lang="ru-RU" dirty="0"/>
          </a:p>
        </p:txBody>
      </p:sp>
      <p:grpSp>
        <p:nvGrpSpPr>
          <p:cNvPr id="18" name="Группа 17"/>
          <p:cNvGrpSpPr/>
          <p:nvPr/>
        </p:nvGrpSpPr>
        <p:grpSpPr>
          <a:xfrm>
            <a:off x="285751" y="600075"/>
            <a:ext cx="11172826" cy="6135329"/>
            <a:chOff x="774619" y="932049"/>
            <a:chExt cx="11201038" cy="5925951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4619" y="932049"/>
              <a:ext cx="5437060" cy="5925951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18172" y="1301071"/>
              <a:ext cx="3954591" cy="5185357"/>
            </a:xfrm>
            <a:prstGeom prst="rect">
              <a:avLst/>
            </a:prstGeom>
          </p:spPr>
        </p:pic>
        <p:cxnSp>
          <p:nvCxnSpPr>
            <p:cNvPr id="6" name="Прямая соединительная линия 5"/>
            <p:cNvCxnSpPr/>
            <p:nvPr/>
          </p:nvCxnSpPr>
          <p:spPr>
            <a:xfrm>
              <a:off x="4772025" y="3143250"/>
              <a:ext cx="2557463" cy="86166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>
              <a:off x="10086975" y="4494376"/>
              <a:ext cx="942975" cy="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 flipV="1">
              <a:off x="9784555" y="2221372"/>
              <a:ext cx="1245395" cy="405262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10894784" y="1968930"/>
              <a:ext cx="108087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Цветок </a:t>
              </a:r>
              <a:endParaRPr lang="ru-RU" sz="2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11029950" y="4309710"/>
              <a:ext cx="8105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Плод </a:t>
              </a:r>
              <a:endParaRPr lang="ru-RU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652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983" y="101237"/>
            <a:ext cx="9009017" cy="67567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00332" y="6043612"/>
            <a:ext cx="83263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Жизненная  </a:t>
            </a:r>
            <a:r>
              <a:rPr lang="ru-RU" sz="3200" dirty="0"/>
              <a:t>ф</a:t>
            </a:r>
            <a:r>
              <a:rPr lang="ru-RU" sz="3200" dirty="0" smtClean="0"/>
              <a:t>орма – внешний облик растений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2452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3675"/>
            <a:ext cx="10515600" cy="506413"/>
          </a:xfrm>
        </p:spPr>
        <p:txBody>
          <a:bodyPr>
            <a:noAutofit/>
          </a:bodyPr>
          <a:lstStyle/>
          <a:p>
            <a:pPr algn="ctr"/>
            <a:r>
              <a:rPr lang="ru-RU" dirty="0" smtClean="0"/>
              <a:t>Покрытосеменные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2406" y="714376"/>
            <a:ext cx="11787187" cy="4662488"/>
          </a:xfrm>
        </p:spPr>
        <p:txBody>
          <a:bodyPr>
            <a:noAutofit/>
          </a:bodyPr>
          <a:lstStyle/>
          <a:p>
            <a:pPr lvl="0"/>
            <a:r>
              <a:rPr lang="ru-RU" sz="3200" dirty="0"/>
              <a:t>Самая молодая и многочисленная  группа (около250 тыс. видов)</a:t>
            </a:r>
          </a:p>
          <a:p>
            <a:pPr lvl="0"/>
            <a:r>
              <a:rPr lang="ru-RU" sz="3200" dirty="0"/>
              <a:t>Р</a:t>
            </a:r>
            <a:r>
              <a:rPr lang="ru-RU" sz="3200" dirty="0" smtClean="0"/>
              <a:t>аспространены на </a:t>
            </a:r>
            <a:r>
              <a:rPr lang="ru-RU" sz="3200" dirty="0"/>
              <a:t>всех континентах, во всех климатических зонах и в самых разнообразных экологических условиях.</a:t>
            </a:r>
          </a:p>
          <a:p>
            <a:pPr lvl="0"/>
            <a:r>
              <a:rPr lang="ru-RU" sz="3200" dirty="0"/>
              <a:t>Имеют корень, стебель, лист, цветок, на месте которого образуется плод.</a:t>
            </a:r>
            <a:r>
              <a:rPr lang="ru-RU" sz="3200" b="1" dirty="0"/>
              <a:t> </a:t>
            </a:r>
            <a:endParaRPr lang="ru-RU" sz="3200" b="1" dirty="0" smtClean="0"/>
          </a:p>
          <a:p>
            <a:pPr lvl="0"/>
            <a:r>
              <a:rPr lang="ru-RU" sz="3200" dirty="0" smtClean="0"/>
              <a:t>Разные </a:t>
            </a:r>
            <a:r>
              <a:rPr lang="ru-RU" sz="3200" dirty="0"/>
              <a:t>жизненные формы: деревья, кустарники, травы.</a:t>
            </a:r>
            <a:r>
              <a:rPr lang="ru-RU" sz="3200" b="1" dirty="0"/>
              <a:t> </a:t>
            </a:r>
            <a:endParaRPr lang="ru-RU" sz="3200" dirty="0"/>
          </a:p>
          <a:p>
            <a:pPr lvl="0"/>
            <a:r>
              <a:rPr lang="ru-RU" sz="3200" dirty="0"/>
              <a:t>Разная продолжительность  жизни: однолетние, двулетние, многолетние.</a:t>
            </a:r>
            <a:r>
              <a:rPr lang="ru-RU" sz="3200" b="1" dirty="0"/>
              <a:t> </a:t>
            </a:r>
            <a:endParaRPr lang="ru-RU" sz="3200" b="1" dirty="0" smtClean="0"/>
          </a:p>
          <a:p>
            <a:pPr lvl="0"/>
            <a:r>
              <a:rPr lang="ru-RU" sz="3200" dirty="0" smtClean="0"/>
              <a:t>Разные </a:t>
            </a:r>
            <a:r>
              <a:rPr lang="ru-RU" sz="3200" dirty="0"/>
              <a:t>стебли: прямостоячие, вьющиеся, лазающие, </a:t>
            </a:r>
            <a:r>
              <a:rPr lang="ru-RU" sz="3200" dirty="0" smtClean="0"/>
              <a:t>ползучие.</a:t>
            </a:r>
            <a:endParaRPr lang="ru-RU" sz="3200" b="1" dirty="0"/>
          </a:p>
          <a:p>
            <a:pPr lvl="0"/>
            <a:r>
              <a:rPr lang="ru-RU" sz="3200" dirty="0" smtClean="0"/>
              <a:t>Разные </a:t>
            </a:r>
            <a:r>
              <a:rPr lang="ru-RU" sz="3200" dirty="0"/>
              <a:t>листья и корни.</a:t>
            </a:r>
            <a:r>
              <a:rPr lang="ru-RU" sz="3200" b="1" dirty="0"/>
              <a:t> </a:t>
            </a:r>
            <a:endParaRPr lang="ru-RU" sz="3200" b="1" dirty="0" smtClean="0"/>
          </a:p>
          <a:p>
            <a:pPr lvl="0"/>
            <a:r>
              <a:rPr lang="ru-RU" sz="3200" dirty="0" smtClean="0"/>
              <a:t>Много </a:t>
            </a:r>
            <a:r>
              <a:rPr lang="ru-RU" sz="3200" dirty="0"/>
              <a:t>культурных растений.</a:t>
            </a:r>
          </a:p>
        </p:txBody>
      </p:sp>
    </p:spTree>
    <p:extLst>
      <p:ext uri="{BB962C8B-B14F-4D97-AF65-F5344CB8AC3E}">
        <p14:creationId xmlns:p14="http://schemas.microsoft.com/office/powerpoint/2010/main" val="180029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0624" y="457198"/>
            <a:ext cx="9144001" cy="640080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4825" y="0"/>
            <a:ext cx="10515600" cy="836623"/>
          </a:xfrm>
        </p:spPr>
        <p:txBody>
          <a:bodyPr/>
          <a:lstStyle/>
          <a:p>
            <a:pPr algn="ctr"/>
            <a:r>
              <a:rPr lang="ru-RU" b="1" dirty="0" smtClean="0"/>
              <a:t>Продолжительность жизни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4375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06090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00B050"/>
                </a:solidFill>
                <a:latin typeface="Arial Black" pitchFamily="34" charset="0"/>
              </a:rPr>
              <a:t>Однолетние растения</a:t>
            </a:r>
            <a:endParaRPr lang="ru-RU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63801" y="867645"/>
            <a:ext cx="94163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Растение развивается от семени до семени за один сезон.  </a:t>
            </a:r>
          </a:p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После созревания семян умирает</a:t>
            </a:r>
          </a:p>
        </p:txBody>
      </p:sp>
      <p:pic>
        <p:nvPicPr>
          <p:cNvPr id="19458" name="Picture 2" descr="http://ko44.ru/media/k2/items/cache/a699ee7eaba34137f27d057f8721cb7b_XL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75521" y="1844825"/>
            <a:ext cx="2643447" cy="2074025"/>
          </a:xfrm>
          <a:prstGeom prst="rect">
            <a:avLst/>
          </a:prstGeom>
        </p:spPr>
      </p:pic>
      <p:pic>
        <p:nvPicPr>
          <p:cNvPr id="19460" name="Picture 4" descr="http://fs.nashaucheba.ru/tw_files2/urls_3/1215/d-1214331/img8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992" y="1815178"/>
            <a:ext cx="2818125" cy="2103671"/>
          </a:xfrm>
          <a:prstGeom prst="rect">
            <a:avLst/>
          </a:prstGeom>
        </p:spPr>
      </p:pic>
      <p:pic>
        <p:nvPicPr>
          <p:cNvPr id="19462" name="Picture 6" descr="http://img-fotki.yandex.ru/get/16178/11206178.8c0/0_109e81_9e828950_ori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1624" y="4365104"/>
            <a:ext cx="2952328" cy="2198542"/>
          </a:xfrm>
          <a:prstGeom prst="rect">
            <a:avLst/>
          </a:prstGeom>
          <a:noFill/>
        </p:spPr>
      </p:pic>
      <p:sp>
        <p:nvSpPr>
          <p:cNvPr id="19464" name="AutoShape 8" descr="http://pngimg.com/upload/corn_PNG5267.png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6" name="AutoShape 10" descr="http://pngimg.com/upload/corn_PNG5267.png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8" name="Picture 12" descr="http://stolica-s.su/wp-content/uploads/2015/10/Kubanskiy-bikolor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72790" y="1820065"/>
            <a:ext cx="2798378" cy="2098784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375337" y="3941921"/>
            <a:ext cx="10081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Arial Black" pitchFamily="34" charset="0"/>
              </a:rPr>
              <a:t>Мак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087888" y="3982998"/>
            <a:ext cx="1800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Arial Black" pitchFamily="34" charset="0"/>
              </a:rPr>
              <a:t>Кукуруза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8045700" y="3982998"/>
            <a:ext cx="17469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Arial Black" pitchFamily="34" charset="0"/>
              </a:rPr>
              <a:t>Васильки</a:t>
            </a:r>
          </a:p>
        </p:txBody>
      </p:sp>
      <p:pic>
        <p:nvPicPr>
          <p:cNvPr id="19470" name="Picture 14" descr="http://pro-orsha.by/sites/default/files/field/image/len-dolgunec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8610" y="4383108"/>
            <a:ext cx="3631637" cy="2180538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6744073" y="6453336"/>
            <a:ext cx="13681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Arial Black" pitchFamily="34" charset="0"/>
              </a:rPr>
              <a:t>Лен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431705" y="6471920"/>
            <a:ext cx="13681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Arial Black" pitchFamily="34" charset="0"/>
              </a:rPr>
              <a:t>Огурец</a:t>
            </a:r>
          </a:p>
        </p:txBody>
      </p:sp>
    </p:spTree>
    <p:extLst>
      <p:ext uri="{BB962C8B-B14F-4D97-AF65-F5344CB8AC3E}">
        <p14:creationId xmlns:p14="http://schemas.microsoft.com/office/powerpoint/2010/main" val="252176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8615" y="190167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  <a:latin typeface="Arial Black" pitchFamily="34" charset="0"/>
              </a:rPr>
              <a:t>Двулетние растения</a:t>
            </a:r>
            <a:endParaRPr lang="ru-RU" dirty="0"/>
          </a:p>
        </p:txBody>
      </p:sp>
      <p:pic>
        <p:nvPicPr>
          <p:cNvPr id="22530" name="Picture 2" descr="http://food.maxpro.ua/image/cache/data/ovoshi/13133_original-600x60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5262" y="1831320"/>
            <a:ext cx="2086985" cy="208698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3958558"/>
            <a:ext cx="22322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Arial Black" pitchFamily="34" charset="0"/>
              </a:rPr>
              <a:t>Морковь</a:t>
            </a:r>
          </a:p>
        </p:txBody>
      </p:sp>
      <p:pic>
        <p:nvPicPr>
          <p:cNvPr id="22532" name="Picture 4" descr="http://www.reteteculinare.ro/_img/ghid/20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65216" y="1825641"/>
            <a:ext cx="2335087" cy="209266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107604" y="3958558"/>
            <a:ext cx="13346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Arial Black" pitchFamily="34" charset="0"/>
              </a:rPr>
              <a:t>Капуста</a:t>
            </a:r>
          </a:p>
        </p:txBody>
      </p:sp>
      <p:pic>
        <p:nvPicPr>
          <p:cNvPr id="22534" name="Picture 6" descr="http://forums.drom.ru/attachment.php?attachmentid=4325982&amp;d=139780227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127800" y="1823448"/>
            <a:ext cx="2827959" cy="213510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610183" y="3958558"/>
            <a:ext cx="12961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Arial Black" pitchFamily="34" charset="0"/>
              </a:rPr>
              <a:t>Репа</a:t>
            </a:r>
          </a:p>
        </p:txBody>
      </p:sp>
      <p:pic>
        <p:nvPicPr>
          <p:cNvPr id="22536" name="Picture 8" descr="http://www.ua.all.biz/img/ua/catalog/1415767.jpe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0094" y="4398921"/>
            <a:ext cx="2079054" cy="195183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545019" y="6344711"/>
            <a:ext cx="19442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Arial Black" pitchFamily="34" charset="0"/>
              </a:rPr>
              <a:t>Свекла</a:t>
            </a:r>
          </a:p>
        </p:txBody>
      </p:sp>
      <p:pic>
        <p:nvPicPr>
          <p:cNvPr id="22538" name="Picture 10" descr="http://www.transit-lt.com/var/ezwebin_site/storage/images/produktai/darzoves/lapines-darzoves/ivairios-salotos/1110-1-lit-LT/Ivairios-salotos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473699" y="4398921"/>
            <a:ext cx="2602452" cy="1951839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632240" y="6344711"/>
            <a:ext cx="21602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Arial Black" pitchFamily="34" charset="0"/>
              </a:rPr>
              <a:t>Петрушка</a:t>
            </a:r>
          </a:p>
        </p:txBody>
      </p:sp>
      <p:pic>
        <p:nvPicPr>
          <p:cNvPr id="22540" name="Picture 12" descr="http://photoflowery.ru/photo/28/28b89873aee261bcbd523927e756dbaa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228113" y="4397588"/>
            <a:ext cx="2846152" cy="1953172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 rot="10800000" flipV="1">
            <a:off x="5194657" y="6307103"/>
            <a:ext cx="29911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Arial Black" pitchFamily="34" charset="0"/>
              </a:rPr>
              <a:t>Гвоздика турецкая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074265" y="2261739"/>
            <a:ext cx="408112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1 год </a:t>
            </a:r>
            <a:r>
              <a:rPr lang="ru-RU" sz="2400" b="1" dirty="0" smtClean="0"/>
              <a:t>образуется стебель, листья, корень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Зимой стебель укорачивается, сохраняется розетка листьев у земли и корень в почве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rgbClr val="FF0000"/>
                </a:solidFill>
              </a:rPr>
              <a:t>2 год </a:t>
            </a:r>
            <a:r>
              <a:rPr lang="ru-RU" sz="2400" b="1" dirty="0" smtClean="0"/>
              <a:t>образуется надземный побег, цветы, плоды и семена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8754" y="667341"/>
            <a:ext cx="99294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Растение развивается от семени до семени за </a:t>
            </a:r>
            <a:r>
              <a:rPr lang="ru-RU" sz="2800" b="1" dirty="0" smtClean="0"/>
              <a:t>2 сезона (года).  </a:t>
            </a:r>
            <a:endParaRPr lang="ru-RU" sz="2800" b="1" dirty="0"/>
          </a:p>
          <a:p>
            <a:pPr algn="ctr"/>
            <a:r>
              <a:rPr lang="ru-RU" sz="2800" b="1" dirty="0"/>
              <a:t>После созревания семян умирает</a:t>
            </a:r>
          </a:p>
        </p:txBody>
      </p:sp>
    </p:spTree>
    <p:extLst>
      <p:ext uri="{BB962C8B-B14F-4D97-AF65-F5344CB8AC3E}">
        <p14:creationId xmlns:p14="http://schemas.microsoft.com/office/powerpoint/2010/main" val="143686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612" y="678180"/>
            <a:ext cx="10827960" cy="505927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00350" y="890172"/>
            <a:ext cx="1071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год</a:t>
            </a: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8349" y="859394"/>
            <a:ext cx="1078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2 </a:t>
            </a:r>
            <a:r>
              <a:rPr lang="ru-RU" sz="3200" b="1" dirty="0">
                <a:solidFill>
                  <a:schemeClr val="bg1"/>
                </a:solidFill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29794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541" y="859394"/>
            <a:ext cx="10182510" cy="572327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00350" y="890172"/>
            <a:ext cx="1071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год</a:t>
            </a: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58349" y="859394"/>
            <a:ext cx="1078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2 </a:t>
            </a:r>
            <a:r>
              <a:rPr lang="ru-RU" sz="3200" b="1" dirty="0">
                <a:solidFill>
                  <a:schemeClr val="bg1"/>
                </a:solidFill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5312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977" y="992777"/>
            <a:ext cx="11706247" cy="49246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00350" y="890172"/>
            <a:ext cx="1071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год</a:t>
            </a: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8349" y="859394"/>
            <a:ext cx="1078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2 </a:t>
            </a:r>
            <a:r>
              <a:rPr lang="ru-RU" sz="3200" b="1" dirty="0">
                <a:solidFill>
                  <a:schemeClr val="bg1"/>
                </a:solidFill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2571814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0" y="333375"/>
            <a:ext cx="5524500" cy="61912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60372" y="333375"/>
            <a:ext cx="1071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год</a:t>
            </a: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58074" y="3429000"/>
            <a:ext cx="1078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2 </a:t>
            </a:r>
            <a:r>
              <a:rPr lang="ru-RU" sz="3200" b="1" dirty="0">
                <a:solidFill>
                  <a:schemeClr val="bg1"/>
                </a:solidFill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200322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2997" y="221482"/>
            <a:ext cx="5978751" cy="640138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66744" y="597784"/>
            <a:ext cx="1071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год</a:t>
            </a: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86362" y="2629724"/>
            <a:ext cx="1078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2 </a:t>
            </a:r>
            <a:r>
              <a:rPr lang="ru-RU" sz="3200" b="1" dirty="0">
                <a:solidFill>
                  <a:schemeClr val="bg1"/>
                </a:solidFill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194684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811" y="1950308"/>
            <a:ext cx="4602090" cy="42145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8949" y="1950307"/>
            <a:ext cx="4214545" cy="421454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76486" y="135795"/>
            <a:ext cx="776763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srgbClr val="00B050"/>
                </a:solidFill>
                <a:latin typeface="Arial Black" pitchFamily="34" charset="0"/>
                <a:ea typeface="+mj-ea"/>
                <a:cs typeface="+mj-cs"/>
              </a:rPr>
              <a:t>Многолетние растения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312411" y="720987"/>
            <a:ext cx="96175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prstClr val="black"/>
                </a:solidFill>
              </a:rPr>
              <a:t>Растение развивается </a:t>
            </a:r>
            <a:r>
              <a:rPr lang="ru-RU" sz="2800" b="1" dirty="0" smtClean="0">
                <a:solidFill>
                  <a:prstClr val="black"/>
                </a:solidFill>
              </a:rPr>
              <a:t>из семени, живет более 2 лет. Растение ежегодно цветут и образуют плоды и семена</a:t>
            </a:r>
            <a:endParaRPr lang="ru-RU" sz="28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3236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5471" y="1478340"/>
            <a:ext cx="6579196" cy="493439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57263" y="294383"/>
            <a:ext cx="106156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Многолетнее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растение. </a:t>
            </a:r>
            <a:r>
              <a:rPr lang="ru-RU" sz="3200" b="1" dirty="0" smtClean="0"/>
              <a:t>Некоторые виды цветут </a:t>
            </a:r>
            <a:r>
              <a:rPr lang="ru-RU" sz="3200" b="1" dirty="0" smtClean="0"/>
              <a:t>1 </a:t>
            </a:r>
            <a:r>
              <a:rPr lang="ru-RU" sz="3200" b="1" dirty="0" smtClean="0"/>
              <a:t>раз, образуют семена, затем погибают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85026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587" y="217114"/>
            <a:ext cx="3325170" cy="31101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730" y="217114"/>
            <a:ext cx="3354963" cy="31101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2633" y="217114"/>
            <a:ext cx="4380535" cy="31101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" y="3712427"/>
            <a:ext cx="3264180" cy="27201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8428" y="3712427"/>
            <a:ext cx="3585042" cy="27201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3355" y="3712427"/>
            <a:ext cx="2798509" cy="27201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4363" y="3189207"/>
            <a:ext cx="103727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Клен                                          Береза                                        Ольха                    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29845" y="6334780"/>
            <a:ext cx="106920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solidFill>
                  <a:prstClr val="black"/>
                </a:solidFill>
              </a:rPr>
              <a:t>Липа                                              Дуб                                           Осина                    </a:t>
            </a:r>
            <a:endParaRPr lang="ru-RU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08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2828" y="750644"/>
            <a:ext cx="3186598" cy="277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74747" y="3994211"/>
            <a:ext cx="3270582" cy="2386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8629" y="3987734"/>
            <a:ext cx="4043883" cy="2527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64205" y="3470991"/>
            <a:ext cx="2010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solidFill>
                  <a:prstClr val="black"/>
                </a:solidFill>
              </a:rPr>
              <a:t>Гранат 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06527" y="3470991"/>
            <a:ext cx="1208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solidFill>
                  <a:prstClr val="black"/>
                </a:solidFill>
              </a:rPr>
              <a:t>Хурма 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77352" y="6255618"/>
            <a:ext cx="13035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solidFill>
                  <a:prstClr val="black"/>
                </a:solidFill>
              </a:rPr>
              <a:t>Лимон 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782131" y="6136883"/>
            <a:ext cx="13834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solidFill>
                  <a:prstClr val="black"/>
                </a:solidFill>
              </a:rPr>
              <a:t>Яблоня </a:t>
            </a:r>
            <a:endParaRPr lang="ru-RU" sz="2800" dirty="0">
              <a:solidFill>
                <a:prstClr val="black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5773419" y="750644"/>
            <a:ext cx="5472114" cy="2776331"/>
            <a:chOff x="5543550" y="1528969"/>
            <a:chExt cx="5472114" cy="2776331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12773"/>
            <a:stretch/>
          </p:blipFill>
          <p:spPr>
            <a:xfrm>
              <a:off x="7782582" y="1528969"/>
              <a:ext cx="3233082" cy="2776331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8250"/>
            <a:stretch/>
          </p:blipFill>
          <p:spPr>
            <a:xfrm>
              <a:off x="5543550" y="1528969"/>
              <a:ext cx="3392169" cy="2776331"/>
            </a:xfrm>
            <a:prstGeom prst="rect">
              <a:avLst/>
            </a:prstGeom>
          </p:spPr>
        </p:pic>
      </p:grp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202304" y="0"/>
            <a:ext cx="10515600" cy="791744"/>
          </a:xfrm>
        </p:spPr>
        <p:txBody>
          <a:bodyPr/>
          <a:lstStyle/>
          <a:p>
            <a:pPr algn="ctr"/>
            <a:r>
              <a:rPr lang="ru-RU" b="1" dirty="0" smtClean="0"/>
              <a:t>Плодовые цветковые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98963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566951"/>
              </p:ext>
            </p:extLst>
          </p:nvPr>
        </p:nvGraphicFramePr>
        <p:xfrm>
          <a:off x="391886" y="1106488"/>
          <a:ext cx="11052401" cy="5148080"/>
        </p:xfrm>
        <a:graphic>
          <a:graphicData uri="http://schemas.openxmlformats.org/drawingml/2006/table">
            <a:tbl>
              <a:tblPr/>
              <a:tblGrid>
                <a:gridCol w="5543490">
                  <a:extLst>
                    <a:ext uri="{9D8B030D-6E8A-4147-A177-3AD203B41FA5}">
                      <a16:colId xmlns:a16="http://schemas.microsoft.com/office/drawing/2014/main" val="1588109453"/>
                    </a:ext>
                  </a:extLst>
                </a:gridCol>
                <a:gridCol w="5508911">
                  <a:extLst>
                    <a:ext uri="{9D8B030D-6E8A-4147-A177-3AD203B41FA5}">
                      <a16:colId xmlns:a16="http://schemas.microsoft.com/office/drawing/2014/main" val="1990658689"/>
                    </a:ext>
                  </a:extLst>
                </a:gridCol>
              </a:tblGrid>
              <a:tr h="646558">
                <a:tc>
                  <a:txBody>
                    <a:bodyPr/>
                    <a:lstStyle/>
                    <a:p>
                      <a:pPr indent="2286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Голосеменные 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Покрытосеменные 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8981516"/>
                  </a:ext>
                </a:extLst>
              </a:tr>
              <a:tr h="4495808">
                <a:tc>
                  <a:txBody>
                    <a:bodyPr/>
                    <a:lstStyle/>
                    <a:p>
                      <a:pPr marL="514350" lvl="0" indent="-514350" algn="l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685800" algn="l"/>
                        </a:tabLst>
                      </a:pP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Имеют </a:t>
                      </a:r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корень, стебель, </a:t>
                      </a: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листья,</a:t>
                      </a:r>
                      <a:r>
                        <a:rPr lang="ru-RU" sz="32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3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шишки</a:t>
                      </a:r>
                      <a:endParaRPr lang="ru-RU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14350" lvl="0" indent="-514350" algn="l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685800" algn="l"/>
                        </a:tabLst>
                      </a:pPr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Листья- хвоя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14350" lvl="0" indent="-514350" algn="l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685800" algn="l"/>
                        </a:tabLst>
                      </a:pPr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Семя «лежит» открыто на чешуе шишки. </a:t>
                      </a:r>
                      <a:endParaRPr lang="ru-RU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14350" marR="0" lvl="0" indent="-5143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685800" algn="l"/>
                        </a:tabLst>
                        <a:defRPr/>
                      </a:pP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Жизненные формы: деревья, реже кустарники</a:t>
                      </a:r>
                    </a:p>
                  </a:txBody>
                  <a:tcPr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14350" indent="-514350" algn="l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Имеют </a:t>
                      </a:r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корень, стебель, листья, </a:t>
                      </a:r>
                      <a:r>
                        <a:rPr lang="ru-RU" sz="3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цветки</a:t>
                      </a: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3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 algn="l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Разная </a:t>
                      </a:r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форма </a:t>
                      </a: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листьев.</a:t>
                      </a:r>
                      <a:endParaRPr lang="ru-RU" sz="3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 algn="l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Семена  </a:t>
                      </a:r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находятся в </a:t>
                      </a: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плоде</a:t>
                      </a:r>
                    </a:p>
                    <a:p>
                      <a:pPr marL="0" indent="0" algn="l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+mj-lt"/>
                        <a:buNone/>
                      </a:pPr>
                      <a:endParaRPr lang="ru-RU" sz="3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14350" indent="-514350" algn="l">
                        <a:lnSpc>
                          <a:spcPct val="100000"/>
                        </a:lnSpc>
                        <a:spcAft>
                          <a:spcPts val="600"/>
                        </a:spcAft>
                        <a:buFont typeface="+mj-lt"/>
                        <a:buAutoNum type="arabicPeriod" startAt="4"/>
                      </a:pP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Разные </a:t>
                      </a:r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жизненные формы</a:t>
                      </a: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деревья</a:t>
                      </a:r>
                      <a:r>
                        <a:rPr lang="ru-RU" sz="3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кустарники, </a:t>
                      </a:r>
                      <a:r>
                        <a:rPr lang="ru-RU" sz="32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травы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8325201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0287" y="0"/>
            <a:ext cx="10515600" cy="7207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dirty="0" smtClean="0"/>
              <a:t>Сравните</a:t>
            </a:r>
            <a:r>
              <a:rPr lang="ru-RU" sz="4800" dirty="0" smtClean="0"/>
              <a:t> 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96568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21" y="822959"/>
            <a:ext cx="11721736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333333"/>
                </a:solidFill>
              </a:rPr>
              <a:t>Однолетние растения</a:t>
            </a:r>
          </a:p>
          <a:p>
            <a:r>
              <a:rPr lang="ru-RU" sz="3600" dirty="0"/>
              <a:t/>
            </a:r>
            <a:br>
              <a:rPr lang="ru-RU" sz="3600" dirty="0"/>
            </a:br>
            <a:endParaRPr lang="ru-RU" sz="3600" dirty="0">
              <a:solidFill>
                <a:srgbClr val="333333"/>
              </a:solidFill>
            </a:endParaRPr>
          </a:p>
          <a:p>
            <a:pPr algn="just"/>
            <a:r>
              <a:rPr lang="ru-RU" sz="3600" dirty="0">
                <a:solidFill>
                  <a:srgbClr val="333333"/>
                </a:solidFill>
              </a:rPr>
              <a:t>Живут ______________ сезон, всего _____________ месяцев; ______________ они прорастают из семян, ______________ </a:t>
            </a:r>
            <a:r>
              <a:rPr lang="ru-RU" sz="3600" dirty="0">
                <a:solidFill>
                  <a:srgbClr val="333333"/>
                </a:solidFill>
              </a:rPr>
              <a:t>, дают </a:t>
            </a:r>
            <a:r>
              <a:rPr lang="ru-RU" sz="3600" dirty="0" smtClean="0">
                <a:solidFill>
                  <a:srgbClr val="333333"/>
                </a:solidFill>
              </a:rPr>
              <a:t>______________  и </a:t>
            </a:r>
            <a:r>
              <a:rPr lang="ru-RU" sz="3600" dirty="0">
                <a:solidFill>
                  <a:srgbClr val="333333"/>
                </a:solidFill>
              </a:rPr>
              <a:t>отмирают.</a:t>
            </a:r>
          </a:p>
          <a:p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5230146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Двулетние растения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4874" y="1690688"/>
            <a:ext cx="1148225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Цветут 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___________в 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жизни и зацветают на 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-_______ 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год. </a:t>
            </a:r>
          </a:p>
          <a:p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В первый год жизни из 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________ 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развивается растение с корнем, стеблем, листьями. 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Надземная  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часть к осени умирает, а 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_________ 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сохраняются в почве. </a:t>
            </a:r>
          </a:p>
          <a:p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второй год весной из перезимовавших корней отрастает 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побег. 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Затем растение 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___________, 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образует___________ 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и умирает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71373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442</Words>
  <Application>Microsoft Office PowerPoint</Application>
  <PresentationFormat>Широкоэкранный</PresentationFormat>
  <Paragraphs>95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Arial Black</vt:lpstr>
      <vt:lpstr>Calibri</vt:lpstr>
      <vt:lpstr>Calibri Light</vt:lpstr>
      <vt:lpstr>Times New Roman</vt:lpstr>
      <vt:lpstr>Тема Office</vt:lpstr>
      <vt:lpstr>Распределите растения по группам  (см. следующий слайд)</vt:lpstr>
      <vt:lpstr>Презентация PowerPoint</vt:lpstr>
      <vt:lpstr>Презентация PowerPoint</vt:lpstr>
      <vt:lpstr>Строение покрытосеменных (цветковых)</vt:lpstr>
      <vt:lpstr>Презентация PowerPoint</vt:lpstr>
      <vt:lpstr>Покрытосеменные </vt:lpstr>
      <vt:lpstr>Продолжительность жизни </vt:lpstr>
      <vt:lpstr>Однолетние растения</vt:lpstr>
      <vt:lpstr>Двулетние растения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Плодовые цветковые</vt:lpstr>
      <vt:lpstr>Сравните </vt:lpstr>
      <vt:lpstr>Презентация PowerPoint</vt:lpstr>
      <vt:lpstr>Двулетние растения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Liudmila Delarova</dc:creator>
  <cp:lastModifiedBy>Liudmila Delarova</cp:lastModifiedBy>
  <cp:revision>31</cp:revision>
  <dcterms:created xsi:type="dcterms:W3CDTF">2018-05-03T08:25:01Z</dcterms:created>
  <dcterms:modified xsi:type="dcterms:W3CDTF">2020-04-21T08:57:11Z</dcterms:modified>
</cp:coreProperties>
</file>