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37"/>
  </p:notesMasterIdLst>
  <p:sldIdLst>
    <p:sldId id="257" r:id="rId2"/>
    <p:sldId id="256" r:id="rId3"/>
    <p:sldId id="258" r:id="rId4"/>
    <p:sldId id="272" r:id="rId5"/>
    <p:sldId id="260" r:id="rId6"/>
    <p:sldId id="262" r:id="rId7"/>
    <p:sldId id="261" r:id="rId8"/>
    <p:sldId id="267" r:id="rId9"/>
    <p:sldId id="263" r:id="rId10"/>
    <p:sldId id="268" r:id="rId11"/>
    <p:sldId id="269" r:id="rId12"/>
    <p:sldId id="290" r:id="rId13"/>
    <p:sldId id="265" r:id="rId14"/>
    <p:sldId id="291" r:id="rId15"/>
    <p:sldId id="266" r:id="rId16"/>
    <p:sldId id="271" r:id="rId17"/>
    <p:sldId id="276" r:id="rId18"/>
    <p:sldId id="273" r:id="rId19"/>
    <p:sldId id="277" r:id="rId20"/>
    <p:sldId id="274" r:id="rId21"/>
    <p:sldId id="275" r:id="rId22"/>
    <p:sldId id="283" r:id="rId23"/>
    <p:sldId id="284" r:id="rId24"/>
    <p:sldId id="285" r:id="rId25"/>
    <p:sldId id="289" r:id="rId26"/>
    <p:sldId id="286" r:id="rId27"/>
    <p:sldId id="288" r:id="rId28"/>
    <p:sldId id="278" r:id="rId29"/>
    <p:sldId id="281" r:id="rId30"/>
    <p:sldId id="279" r:id="rId31"/>
    <p:sldId id="270" r:id="rId32"/>
    <p:sldId id="282" r:id="rId33"/>
    <p:sldId id="280" r:id="rId34"/>
    <p:sldId id="259" r:id="rId35"/>
    <p:sldId id="287" r:id="rId36"/>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777" autoAdjust="0"/>
    <p:restoredTop sz="94660"/>
  </p:normalViewPr>
  <p:slideViewPr>
    <p:cSldViewPr>
      <p:cViewPr varScale="1">
        <p:scale>
          <a:sx n="70" d="100"/>
          <a:sy n="70" d="100"/>
        </p:scale>
        <p:origin x="1374" y="4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D9A6583-BC4A-4F8C-859E-2F0AC463F209}" type="datetimeFigureOut">
              <a:rPr lang="ru-RU" smtClean="0"/>
              <a:pPr/>
              <a:t>06.04.2020</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BD1E03C-34EB-4CAE-9AB4-41FE79A6354E}" type="slidenum">
              <a:rPr lang="ru-RU" smtClean="0"/>
              <a:pPr/>
              <a:t>‹#›</a:t>
            </a:fld>
            <a:endParaRPr lang="ru-RU"/>
          </a:p>
        </p:txBody>
      </p:sp>
    </p:spTree>
    <p:extLst>
      <p:ext uri="{BB962C8B-B14F-4D97-AF65-F5344CB8AC3E}">
        <p14:creationId xmlns:p14="http://schemas.microsoft.com/office/powerpoint/2010/main" val="7637725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fontScale="77500" lnSpcReduction="20000"/>
          </a:bodyPr>
          <a:lstStyle/>
          <a:p>
            <a:r>
              <a:rPr lang="ru-RU" sz="1200" kern="1200" dirty="0" smtClean="0">
                <a:solidFill>
                  <a:schemeClr val="tx1"/>
                </a:solidFill>
                <a:effectLst/>
                <a:latin typeface="+mn-lt"/>
                <a:ea typeface="+mn-ea"/>
                <a:cs typeface="+mn-cs"/>
              </a:rPr>
              <a:t>«</a:t>
            </a:r>
            <a:r>
              <a:rPr lang="ru-RU" sz="1200" kern="1200" dirty="0" err="1" smtClean="0">
                <a:solidFill>
                  <a:schemeClr val="tx1"/>
                </a:solidFill>
                <a:effectLst/>
                <a:latin typeface="+mn-lt"/>
                <a:ea typeface="+mn-ea"/>
                <a:cs typeface="+mn-cs"/>
              </a:rPr>
              <a:t>Герника</a:t>
            </a:r>
            <a:r>
              <a:rPr lang="ru-RU" sz="1200" kern="1200" dirty="0" smtClean="0">
                <a:solidFill>
                  <a:schemeClr val="tx1"/>
                </a:solidFill>
                <a:effectLst/>
                <a:latin typeface="+mn-lt"/>
                <a:ea typeface="+mn-ea"/>
                <a:cs typeface="+mn-cs"/>
              </a:rPr>
              <a:t>» изображает страдающих людей, животных, и здания, трансформированные под воздействием насилия и хаоса.</a:t>
            </a:r>
          </a:p>
          <a:p>
            <a:r>
              <a:rPr lang="ru-RU" sz="1200" kern="1200" dirty="0" smtClean="0">
                <a:solidFill>
                  <a:schemeClr val="tx1"/>
                </a:solidFill>
                <a:effectLst/>
                <a:latin typeface="+mn-lt"/>
                <a:ea typeface="+mn-ea"/>
                <a:cs typeface="+mn-cs"/>
              </a:rPr>
              <a:t>Все сцены разворачиваются в пределах комнаты, в левой открытой части которой над женщиной, оплакивающей мёртвого ребенка в её руках, стоит бык с широко открытыми глазами.</a:t>
            </a:r>
          </a:p>
          <a:p>
            <a:r>
              <a:rPr lang="ru-RU" sz="1200" kern="1200" dirty="0" smtClean="0">
                <a:solidFill>
                  <a:schemeClr val="tx1"/>
                </a:solidFill>
                <a:effectLst/>
                <a:latin typeface="+mn-lt"/>
                <a:ea typeface="+mn-ea"/>
                <a:cs typeface="+mn-cs"/>
              </a:rPr>
              <a:t>Центральный план занят лошадью, падающей в агонии, как будто бы она только что была пронзена копьем или дротиком. Нос лошади и верхние зубы образованы формой человеческого черепа.</a:t>
            </a:r>
          </a:p>
          <a:p>
            <a:r>
              <a:rPr lang="ru-RU" sz="1200" kern="1200" dirty="0" smtClean="0">
                <a:solidFill>
                  <a:schemeClr val="tx1"/>
                </a:solidFill>
                <a:effectLst/>
                <a:latin typeface="+mn-lt"/>
                <a:ea typeface="+mn-ea"/>
                <a:cs typeface="+mn-cs"/>
              </a:rPr>
              <a:t>Под лошадью — мёртвый, по-видимому, расчлененный солдат, чья отрубленная рука все ещё сжимает обломок меча, из которого растет цветок.</a:t>
            </a:r>
          </a:p>
          <a:p>
            <a:r>
              <a:rPr lang="ru-RU" sz="1200" kern="1200" dirty="0" smtClean="0">
                <a:solidFill>
                  <a:schemeClr val="tx1"/>
                </a:solidFill>
                <a:effectLst/>
                <a:latin typeface="+mn-lt"/>
                <a:ea typeface="+mn-ea"/>
                <a:cs typeface="+mn-cs"/>
              </a:rPr>
              <a:t>Прозрачная лампочка в форме глаза горит над головой страдающей лошади (лампа из камеры пыток).</a:t>
            </a:r>
          </a:p>
          <a:p>
            <a:r>
              <a:rPr lang="ru-RU" sz="1200" kern="1200" dirty="0" smtClean="0">
                <a:solidFill>
                  <a:schemeClr val="tx1"/>
                </a:solidFill>
                <a:effectLst/>
                <a:latin typeface="+mn-lt"/>
                <a:ea typeface="+mn-ea"/>
                <a:cs typeface="+mn-cs"/>
              </a:rPr>
              <a:t>Справа вверху от лошади, античная маска, которая кажется свидетельницей происходящих перед нею сцен, как бы вплывает в комнату через окно. Её рука, также вплывающая в комнату, держит зажжённую лампу.</a:t>
            </a:r>
          </a:p>
          <a:p>
            <a:r>
              <a:rPr lang="ru-RU" sz="1200" kern="1200" dirty="0" smtClean="0">
                <a:solidFill>
                  <a:schemeClr val="tx1"/>
                </a:solidFill>
                <a:effectLst/>
                <a:latin typeface="+mn-lt"/>
                <a:ea typeface="+mn-ea"/>
                <a:cs typeface="+mn-cs"/>
              </a:rPr>
              <a:t>Непосредственно справа, чуть ниже вплывающей женской фигуры, преисполненная благоговейного страха женщина подалась к центру. Её безучастный взгляд направлен на сверкающую лампочку.</a:t>
            </a:r>
          </a:p>
          <a:p>
            <a:r>
              <a:rPr lang="ru-RU" sz="1200" kern="1200" dirty="0" smtClean="0">
                <a:solidFill>
                  <a:schemeClr val="tx1"/>
                </a:solidFill>
                <a:effectLst/>
                <a:latin typeface="+mn-lt"/>
                <a:ea typeface="+mn-ea"/>
                <a:cs typeface="+mn-cs"/>
              </a:rPr>
              <a:t>Кинжалы, олицетворяющие пронзительный крик, заменяют языки быка, скорбящей женщины, и лошади.</a:t>
            </a:r>
          </a:p>
          <a:p>
            <a:r>
              <a:rPr lang="ru-RU" sz="1200" kern="1200" dirty="0" smtClean="0">
                <a:solidFill>
                  <a:schemeClr val="tx1"/>
                </a:solidFill>
                <a:effectLst/>
                <a:latin typeface="+mn-lt"/>
                <a:ea typeface="+mn-ea"/>
                <a:cs typeface="+mn-cs"/>
              </a:rPr>
              <a:t>За быком, на полке — птица в панике, по-видимому, голубь.</a:t>
            </a:r>
          </a:p>
          <a:p>
            <a:r>
              <a:rPr lang="ru-RU" sz="1200" kern="1200" dirty="0" smtClean="0">
                <a:solidFill>
                  <a:schemeClr val="tx1"/>
                </a:solidFill>
                <a:effectLst/>
                <a:latin typeface="+mn-lt"/>
                <a:ea typeface="+mn-ea"/>
                <a:cs typeface="+mn-cs"/>
              </a:rPr>
              <a:t>На правом краю расположена фигура с поднятыми от ужаса руками, попавшая в ловушку из огня сверху и снизу.</a:t>
            </a:r>
          </a:p>
          <a:p>
            <a:r>
              <a:rPr lang="ru-RU" sz="1200" kern="1200" dirty="0" smtClean="0">
                <a:solidFill>
                  <a:schemeClr val="tx1"/>
                </a:solidFill>
                <a:effectLst/>
                <a:latin typeface="+mn-lt"/>
                <a:ea typeface="+mn-ea"/>
                <a:cs typeface="+mn-cs"/>
              </a:rPr>
              <a:t>Тёмная стена с открытой дверью завершает правый конец картины.</a:t>
            </a:r>
          </a:p>
          <a:p>
            <a:r>
              <a:rPr lang="ru-RU" sz="1200" kern="1200" dirty="0" smtClean="0">
                <a:solidFill>
                  <a:schemeClr val="tx1"/>
                </a:solidFill>
                <a:effectLst/>
                <a:latin typeface="+mn-lt"/>
                <a:ea typeface="+mn-ea"/>
                <a:cs typeface="+mn-cs"/>
              </a:rPr>
              <a:t>На руках мёртвого солдата видны стигматы (болезненные кровоточащие раны, открывающиеся на теле некоторых глубоко религиозных людей — тех, кто «пострадал как Иисус»). Пикассо не был религиозен. Хотя его личность сформировалась под воздействием культуры преобладающе католической Испании, эти символы не должны интерпретироваться как христианская идентификация художника. Пикассо использует хорошо опознаваемый образ, чтобы продемонстрировать, что люди вынуждены страдать безо всякой на то причины.</a:t>
            </a:r>
          </a:p>
          <a:p>
            <a:r>
              <a:rPr lang="ru-RU" sz="1200" kern="1200" dirty="0" smtClean="0">
                <a:solidFill>
                  <a:schemeClr val="tx1"/>
                </a:solidFill>
                <a:effectLst/>
                <a:latin typeface="+mn-lt"/>
                <a:ea typeface="+mn-ea"/>
                <a:cs typeface="+mn-cs"/>
              </a:rPr>
              <a:t>Пол напоминает карту, план боевых действий.</a:t>
            </a:r>
          </a:p>
          <a:p>
            <a:r>
              <a:rPr lang="ru-RU" sz="1200" kern="1200" dirty="0" smtClean="0">
                <a:solidFill>
                  <a:schemeClr val="tx1"/>
                </a:solidFill>
                <a:effectLst/>
                <a:latin typeface="+mn-lt"/>
                <a:ea typeface="+mn-ea"/>
                <a:cs typeface="+mn-cs"/>
              </a:rPr>
              <a:t>Трактовки изображённого на картине </a:t>
            </a:r>
          </a:p>
          <a:p>
            <a:r>
              <a:rPr lang="ru-RU" sz="1200" kern="1200" dirty="0" smtClean="0">
                <a:solidFill>
                  <a:schemeClr val="tx1"/>
                </a:solidFill>
                <a:effectLst/>
                <a:latin typeface="+mn-lt"/>
                <a:ea typeface="+mn-ea"/>
                <a:cs typeface="+mn-cs"/>
              </a:rPr>
              <a:t>Множество разногласий вызвала изображённая в левом верхнем углу картины голова быка — это персонаж, который смотрит на всё происходящее вокруг абсолютно безразлично, его взгляд устремлён в никуда. Он не сочувствует участникам картины, не может понять всего ужаса происходящего. Некоторые искусствоведы считают, что это олицетворение фашизма и всего мирового зла. Именно быку лошадь, находящаяся в центре, адресует свои последние «проклятья», но бык не замечает её, как и не замечает всего, что происходит вокруг. Другие исследователи, например Н. Д. Дмитриева, предполагают, что бык — символ глухоты, непонимания, неведения.</a:t>
            </a:r>
          </a:p>
          <a:p>
            <a:r>
              <a:rPr lang="ru-RU" sz="1200" kern="1200" dirty="0" smtClean="0">
                <a:solidFill>
                  <a:schemeClr val="tx1"/>
                </a:solidFill>
                <a:effectLst/>
                <a:latin typeface="+mn-lt"/>
                <a:ea typeface="+mn-ea"/>
                <a:cs typeface="+mn-cs"/>
              </a:rPr>
              <a:t>Некоторые испанцы трактуют быка как саму Испанию, которая отвернулась от происходящего в </a:t>
            </a:r>
            <a:r>
              <a:rPr lang="ru-RU" sz="1200" kern="1200" dirty="0" err="1" smtClean="0">
                <a:solidFill>
                  <a:schemeClr val="tx1"/>
                </a:solidFill>
                <a:effectLst/>
                <a:latin typeface="+mn-lt"/>
                <a:ea typeface="+mn-ea"/>
                <a:cs typeface="+mn-cs"/>
              </a:rPr>
              <a:t>Гернике</a:t>
            </a:r>
            <a:r>
              <a:rPr lang="ru-RU" sz="1200" kern="1200" dirty="0" smtClean="0">
                <a:solidFill>
                  <a:schemeClr val="tx1"/>
                </a:solidFill>
                <a:effectLst/>
                <a:latin typeface="+mn-lt"/>
                <a:ea typeface="+mn-ea"/>
                <a:cs typeface="+mn-cs"/>
              </a:rPr>
              <a:t> (отсылка к тому, что Франко разрешил бомбардировку своего города)</a:t>
            </a:r>
          </a:p>
          <a:p>
            <a:r>
              <a:rPr lang="ru-RU" sz="1200" kern="1200" dirty="0" smtClean="0">
                <a:solidFill>
                  <a:schemeClr val="tx1"/>
                </a:solidFill>
                <a:effectLst/>
                <a:latin typeface="+mn-lt"/>
                <a:ea typeface="+mn-ea"/>
                <a:cs typeface="+mn-cs"/>
              </a:rPr>
              <a:t> </a:t>
            </a:r>
          </a:p>
          <a:p>
            <a:endParaRPr lang="ru-RU" dirty="0"/>
          </a:p>
        </p:txBody>
      </p:sp>
      <p:sp>
        <p:nvSpPr>
          <p:cNvPr id="4" name="Номер слайда 3"/>
          <p:cNvSpPr>
            <a:spLocks noGrp="1"/>
          </p:cNvSpPr>
          <p:nvPr>
            <p:ph type="sldNum" sz="quarter" idx="10"/>
          </p:nvPr>
        </p:nvSpPr>
        <p:spPr/>
        <p:txBody>
          <a:bodyPr/>
          <a:lstStyle/>
          <a:p>
            <a:fld id="{A9070AA9-B54D-47B7-8B25-5B63897B4481}" type="slidenum">
              <a:rPr lang="ru-RU" smtClean="0"/>
              <a:pPr/>
              <a:t>10</a:t>
            </a:fld>
            <a:endParaRPr lang="ru-RU"/>
          </a:p>
        </p:txBody>
      </p:sp>
    </p:spTree>
    <p:extLst>
      <p:ext uri="{BB962C8B-B14F-4D97-AF65-F5344CB8AC3E}">
        <p14:creationId xmlns:p14="http://schemas.microsoft.com/office/powerpoint/2010/main" val="14005818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fld id="{5B106E36-FD25-4E2D-B0AA-010F637433A0}" type="datetimeFigureOut">
              <a:rPr lang="ru-RU" smtClean="0"/>
              <a:pPr/>
              <a:t>06.04.2020</a:t>
            </a:fld>
            <a:endParaRPr lang="ru-RU"/>
          </a:p>
        </p:txBody>
      </p:sp>
      <p:sp>
        <p:nvSpPr>
          <p:cNvPr id="2" name="Нижний колонтитул 1"/>
          <p:cNvSpPr>
            <a:spLocks noGrp="1"/>
          </p:cNvSpPr>
          <p:nvPr>
            <p:ph type="ftr" sz="quarter" idx="11"/>
          </p:nvPr>
        </p:nvSpPr>
        <p:spPr/>
        <p:txBody>
          <a:bodyPr/>
          <a:lstStyle/>
          <a:p>
            <a:endParaRPr lang="ru-RU"/>
          </a:p>
        </p:txBody>
      </p:sp>
      <p:sp>
        <p:nvSpPr>
          <p:cNvPr id="15" name="Номер слайда 14"/>
          <p:cNvSpPr>
            <a:spLocks noGrp="1"/>
          </p:cNvSpPr>
          <p:nvPr>
            <p:ph type="sldNum" sz="quarter" idx="12"/>
          </p:nvPr>
        </p:nvSpPr>
        <p:spPr>
          <a:xfrm>
            <a:off x="8229600" y="6473952"/>
            <a:ext cx="758952" cy="246888"/>
          </a:xfrm>
        </p:spPr>
        <p:txBody>
          <a:bodyPr/>
          <a:lstStyle/>
          <a:p>
            <a:fld id="{725C68B6-61C2-468F-89AB-4B9F7531AA6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fld id="{5B106E36-FD25-4E2D-B0AA-010F637433A0}" type="datetimeFigureOut">
              <a:rPr lang="ru-RU" smtClean="0"/>
              <a:pPr/>
              <a:t>06.04.2020</a:t>
            </a:fld>
            <a:endParaRPr lang="ru-RU"/>
          </a:p>
        </p:txBody>
      </p:sp>
      <p:sp>
        <p:nvSpPr>
          <p:cNvPr id="19" name="Нижний колонтитул 18"/>
          <p:cNvSpPr>
            <a:spLocks noGrp="1"/>
          </p:cNvSpPr>
          <p:nvPr>
            <p:ph type="ftr" sz="quarter" idx="11"/>
          </p:nvPr>
        </p:nvSpPr>
        <p:spPr>
          <a:xfrm>
            <a:off x="3581400" y="76200"/>
            <a:ext cx="2895600" cy="288925"/>
          </a:xfrm>
        </p:spPr>
        <p:txBody>
          <a:bodyPr/>
          <a:lstStyle/>
          <a:p>
            <a:endParaRPr lang="ru-RU"/>
          </a:p>
        </p:txBody>
      </p:sp>
      <p:sp>
        <p:nvSpPr>
          <p:cNvPr id="16" name="Номер слайда 15"/>
          <p:cNvSpPr>
            <a:spLocks noGrp="1"/>
          </p:cNvSpPr>
          <p:nvPr>
            <p:ph type="sldNum" sz="quarter" idx="12"/>
          </p:nvPr>
        </p:nvSpPr>
        <p:spPr>
          <a:xfrm>
            <a:off x="8229600" y="6473952"/>
            <a:ext cx="758952" cy="246888"/>
          </a:xfrm>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fld id="{5B106E36-FD25-4E2D-B0AA-010F637433A0}" type="datetimeFigureOut">
              <a:rPr lang="ru-RU" smtClean="0"/>
              <a:pPr/>
              <a:t>06.04.2020</a:t>
            </a:fld>
            <a:endParaRPr lang="ru-RU"/>
          </a:p>
        </p:txBody>
      </p:sp>
      <p:sp>
        <p:nvSpPr>
          <p:cNvPr id="11" name="Нижний колонтитул 10"/>
          <p:cNvSpPr>
            <a:spLocks noGrp="1"/>
          </p:cNvSpPr>
          <p:nvPr>
            <p:ph type="ftr" sz="quarter" idx="11"/>
          </p:nvPr>
        </p:nvSpPr>
        <p:spPr/>
        <p:txBody>
          <a:bodyPr/>
          <a:lstStyle/>
          <a:p>
            <a:endParaRPr lang="ru-RU"/>
          </a:p>
        </p:txBody>
      </p:sp>
      <p:sp>
        <p:nvSpPr>
          <p:cNvPr id="16" name="Номер слайда 15"/>
          <p:cNvSpPr>
            <a:spLocks noGrp="1"/>
          </p:cNvSpPr>
          <p:nvPr>
            <p:ph type="sldNum" sz="quarter" idx="12"/>
          </p:nvPr>
        </p:nvSpPr>
        <p:spPr/>
        <p:txBody>
          <a:bodyPr/>
          <a:lstStyle/>
          <a:p>
            <a:fld id="{725C68B6-61C2-468F-89AB-4B9F7531AA68}" type="slidenum">
              <a:rPr lang="ru-RU" smtClean="0"/>
              <a:pPr/>
              <a:t>‹#›</a:t>
            </a:fld>
            <a:endParaRPr lang="ru-RU"/>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fld id="{5B106E36-FD25-4E2D-B0AA-010F637433A0}" type="datetimeFigureOut">
              <a:rPr lang="ru-RU" smtClean="0"/>
              <a:pPr/>
              <a:t>06.04.2020</a:t>
            </a:fld>
            <a:endParaRPr lang="ru-RU"/>
          </a:p>
        </p:txBody>
      </p:sp>
      <p:sp>
        <p:nvSpPr>
          <p:cNvPr id="10" name="Нижний колонтитул 9"/>
          <p:cNvSpPr>
            <a:spLocks noGrp="1"/>
          </p:cNvSpPr>
          <p:nvPr>
            <p:ph type="ftr" sz="quarter" idx="11"/>
          </p:nvPr>
        </p:nvSpPr>
        <p:spPr/>
        <p:txBody>
          <a:bodyPr/>
          <a:lstStyle/>
          <a:p>
            <a:endParaRPr lang="ru-RU"/>
          </a:p>
        </p:txBody>
      </p:sp>
      <p:sp>
        <p:nvSpPr>
          <p:cNvPr id="31" name="Номер слайда 30"/>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fld id="{5B106E36-FD25-4E2D-B0AA-010F637433A0}" type="datetimeFigureOut">
              <a:rPr lang="ru-RU" smtClean="0"/>
              <a:pPr/>
              <a:t>06.04.2020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229600" y="6477000"/>
            <a:ext cx="762000" cy="246888"/>
          </a:xfrm>
        </p:spPr>
        <p:txBody>
          <a:bodyPr/>
          <a:lstStyle/>
          <a:p>
            <a:fld id="{725C68B6-61C2-468F-89AB-4B9F7531AA68}" type="slidenum">
              <a:rPr lang="ru-RU" smtClean="0"/>
              <a:pPr/>
              <a:t>‹#›</a:t>
            </a:fld>
            <a:endParaRPr lang="ru-RU"/>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fld id="{5B106E36-FD25-4E2D-B0AA-010F637433A0}" type="datetimeFigureOut">
              <a:rPr lang="ru-RU" smtClean="0"/>
              <a:pPr/>
              <a:t>06.04.2020</a:t>
            </a:fld>
            <a:endParaRPr lang="ru-RU"/>
          </a:p>
        </p:txBody>
      </p:sp>
      <p:sp>
        <p:nvSpPr>
          <p:cNvPr id="21" name="Нижний колонтитул 20"/>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fld id="{5B106E36-FD25-4E2D-B0AA-010F637433A0}" type="datetimeFigureOut">
              <a:rPr lang="ru-RU" smtClean="0"/>
              <a:pPr/>
              <a:t>06.04.2020</a:t>
            </a:fld>
            <a:endParaRPr lang="ru-RU"/>
          </a:p>
        </p:txBody>
      </p:sp>
      <p:sp>
        <p:nvSpPr>
          <p:cNvPr id="24" name="Нижний колонтитул 23"/>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fld id="{5B106E36-FD25-4E2D-B0AA-010F637433A0}" type="datetimeFigureOut">
              <a:rPr lang="ru-RU" smtClean="0"/>
              <a:pPr/>
              <a:t>06.04.2020</a:t>
            </a:fld>
            <a:endParaRPr lang="ru-RU"/>
          </a:p>
        </p:txBody>
      </p:sp>
      <p:sp>
        <p:nvSpPr>
          <p:cNvPr id="29" name="Нижний колонтитул 28"/>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fld id="{5B106E36-FD25-4E2D-B0AA-010F637433A0}" type="datetimeFigureOut">
              <a:rPr lang="ru-RU" smtClean="0"/>
              <a:pPr/>
              <a:t>06.04.2020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31" name="Номер слайда 30"/>
          <p:cNvSpPr>
            <a:spLocks noGrp="1"/>
          </p:cNvSpPr>
          <p:nvPr>
            <p:ph type="sldNum" sz="quarter" idx="12"/>
          </p:nvPr>
        </p:nvSpPr>
        <p:spPr/>
        <p:txBody>
          <a:bodyPr/>
          <a:lstStyle/>
          <a:p>
            <a:fld id="{725C68B6-61C2-468F-89AB-4B9F7531AA68}" type="slidenum">
              <a:rPr lang="ru-RU" smtClean="0"/>
              <a:pPr/>
              <a:t>‹#›</a:t>
            </a:fld>
            <a:endParaRPr lang="ru-RU"/>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06.04.2020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06.04.2020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x">
  <p:cSld name="Заголовок, объект и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648200" y="1600200"/>
            <a:ext cx="4038600" cy="45259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
          <p:cNvSpPr>
            <a:spLocks noGrp="1" noChangeArrowheads="1"/>
          </p:cNvSpPr>
          <p:nvPr>
            <p:ph type="dt" sz="half" idx="10"/>
          </p:nvPr>
        </p:nvSpPr>
        <p:spPr>
          <a:ln/>
        </p:spPr>
        <p:txBody>
          <a:bodyPr/>
          <a:lstStyle>
            <a:lvl1pPr>
              <a:defRPr/>
            </a:lvl1pPr>
          </a:lstStyle>
          <a:p>
            <a:pPr>
              <a:defRPr/>
            </a:pPr>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E6D15976-79F4-4069-A3E6-EC6BDADEAF91}" type="slidenum">
              <a:rPr lang="ru-RU"/>
              <a:pPr>
                <a:defRPr/>
              </a:pPr>
              <a:t>‹#›</a:t>
            </a:fld>
            <a:endParaRPr lang="ru-RU"/>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cSld name="Заголовок, текст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p>
            <a:r>
              <a:rPr lang="ru-RU" smtClean="0"/>
              <a:t>Образец заголовка</a:t>
            </a:r>
            <a:endParaRPr lang="ru-RU"/>
          </a:p>
        </p:txBody>
      </p:sp>
      <p:sp>
        <p:nvSpPr>
          <p:cNvPr id="3" name="Текст 2"/>
          <p:cNvSpPr>
            <a:spLocks noGrp="1"/>
          </p:cNvSpPr>
          <p:nvPr>
            <p:ph type="body" sz="half" idx="1"/>
          </p:nvPr>
        </p:nvSpPr>
        <p:spPr>
          <a:xfrm>
            <a:off x="457200" y="1600200"/>
            <a:ext cx="4038600" cy="45259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
          <p:cNvSpPr>
            <a:spLocks noGrp="1" noChangeArrowheads="1"/>
          </p:cNvSpPr>
          <p:nvPr>
            <p:ph type="dt" sz="half" idx="10"/>
          </p:nvPr>
        </p:nvSpPr>
        <p:spPr>
          <a:ln/>
        </p:spPr>
        <p:txBody>
          <a:bodyPr/>
          <a:lstStyle>
            <a:lvl1pPr>
              <a:defRPr/>
            </a:lvl1pPr>
          </a:lstStyle>
          <a:p>
            <a:pPr>
              <a:defRPr/>
            </a:pPr>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699512F5-F42C-4F9D-B7ED-307544252C94}" type="slidenum">
              <a:rPr lang="ru-RU"/>
              <a:pPr>
                <a:defRPr/>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5B106E36-FD25-4E2D-B0AA-010F637433A0}" type="datetimeFigureOut">
              <a:rPr lang="ru-RU" smtClean="0"/>
              <a:pPr/>
              <a:t>06.04.2020</a:t>
            </a:fld>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725C68B6-61C2-468F-89AB-4B9F7531AA68}" type="slidenum">
              <a:rPr lang="ru-RU" smtClean="0"/>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 id="2147483720" r:id="rId12"/>
    <p:sldLayoutId id="2147483721" r:id="rId13"/>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9.xml"/><Relationship Id="rId4" Type="http://schemas.openxmlformats.org/officeDocument/2006/relationships/image" Target="../media/image10.jpeg"/></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3.jpeg"/><Relationship Id="rId1" Type="http://schemas.openxmlformats.org/officeDocument/2006/relationships/slideLayout" Target="../slideLayouts/slideLayout2.xml"/><Relationship Id="rId5" Type="http://schemas.microsoft.com/office/2007/relationships/hdphoto" Target="../media/hdphoto2.wdp"/><Relationship Id="rId4" Type="http://schemas.openxmlformats.org/officeDocument/2006/relationships/image" Target="../media/image14.jpeg"/></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7" Type="http://schemas.openxmlformats.org/officeDocument/2006/relationships/image" Target="../media/image19.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8" Type="http://schemas.openxmlformats.org/officeDocument/2006/relationships/hyperlink" Target="http://ru.wikipedia.org/wiki/%D0%94%D1%80%D0%BE%D1%82%D0%B8%D0%BA" TargetMode="External"/><Relationship Id="rId3" Type="http://schemas.openxmlformats.org/officeDocument/2006/relationships/hyperlink" Target="http://ru.wikipedia.org/wiki/%D0%96%D0%B5%D0%BD%D1%89%D0%B8%D0%BD%D0%B0" TargetMode="External"/><Relationship Id="rId7" Type="http://schemas.openxmlformats.org/officeDocument/2006/relationships/hyperlink" Target="http://ru.wikipedia.org/wiki/%D0%9A%D0%BE%D0%BF%D1%8C%D0%B5" TargetMode="External"/><Relationship Id="rId2" Type="http://schemas.openxmlformats.org/officeDocument/2006/relationships/image" Target="../media/image11.jpeg"/><Relationship Id="rId1" Type="http://schemas.openxmlformats.org/officeDocument/2006/relationships/slideLayout" Target="../slideLayouts/slideLayout7.xml"/><Relationship Id="rId6" Type="http://schemas.openxmlformats.org/officeDocument/2006/relationships/hyperlink" Target="http://ru.wikipedia.org/wiki/%D0%90%D0%B3%D0%BE%D0%BD%D0%B8%D1%8F" TargetMode="External"/><Relationship Id="rId5" Type="http://schemas.openxmlformats.org/officeDocument/2006/relationships/hyperlink" Target="http://ru.wikipedia.org/wiki/%D0%9B%D0%BE%D1%88%D0%B0%D0%B4%D1%8C" TargetMode="External"/><Relationship Id="rId4" Type="http://schemas.openxmlformats.org/officeDocument/2006/relationships/hyperlink" Target="http://ru.wikipedia.org/wiki/%D0%91%D1%8B%D0%BA%D0%B8" TargetMode="External"/><Relationship Id="rId9" Type="http://schemas.openxmlformats.org/officeDocument/2006/relationships/hyperlink" Target="http://ru.wikipedia.org/wiki/%D0%A7%D0%B5%D1%80%D0%B5%D0%BF"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ru.wikipedia.org/wiki/%D0%A1%D0%BE%D0%BB%D0%B4%D0%B0%D1%82" TargetMode="External"/><Relationship Id="rId7" Type="http://schemas.openxmlformats.org/officeDocument/2006/relationships/hyperlink" Target="http://ru.wikipedia.org/wiki/%D0%9A%D0%B0%D0%BC%D0%B5%D1%80%D0%B0_%D0%BF%D1%8B%D1%82%D0%BE%D0%BA" TargetMode="External"/><Relationship Id="rId2" Type="http://schemas.openxmlformats.org/officeDocument/2006/relationships/image" Target="../media/image11.jpeg"/><Relationship Id="rId1" Type="http://schemas.openxmlformats.org/officeDocument/2006/relationships/slideLayout" Target="../slideLayouts/slideLayout7.xml"/><Relationship Id="rId6" Type="http://schemas.openxmlformats.org/officeDocument/2006/relationships/hyperlink" Target="http://ru.wikipedia.org/wiki/%D0%A6%D0%B2%D0%B5%D1%82%D0%BE%D0%BA" TargetMode="External"/><Relationship Id="rId5" Type="http://schemas.openxmlformats.org/officeDocument/2006/relationships/hyperlink" Target="http://ru.wikipedia.org/wiki/%D0%9C%D0%B5%D1%87" TargetMode="External"/><Relationship Id="rId4" Type="http://schemas.openxmlformats.org/officeDocument/2006/relationships/hyperlink" Target="http://ru.wikipedia.org/wiki/%D0%A0%D1%83%D0%BA%D0%B0" TargetMode="External"/></Relationships>
</file>

<file path=ppt/slides/_rels/slide13.xml.rels><?xml version="1.0" encoding="UTF-8" standalone="yes"?>
<Relationships xmlns="http://schemas.openxmlformats.org/package/2006/relationships"><Relationship Id="rId3" Type="http://schemas.openxmlformats.org/officeDocument/2006/relationships/hyperlink" Target="http://ru.wikipedia.org/wiki/%D0%93%D0%BE%D0%BB%D1%83%D0%B1%D1%8C" TargetMode="External"/><Relationship Id="rId2" Type="http://schemas.openxmlformats.org/officeDocument/2006/relationships/hyperlink" Target="http://ru.wikipedia.org/wiki/%D0%9A%D0%B8%D0%BD%D0%B6%D0%B0%D0%BB" TargetMode="External"/><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14.xml.rels><?xml version="1.0" encoding="UTF-8" standalone="yes"?>
<Relationships xmlns="http://schemas.openxmlformats.org/package/2006/relationships"><Relationship Id="rId3" Type="http://schemas.openxmlformats.org/officeDocument/2006/relationships/hyperlink" Target="http://ru.wikipedia.org/wiki/%D0%A1%D1%82%D0%B8%D0%B3%D0%BC%D0%B0%D1%82%D1%8B" TargetMode="External"/><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hyperlink" Target="http://ru.wikipedia.org/wiki/%D0%AD%D0%BA%D1%81%D0%BF%D1%80%D0%B5%D1%81%D1%81%D0%B8%D0%BE%D0%BD%D0%B8%D0%B7%D0%BC"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ru.wikipedia.org/wiki/%D0%9C%D0%BE%D0%B4%D0%B5%D1%80%D0%BD%D0%B8%D0%B7%D0%BC" TargetMode="External"/><Relationship Id="rId2" Type="http://schemas.openxmlformats.org/officeDocument/2006/relationships/hyperlink" Target="http://ru.wikipedia.org/wiki/%D0%AD%D0%BA%D1%81%D0%BF%D1%80%D0%B5%D1%81%D1%81%D0%B8%D0%BE%D0%BD%D0%B8%D0%B7%D0%BC" TargetMode="External"/><Relationship Id="rId1" Type="http://schemas.openxmlformats.org/officeDocument/2006/relationships/slideLayout" Target="../slideLayouts/slideLayout7.xml"/><Relationship Id="rId5" Type="http://schemas.openxmlformats.org/officeDocument/2006/relationships/image" Target="../media/image24.jpeg"/><Relationship Id="rId4" Type="http://schemas.openxmlformats.org/officeDocument/2006/relationships/image" Target="../media/image23.jpeg"/></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hyperlink" Target="http://ru.wikipedia.org/wiki/%D0%A0%D0%BE%D0%BC%D0%B0%D0%BD%D1%82%D0%B8%D0%B7%D0%BC" TargetMode="Externa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27.jpeg"/><Relationship Id="rId1" Type="http://schemas.openxmlformats.org/officeDocument/2006/relationships/slideLayout" Target="../slideLayouts/slideLayout2.xml"/><Relationship Id="rId5" Type="http://schemas.openxmlformats.org/officeDocument/2006/relationships/image" Target="../media/image29.jpeg"/><Relationship Id="rId4" Type="http://schemas.openxmlformats.org/officeDocument/2006/relationships/image" Target="../media/image28.jpe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hyperlink" Target="http://ote4estvo.ru/russkie-kompozitory/" TargetMode="External"/><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file:///C:\Users\larisa\Documents\&#1050;&#1088;&#1072;&#1102;&#1093;&#1080;&#1085;&#1072;%20&#1051;.&#1042;.%20&#1083;&#1080;&#1095;&#1085;&#1086;&#1077;\&#1056;&#1072;&#1073;&#1086;&#1090;&#1072;\28%20&#1091;&#1088;&#1086;&#1082;%208%20&#1082;&#1083;&#1072;&#1089;&#1089;%20&#1050;&#1072;&#1082;%20&#1095;&#1077;&#1083;&#1086;&#1074;&#1077;&#1082;%20&#1088;&#1077;&#1072;&#1075;&#1080;&#1088;&#1091;&#1077;&#1090;\Dmitrij_SHostakovich_-_Simfoniya_7_Leningradskaya_Nashestvie_(iPlayer.fm).mp3" TargetMode="External"/><Relationship Id="rId1" Type="http://schemas.openxmlformats.org/officeDocument/2006/relationships/audio" Target="file:///C:\Users\larisa\Documents\&#1050;&#1088;&#1072;&#1102;&#1093;&#1080;&#1085;&#1072;%20&#1051;.&#1042;.%20&#1083;&#1080;&#1095;&#1085;&#1086;&#1077;\&#1056;&#1072;&#1073;&#1086;&#1090;&#1072;\28%20&#1091;&#1088;&#1086;&#1082;%208%20&#1082;&#1083;&#1072;&#1089;&#1089;%20&#1050;&#1072;&#1082;%20&#1095;&#1077;&#1083;&#1086;&#1074;&#1077;&#1082;%20&#1088;&#1077;&#1072;&#1075;&#1080;&#1088;&#1091;&#1077;&#1090;\Dmitrij_SHostakovich_-_Simfoniya_8_ch.3_Allegro_non_troppo_(iPlayer.fm).mp3" TargetMode="Externa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jpe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slideLayout" Target="../slideLayouts/slideLayout2.xml"/><Relationship Id="rId1" Type="http://schemas.openxmlformats.org/officeDocument/2006/relationships/audio" Target="file:///C:\Users\larisa\Documents\&#1050;&#1088;&#1072;&#1102;&#1093;&#1080;&#1085;&#1072;%20&#1051;.&#1042;.%20&#1083;&#1080;&#1095;&#1085;&#1086;&#1077;\&#1056;&#1072;&#1073;&#1086;&#1090;&#1072;\28%20&#1091;&#1088;&#1086;&#1082;%208%20&#1082;&#1083;&#1072;&#1089;&#1089;%20&#1050;&#1072;&#1082;%20&#1095;&#1077;&#1083;&#1086;&#1074;&#1077;&#1082;%20&#1088;&#1077;&#1072;&#1075;&#1080;&#1088;&#1091;&#1077;&#1090;\Dmitrij_SHostakovich_-_Simfoniya_8_ch.3_Allegro_non_troppo_(iPlayer.fm).mp3" TargetMode="External"/><Relationship Id="rId4" Type="http://schemas.openxmlformats.org/officeDocument/2006/relationships/image" Target="../media/image38.pn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Рисунок 6" descr="9e44819dc47fce1b628c767975b3779e.jpg"/>
          <p:cNvPicPr>
            <a:picLocks noGrp="1" noChangeAspect="1"/>
          </p:cNvPicPr>
          <p:nvPr>
            <p:ph type="pic" idx="1"/>
          </p:nvPr>
        </p:nvPicPr>
        <p:blipFill>
          <a:blip r:embed="rId2" cstate="print"/>
          <a:srcRect t="9626" b="9626"/>
          <a:stretch>
            <a:fillRect/>
          </a:stretch>
        </p:blipFill>
        <p:spPr>
          <a:xfrm>
            <a:off x="0" y="476672"/>
            <a:ext cx="4950549" cy="3600400"/>
          </a:xfrm>
        </p:spPr>
      </p:pic>
      <p:sp>
        <p:nvSpPr>
          <p:cNvPr id="2" name="Заголовок 1"/>
          <p:cNvSpPr>
            <a:spLocks noGrp="1"/>
          </p:cNvSpPr>
          <p:nvPr>
            <p:ph type="title"/>
          </p:nvPr>
        </p:nvSpPr>
        <p:spPr>
          <a:xfrm>
            <a:off x="5292080" y="620688"/>
            <a:ext cx="3491880" cy="2736304"/>
          </a:xfrm>
        </p:spPr>
        <p:txBody>
          <a:bodyPr>
            <a:normAutofit/>
          </a:bodyPr>
          <a:lstStyle/>
          <a:p>
            <a:pPr algn="ctr"/>
            <a:r>
              <a:rPr lang="ru-RU" sz="2800" b="1" dirty="0" smtClean="0">
                <a:solidFill>
                  <a:srgbClr val="C00000"/>
                </a:solidFill>
                <a:latin typeface="Times New Roman" pitchFamily="18" charset="0"/>
                <a:cs typeface="Times New Roman" pitchFamily="18" charset="0"/>
              </a:rPr>
              <a:t>Как человек реагирует </a:t>
            </a:r>
            <a:br>
              <a:rPr lang="ru-RU" sz="2800" b="1" dirty="0" smtClean="0">
                <a:solidFill>
                  <a:srgbClr val="C00000"/>
                </a:solidFill>
                <a:latin typeface="Times New Roman" pitchFamily="18" charset="0"/>
                <a:cs typeface="Times New Roman" pitchFamily="18" charset="0"/>
              </a:rPr>
            </a:br>
            <a:r>
              <a:rPr lang="ru-RU" sz="2800" b="1" dirty="0" smtClean="0">
                <a:solidFill>
                  <a:srgbClr val="C00000"/>
                </a:solidFill>
                <a:latin typeface="Times New Roman" pitchFamily="18" charset="0"/>
                <a:cs typeface="Times New Roman" pitchFamily="18" charset="0"/>
              </a:rPr>
              <a:t>на различные явления в жизни и в искусстве</a:t>
            </a:r>
            <a:endParaRPr lang="ru-RU" sz="2800" dirty="0">
              <a:solidFill>
                <a:srgbClr val="C00000"/>
              </a:solidFill>
              <a:latin typeface="Times New Roman" pitchFamily="18" charset="0"/>
              <a:cs typeface="Times New Roman" pitchFamily="18" charset="0"/>
            </a:endParaRPr>
          </a:p>
        </p:txBody>
      </p:sp>
      <p:sp>
        <p:nvSpPr>
          <p:cNvPr id="6" name="Текст 5"/>
          <p:cNvSpPr>
            <a:spLocks noGrp="1"/>
          </p:cNvSpPr>
          <p:nvPr>
            <p:ph type="body" sz="half" idx="2"/>
          </p:nvPr>
        </p:nvSpPr>
        <p:spPr>
          <a:xfrm>
            <a:off x="5436096" y="3717032"/>
            <a:ext cx="3023592" cy="576064"/>
          </a:xfrm>
        </p:spPr>
        <p:txBody>
          <a:bodyPr>
            <a:normAutofit/>
          </a:bodyPr>
          <a:lstStyle/>
          <a:p>
            <a:pPr algn="ctr"/>
            <a:r>
              <a:rPr lang="ru-RU" sz="2400" b="1" dirty="0" smtClean="0">
                <a:solidFill>
                  <a:schemeClr val="tx1"/>
                </a:solidFill>
                <a:latin typeface="Times New Roman" pitchFamily="18" charset="0"/>
                <a:cs typeface="Times New Roman" pitchFamily="18" charset="0"/>
              </a:rPr>
              <a:t>8 класс</a:t>
            </a:r>
            <a:endParaRPr lang="ru-RU" sz="2400" b="1" dirty="0">
              <a:solidFill>
                <a:schemeClr val="tx1"/>
              </a:solidFill>
              <a:latin typeface="Times New Roman" pitchFamily="18" charset="0"/>
              <a:cs typeface="Times New Roman" pitchFamily="18" charset="0"/>
            </a:endParaRPr>
          </a:p>
        </p:txBody>
      </p:sp>
      <p:sp>
        <p:nvSpPr>
          <p:cNvPr id="5" name="Текст 5"/>
          <p:cNvSpPr txBox="1">
            <a:spLocks/>
          </p:cNvSpPr>
          <p:nvPr/>
        </p:nvSpPr>
        <p:spPr>
          <a:xfrm>
            <a:off x="5652120" y="5517232"/>
            <a:ext cx="3095600" cy="1056382"/>
          </a:xfrm>
          <a:prstGeom prst="rect">
            <a:avLst/>
          </a:prstGeom>
        </p:spPr>
        <p:txBody>
          <a:bodyPr vert="horz" lIns="109728" tIns="0">
            <a:normAutofit/>
          </a:bodyPr>
          <a:lstStyle/>
          <a:p>
            <a:pPr marL="0" marR="0" lvl="0" indent="0" algn="ctr" defTabSz="914400" rtl="0" eaLnBrk="1" fontAlgn="auto" latinLnBrk="0" hangingPunct="1">
              <a:lnSpc>
                <a:spcPct val="100000"/>
              </a:lnSpc>
              <a:spcBef>
                <a:spcPct val="20000"/>
              </a:spcBef>
              <a:spcAft>
                <a:spcPts val="0"/>
              </a:spcAft>
              <a:buClr>
                <a:schemeClr val="accent1"/>
              </a:buClr>
              <a:buSzPct val="70000"/>
              <a:buFont typeface="Wingdings 2"/>
              <a:buNone/>
              <a:tabLst/>
              <a:defRPr/>
            </a:pPr>
            <a:endParaRPr kumimoji="0" lang="ru-RU" sz="2400" b="1" i="0" u="none" strike="noStrike" kern="1200" cap="none" spc="0" normalizeH="0" baseline="0" noProof="0" dirty="0">
              <a:ln>
                <a:noFill/>
              </a:ln>
              <a:solidFill>
                <a:schemeClr val="tx1"/>
              </a:solidFill>
              <a:effectLst/>
              <a:uLnTx/>
              <a:uFillTx/>
              <a:latin typeface="Times New Roman" pitchFamily="18" charset="0"/>
              <a:ea typeface="+mn-ea"/>
              <a:cs typeface="Times New Roman" pitchFamily="18"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p:cNvSpPr>
            <a:spLocks noGrp="1"/>
          </p:cNvSpPr>
          <p:nvPr>
            <p:ph type="title"/>
          </p:nvPr>
        </p:nvSpPr>
        <p:spPr>
          <a:xfrm>
            <a:off x="251520" y="188640"/>
            <a:ext cx="8686800" cy="648072"/>
          </a:xfrm>
        </p:spPr>
        <p:txBody>
          <a:bodyPr>
            <a:normAutofit/>
          </a:bodyPr>
          <a:lstStyle/>
          <a:p>
            <a:pPr algn="ctr"/>
            <a:r>
              <a:rPr lang="ru-RU" sz="2800" b="1" dirty="0" smtClean="0">
                <a:solidFill>
                  <a:schemeClr val="tx1"/>
                </a:solidFill>
                <a:latin typeface="Times New Roman" pitchFamily="18" charset="0"/>
                <a:cs typeface="Times New Roman" pitchFamily="18" charset="0"/>
              </a:rPr>
              <a:t>Эмоции и чувства</a:t>
            </a:r>
            <a:endParaRPr lang="ru-RU" sz="2800" b="1" dirty="0">
              <a:solidFill>
                <a:schemeClr val="tx1"/>
              </a:solidFill>
              <a:latin typeface="Times New Roman" pitchFamily="18" charset="0"/>
              <a:cs typeface="Times New Roman" pitchFamily="18" charset="0"/>
            </a:endParaRPr>
          </a:p>
        </p:txBody>
      </p:sp>
      <p:pic>
        <p:nvPicPr>
          <p:cNvPr id="8" name="Рисунок 7" descr="hello_html_m5d6ced2e.jpg"/>
          <p:cNvPicPr>
            <a:picLocks noChangeAspect="1"/>
          </p:cNvPicPr>
          <p:nvPr/>
        </p:nvPicPr>
        <p:blipFill>
          <a:blip r:embed="rId2" cstate="print"/>
          <a:srcRect t="6652" b="1233"/>
          <a:stretch>
            <a:fillRect/>
          </a:stretch>
        </p:blipFill>
        <p:spPr>
          <a:xfrm>
            <a:off x="0" y="737320"/>
            <a:ext cx="9144000" cy="6120680"/>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Текст 3"/>
          <p:cNvSpPr>
            <a:spLocks noGrp="1"/>
          </p:cNvSpPr>
          <p:nvPr>
            <p:ph type="body" idx="4294967295"/>
          </p:nvPr>
        </p:nvSpPr>
        <p:spPr>
          <a:xfrm>
            <a:off x="0" y="666750"/>
            <a:ext cx="4291013" cy="639763"/>
          </a:xfrm>
        </p:spPr>
        <p:txBody>
          <a:bodyPr>
            <a:normAutofit/>
          </a:bodyPr>
          <a:lstStyle/>
          <a:p>
            <a:pPr algn="ctr"/>
            <a:r>
              <a:rPr lang="ru-RU" b="1" dirty="0" smtClean="0">
                <a:solidFill>
                  <a:schemeClr val="tx1"/>
                </a:solidFill>
                <a:latin typeface="Times New Roman" pitchFamily="18" charset="0"/>
                <a:cs typeface="Times New Roman" pitchFamily="18" charset="0"/>
              </a:rPr>
              <a:t>Позитивные эмоции</a:t>
            </a:r>
            <a:endParaRPr lang="ru-RU" b="1" dirty="0">
              <a:solidFill>
                <a:schemeClr val="tx1"/>
              </a:solidFill>
              <a:latin typeface="Times New Roman" pitchFamily="18" charset="0"/>
              <a:cs typeface="Times New Roman" pitchFamily="18" charset="0"/>
            </a:endParaRPr>
          </a:p>
        </p:txBody>
      </p:sp>
      <p:sp>
        <p:nvSpPr>
          <p:cNvPr id="6" name="Текст 5"/>
          <p:cNvSpPr>
            <a:spLocks noGrp="1"/>
          </p:cNvSpPr>
          <p:nvPr>
            <p:ph type="body" sz="half" idx="4294967295"/>
          </p:nvPr>
        </p:nvSpPr>
        <p:spPr>
          <a:xfrm>
            <a:off x="4851400" y="692696"/>
            <a:ext cx="4292600" cy="648494"/>
          </a:xfrm>
        </p:spPr>
        <p:txBody>
          <a:bodyPr>
            <a:normAutofit/>
          </a:bodyPr>
          <a:lstStyle/>
          <a:p>
            <a:pPr algn="ctr"/>
            <a:r>
              <a:rPr lang="ru-RU" b="1" dirty="0" smtClean="0">
                <a:solidFill>
                  <a:schemeClr val="tx1"/>
                </a:solidFill>
                <a:latin typeface="Times New Roman" pitchFamily="18" charset="0"/>
                <a:cs typeface="Times New Roman" pitchFamily="18" charset="0"/>
              </a:rPr>
              <a:t>Негативные эмоции</a:t>
            </a:r>
            <a:endParaRPr lang="ru-RU" b="1" dirty="0">
              <a:solidFill>
                <a:schemeClr val="tx1"/>
              </a:solidFill>
              <a:latin typeface="Times New Roman" pitchFamily="18" charset="0"/>
              <a:cs typeface="Times New Roman" pitchFamily="18" charset="0"/>
            </a:endParaRPr>
          </a:p>
        </p:txBody>
      </p:sp>
      <p:pic>
        <p:nvPicPr>
          <p:cNvPr id="8" name="Содержимое 7" descr="15115-640x637.jpg"/>
          <p:cNvPicPr>
            <a:picLocks noGrp="1" noChangeAspect="1"/>
          </p:cNvPicPr>
          <p:nvPr>
            <p:ph sz="quarter" idx="4294967295"/>
          </p:nvPr>
        </p:nvPicPr>
        <p:blipFill>
          <a:blip r:embed="rId2" cstate="print"/>
          <a:stretch>
            <a:fillRect/>
          </a:stretch>
        </p:blipFill>
        <p:spPr>
          <a:xfrm>
            <a:off x="611560" y="1628800"/>
            <a:ext cx="3960813" cy="3941763"/>
          </a:xfrm>
        </p:spPr>
      </p:pic>
      <p:pic>
        <p:nvPicPr>
          <p:cNvPr id="10" name="Picture 2"/>
          <p:cNvPicPr>
            <a:picLocks noGrp="1" noChangeAspect="1" noChangeArrowheads="1"/>
          </p:cNvPicPr>
          <p:nvPr>
            <p:ph sz="quarter" idx="4294967295"/>
          </p:nvPr>
        </p:nvPicPr>
        <p:blipFill>
          <a:blip r:embed="rId3" cstate="print">
            <a:extLst>
              <a:ext uri="{28A0092B-C50C-407E-A947-70E740481C1C}">
                <a14:useLocalDpi xmlns:a14="http://schemas.microsoft.com/office/drawing/2010/main" val="0"/>
              </a:ext>
            </a:extLst>
          </a:blip>
          <a:srcRect/>
          <a:stretch>
            <a:fillRect/>
          </a:stretch>
        </p:blipFill>
        <p:spPr bwMode="auto">
          <a:xfrm>
            <a:off x="5436096" y="1628800"/>
            <a:ext cx="3170237" cy="408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p:cNvSpPr>
            <a:spLocks noGrp="1"/>
          </p:cNvSpPr>
          <p:nvPr>
            <p:ph type="title"/>
          </p:nvPr>
        </p:nvSpPr>
        <p:spPr/>
        <p:txBody>
          <a:bodyPr>
            <a:normAutofit/>
          </a:bodyPr>
          <a:lstStyle/>
          <a:p>
            <a:pPr algn="ctr"/>
            <a:r>
              <a:rPr lang="ru-RU" sz="2400" b="1" dirty="0" smtClean="0">
                <a:solidFill>
                  <a:srgbClr val="C00000"/>
                </a:solidFill>
                <a:latin typeface="Times New Roman" pitchFamily="18" charset="0"/>
                <a:cs typeface="Times New Roman" pitchFamily="18" charset="0"/>
              </a:rPr>
              <a:t>Пабло </a:t>
            </a:r>
            <a:r>
              <a:rPr lang="ru-RU" sz="2400" b="1" dirty="0" err="1" smtClean="0">
                <a:solidFill>
                  <a:srgbClr val="C00000"/>
                </a:solidFill>
                <a:latin typeface="Times New Roman" pitchFamily="18" charset="0"/>
                <a:cs typeface="Times New Roman" pitchFamily="18" charset="0"/>
              </a:rPr>
              <a:t>Руис</a:t>
            </a:r>
            <a:r>
              <a:rPr lang="ru-RU" sz="2400" b="1" dirty="0" smtClean="0">
                <a:solidFill>
                  <a:srgbClr val="C00000"/>
                </a:solidFill>
                <a:latin typeface="Times New Roman" pitchFamily="18" charset="0"/>
                <a:cs typeface="Times New Roman" pitchFamily="18" charset="0"/>
              </a:rPr>
              <a:t> Пикассо (</a:t>
            </a:r>
            <a:r>
              <a:rPr lang="ru-RU" sz="2400" b="1" dirty="0" err="1" smtClean="0">
                <a:solidFill>
                  <a:srgbClr val="C00000"/>
                </a:solidFill>
                <a:latin typeface="Times New Roman" pitchFamily="18" charset="0"/>
                <a:cs typeface="Times New Roman" pitchFamily="18" charset="0"/>
              </a:rPr>
              <a:t>Picasso</a:t>
            </a:r>
            <a:r>
              <a:rPr lang="ru-RU" sz="2400" b="1" dirty="0" smtClean="0">
                <a:solidFill>
                  <a:srgbClr val="C00000"/>
                </a:solidFill>
                <a:latin typeface="Times New Roman" pitchFamily="18" charset="0"/>
                <a:cs typeface="Times New Roman" pitchFamily="18" charset="0"/>
              </a:rPr>
              <a:t> </a:t>
            </a:r>
            <a:r>
              <a:rPr lang="ru-RU" sz="2400" b="1" dirty="0" err="1" smtClean="0">
                <a:solidFill>
                  <a:srgbClr val="C00000"/>
                </a:solidFill>
                <a:latin typeface="Times New Roman" pitchFamily="18" charset="0"/>
                <a:cs typeface="Times New Roman" pitchFamily="18" charset="0"/>
              </a:rPr>
              <a:t>Pablo</a:t>
            </a:r>
            <a:r>
              <a:rPr lang="ru-RU" sz="2400" b="1" dirty="0" smtClean="0">
                <a:solidFill>
                  <a:srgbClr val="C00000"/>
                </a:solidFill>
                <a:latin typeface="Times New Roman" pitchFamily="18" charset="0"/>
                <a:cs typeface="Times New Roman" pitchFamily="18" charset="0"/>
              </a:rPr>
              <a:t>) (1881—1973), </a:t>
            </a:r>
            <a:endParaRPr lang="ru-RU" sz="2400" b="1" dirty="0">
              <a:solidFill>
                <a:srgbClr val="C00000"/>
              </a:solidFill>
              <a:latin typeface="Times New Roman" pitchFamily="18" charset="0"/>
              <a:cs typeface="Times New Roman" pitchFamily="18" charset="0"/>
            </a:endParaRPr>
          </a:p>
        </p:txBody>
      </p:sp>
      <p:sp>
        <p:nvSpPr>
          <p:cNvPr id="8" name="Содержимое 7"/>
          <p:cNvSpPr>
            <a:spLocks noGrp="1"/>
          </p:cNvSpPr>
          <p:nvPr>
            <p:ph idx="1"/>
          </p:nvPr>
        </p:nvSpPr>
        <p:spPr>
          <a:xfrm>
            <a:off x="4139952" y="1554162"/>
            <a:ext cx="4851648" cy="4525963"/>
          </a:xfrm>
        </p:spPr>
        <p:txBody>
          <a:bodyPr>
            <a:normAutofit/>
          </a:bodyPr>
          <a:lstStyle/>
          <a:p>
            <a:pPr indent="20638">
              <a:buNone/>
            </a:pPr>
            <a:r>
              <a:rPr lang="ru-RU" sz="2800" dirty="0" smtClean="0">
                <a:solidFill>
                  <a:schemeClr val="tx1"/>
                </a:solidFill>
                <a:latin typeface="Times New Roman" pitchFamily="18" charset="0"/>
                <a:cs typeface="Times New Roman" pitchFamily="18" charset="0"/>
              </a:rPr>
              <a:t>Испанский художник и скульптор, с 1904 года проживавший во Франции. Пикассо - изобретатель новых форм живописи, новатор стилей и методов, и один из наиболее плодовитых художников в истории. Пикассо создал более чем 20 тысяч работ.</a:t>
            </a:r>
            <a:endParaRPr lang="ru-RU" sz="2800" dirty="0">
              <a:solidFill>
                <a:schemeClr val="tx1"/>
              </a:solidFill>
              <a:latin typeface="Times New Roman" pitchFamily="18" charset="0"/>
              <a:cs typeface="Times New Roman" pitchFamily="18" charset="0"/>
            </a:endParaRPr>
          </a:p>
        </p:txBody>
      </p:sp>
      <p:pic>
        <p:nvPicPr>
          <p:cNvPr id="19458" name="Picture 2" descr="https://files1.adme.ru/files/news/part_88/886060/14694160-3-650-aa72cc0ed3-1484580171.jpg"/>
          <p:cNvPicPr>
            <a:picLocks noChangeAspect="1" noChangeArrowheads="1"/>
          </p:cNvPicPr>
          <p:nvPr/>
        </p:nvPicPr>
        <p:blipFill>
          <a:blip r:embed="rId2" cstate="print"/>
          <a:srcRect/>
          <a:stretch>
            <a:fillRect/>
          </a:stretch>
        </p:blipFill>
        <p:spPr bwMode="auto">
          <a:xfrm>
            <a:off x="323528" y="1340768"/>
            <a:ext cx="3891298" cy="5112568"/>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Заголовок 11"/>
          <p:cNvSpPr>
            <a:spLocks noGrp="1"/>
          </p:cNvSpPr>
          <p:nvPr>
            <p:ph type="title"/>
          </p:nvPr>
        </p:nvSpPr>
        <p:spPr>
          <a:xfrm>
            <a:off x="3851920" y="4149080"/>
            <a:ext cx="5040560" cy="522288"/>
          </a:xfrm>
        </p:spPr>
        <p:txBody>
          <a:bodyPr/>
          <a:lstStyle/>
          <a:p>
            <a:pPr algn="ctr"/>
            <a:r>
              <a:rPr lang="ru-RU" cap="none" dirty="0" smtClean="0">
                <a:solidFill>
                  <a:srgbClr val="C00000"/>
                </a:solidFill>
              </a:rPr>
              <a:t>Документальное фото </a:t>
            </a:r>
            <a:r>
              <a:rPr lang="ru-RU" cap="none" dirty="0" err="1" smtClean="0">
                <a:solidFill>
                  <a:srgbClr val="C00000"/>
                </a:solidFill>
              </a:rPr>
              <a:t>г.Герника</a:t>
            </a:r>
            <a:endParaRPr lang="ru-RU" cap="none" dirty="0">
              <a:solidFill>
                <a:srgbClr val="C00000"/>
              </a:solidFill>
            </a:endParaRPr>
          </a:p>
        </p:txBody>
      </p:sp>
      <p:pic>
        <p:nvPicPr>
          <p:cNvPr id="1026" name="Picture 2" descr="http://morpolit.milportal.ru/wp-content/2014/07/ruins-of-guernica.jpg"/>
          <p:cNvPicPr>
            <a:picLocks noChangeAspect="1" noChangeArrowheads="1"/>
          </p:cNvPicPr>
          <p:nvPr/>
        </p:nvPicPr>
        <p:blipFill>
          <a:blip r:embed="rId2" cstate="print"/>
          <a:srcRect/>
          <a:stretch>
            <a:fillRect/>
          </a:stretch>
        </p:blipFill>
        <p:spPr bwMode="auto">
          <a:xfrm>
            <a:off x="3923928" y="476672"/>
            <a:ext cx="4918389" cy="3604890"/>
          </a:xfrm>
          <a:prstGeom prst="rect">
            <a:avLst/>
          </a:prstGeom>
          <a:noFill/>
        </p:spPr>
      </p:pic>
      <p:pic>
        <p:nvPicPr>
          <p:cNvPr id="1028" name="Picture 4" descr="https://storage.suffra.com/fbd3bc13a44ff69c1b1d56cb27ec8206.jpeg"/>
          <p:cNvPicPr>
            <a:picLocks noChangeAspect="1" noChangeArrowheads="1"/>
          </p:cNvPicPr>
          <p:nvPr/>
        </p:nvPicPr>
        <p:blipFill>
          <a:blip r:embed="rId3" cstate="print"/>
          <a:srcRect/>
          <a:stretch>
            <a:fillRect/>
          </a:stretch>
        </p:blipFill>
        <p:spPr bwMode="auto">
          <a:xfrm>
            <a:off x="3867400" y="476672"/>
            <a:ext cx="4953072" cy="3600400"/>
          </a:xfrm>
          <a:prstGeom prst="rect">
            <a:avLst/>
          </a:prstGeom>
          <a:noFill/>
        </p:spPr>
      </p:pic>
      <p:pic>
        <p:nvPicPr>
          <p:cNvPr id="1030" name="Picture 6" descr="http://mtdata.ru/u23/photo7176/20778813213-0/original.jpg"/>
          <p:cNvPicPr>
            <a:picLocks noChangeAspect="1" noChangeArrowheads="1"/>
          </p:cNvPicPr>
          <p:nvPr/>
        </p:nvPicPr>
        <p:blipFill>
          <a:blip r:embed="rId4" cstate="print"/>
          <a:srcRect/>
          <a:stretch>
            <a:fillRect/>
          </a:stretch>
        </p:blipFill>
        <p:spPr bwMode="auto">
          <a:xfrm>
            <a:off x="3851920" y="476672"/>
            <a:ext cx="5075453" cy="3600400"/>
          </a:xfrm>
          <a:prstGeom prst="rect">
            <a:avLst/>
          </a:prstGeom>
          <a:noFill/>
        </p:spPr>
      </p:pic>
      <p:sp>
        <p:nvSpPr>
          <p:cNvPr id="11" name="Прямоугольник 10"/>
          <p:cNvSpPr/>
          <p:nvPr/>
        </p:nvSpPr>
        <p:spPr>
          <a:xfrm>
            <a:off x="251520" y="908720"/>
            <a:ext cx="3456384" cy="5016758"/>
          </a:xfrm>
          <a:prstGeom prst="rect">
            <a:avLst/>
          </a:prstGeom>
        </p:spPr>
        <p:txBody>
          <a:bodyPr wrap="square">
            <a:spAutoFit/>
          </a:bodyPr>
          <a:lstStyle/>
          <a:p>
            <a:r>
              <a:rPr lang="ru-RU" sz="2000" dirty="0" smtClean="0">
                <a:latin typeface="Times New Roman" pitchFamily="18" charset="0"/>
                <a:cs typeface="Times New Roman" pitchFamily="18" charset="0"/>
              </a:rPr>
              <a:t>Во время Гражданской войны в Испании 26 апреля 1937 года легион «Кондор», добровольческое подразделение люфтваффе, совершил налёт на </a:t>
            </a:r>
            <a:r>
              <a:rPr lang="ru-RU" sz="2000" dirty="0" err="1" smtClean="0">
                <a:latin typeface="Times New Roman" pitchFamily="18" charset="0"/>
                <a:cs typeface="Times New Roman" pitchFamily="18" charset="0"/>
              </a:rPr>
              <a:t>Гернику</a:t>
            </a:r>
            <a:r>
              <a:rPr lang="ru-RU" sz="2000" dirty="0" smtClean="0">
                <a:latin typeface="Times New Roman" pitchFamily="18" charset="0"/>
                <a:cs typeface="Times New Roman" pitchFamily="18" charset="0"/>
              </a:rPr>
              <a:t>. </a:t>
            </a:r>
          </a:p>
          <a:p>
            <a:r>
              <a:rPr lang="ru-RU" sz="2000" dirty="0" smtClean="0">
                <a:latin typeface="Times New Roman" pitchFamily="18" charset="0"/>
                <a:cs typeface="Times New Roman" pitchFamily="18" charset="0"/>
              </a:rPr>
              <a:t>На город за три часа было сброшено несколько тысяч бомб; в результате шеститысячный город был уничтожен, около двух тысяч жителей оказались под завалами. После налета </a:t>
            </a:r>
            <a:r>
              <a:rPr lang="ru-RU" sz="2000" dirty="0" err="1" smtClean="0">
                <a:latin typeface="Times New Roman" pitchFamily="18" charset="0"/>
                <a:cs typeface="Times New Roman" pitchFamily="18" charset="0"/>
              </a:rPr>
              <a:t>Герника</a:t>
            </a:r>
            <a:r>
              <a:rPr lang="ru-RU" sz="2000" dirty="0" smtClean="0">
                <a:latin typeface="Times New Roman" pitchFamily="18" charset="0"/>
                <a:cs typeface="Times New Roman" pitchFamily="18" charset="0"/>
              </a:rPr>
              <a:t> горела еще трое суток. За этими событиями наблюдал весь мир</a:t>
            </a:r>
            <a:endParaRPr lang="ru-RU" sz="2000" dirty="0">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5000"/>
                                  </p:stCondLst>
                                  <p:childTnLst>
                                    <p:set>
                                      <p:cBhvr>
                                        <p:cTn id="6" dur="1" fill="hold">
                                          <p:stCondLst>
                                            <p:cond delay="0"/>
                                          </p:stCondLst>
                                        </p:cTn>
                                        <p:tgtEl>
                                          <p:spTgt spid="1028"/>
                                        </p:tgtEl>
                                        <p:attrNameLst>
                                          <p:attrName>style.visibility</p:attrName>
                                        </p:attrNameLst>
                                      </p:cBhvr>
                                      <p:to>
                                        <p:strVal val="visible"/>
                                      </p:to>
                                    </p:set>
                                    <p:animEffect transition="in" filter="fade">
                                      <p:cBhvr>
                                        <p:cTn id="7" dur="2000"/>
                                        <p:tgtEl>
                                          <p:spTgt spid="1028"/>
                                        </p:tgtEl>
                                      </p:cBhvr>
                                    </p:animEffect>
                                  </p:childTnLst>
                                </p:cTn>
                              </p:par>
                            </p:childTnLst>
                          </p:cTn>
                        </p:par>
                        <p:par>
                          <p:cTn id="8" fill="hold">
                            <p:stCondLst>
                              <p:cond delay="7000"/>
                            </p:stCondLst>
                            <p:childTnLst>
                              <p:par>
                                <p:cTn id="9" presetID="10" presetClass="entr" presetSubtype="0" fill="hold" nodeType="afterEffect">
                                  <p:stCondLst>
                                    <p:cond delay="5000"/>
                                  </p:stCondLst>
                                  <p:childTnLst>
                                    <p:set>
                                      <p:cBhvr>
                                        <p:cTn id="10" dur="1" fill="hold">
                                          <p:stCondLst>
                                            <p:cond delay="0"/>
                                          </p:stCondLst>
                                        </p:cTn>
                                        <p:tgtEl>
                                          <p:spTgt spid="1030"/>
                                        </p:tgtEl>
                                        <p:attrNameLst>
                                          <p:attrName>style.visibility</p:attrName>
                                        </p:attrNameLst>
                                      </p:cBhvr>
                                      <p:to>
                                        <p:strVal val="visible"/>
                                      </p:to>
                                    </p:set>
                                    <p:animEffect transition="in" filter="fade">
                                      <p:cBhvr>
                                        <p:cTn id="11" dur="2000"/>
                                        <p:tgtEl>
                                          <p:spTgt spid="10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179512" y="260648"/>
            <a:ext cx="8686800" cy="379512"/>
          </a:xfrm>
        </p:spPr>
        <p:txBody>
          <a:bodyPr>
            <a:noAutofit/>
          </a:bodyPr>
          <a:lstStyle/>
          <a:p>
            <a:pPr algn="ctr"/>
            <a:r>
              <a:rPr lang="ru-RU" sz="2800" dirty="0" smtClean="0">
                <a:ln w="0">
                  <a:solidFill>
                    <a:schemeClr val="accent2">
                      <a:lumMod val="60000"/>
                      <a:lumOff val="40000"/>
                    </a:schemeClr>
                  </a:solidFill>
                </a:ln>
                <a:solidFill>
                  <a:srgbClr val="C00000"/>
                </a:solidFill>
                <a:effectLst>
                  <a:reflection blurRad="12700" stA="50000" endPos="50000" dist="5000" dir="5400000" sy="-100000" rotWithShape="0"/>
                </a:effectLst>
                <a:latin typeface="Times New Roman" pitchFamily="18" charset="0"/>
                <a:cs typeface="Times New Roman" pitchFamily="18" charset="0"/>
              </a:rPr>
              <a:t>Картина Пабло Пикассо «</a:t>
            </a:r>
            <a:r>
              <a:rPr lang="ru-RU" sz="2800" dirty="0" err="1" smtClean="0">
                <a:ln w="0">
                  <a:solidFill>
                    <a:schemeClr val="accent2">
                      <a:lumMod val="60000"/>
                      <a:lumOff val="40000"/>
                    </a:schemeClr>
                  </a:solidFill>
                </a:ln>
                <a:solidFill>
                  <a:srgbClr val="C00000"/>
                </a:solidFill>
                <a:effectLst>
                  <a:reflection blurRad="12700" stA="50000" endPos="50000" dist="5000" dir="5400000" sy="-100000" rotWithShape="0"/>
                </a:effectLst>
                <a:latin typeface="Times New Roman" pitchFamily="18" charset="0"/>
                <a:cs typeface="Times New Roman" pitchFamily="18" charset="0"/>
              </a:rPr>
              <a:t>Герника</a:t>
            </a:r>
            <a:r>
              <a:rPr lang="ru-RU" sz="2800" dirty="0" smtClean="0">
                <a:ln w="0">
                  <a:solidFill>
                    <a:schemeClr val="accent2">
                      <a:lumMod val="60000"/>
                      <a:lumOff val="40000"/>
                    </a:schemeClr>
                  </a:solidFill>
                </a:ln>
                <a:solidFill>
                  <a:srgbClr val="C00000"/>
                </a:solidFill>
                <a:effectLst>
                  <a:reflection blurRad="12700" stA="50000" endPos="50000" dist="5000" dir="5400000" sy="-100000" rotWithShape="0"/>
                </a:effectLst>
                <a:latin typeface="Times New Roman" pitchFamily="18" charset="0"/>
                <a:cs typeface="Times New Roman" pitchFamily="18" charset="0"/>
              </a:rPr>
              <a:t>»</a:t>
            </a:r>
            <a:endParaRPr lang="ru-RU" sz="2800" dirty="0">
              <a:solidFill>
                <a:srgbClr val="C00000"/>
              </a:solidFill>
              <a:latin typeface="Times New Roman" pitchFamily="18" charset="0"/>
              <a:cs typeface="Times New Roman" pitchFamily="18" charset="0"/>
            </a:endParaRPr>
          </a:p>
        </p:txBody>
      </p:sp>
      <p:sp>
        <p:nvSpPr>
          <p:cNvPr id="6" name="Содержимое 5"/>
          <p:cNvSpPr>
            <a:spLocks noGrp="1"/>
          </p:cNvSpPr>
          <p:nvPr>
            <p:ph idx="1"/>
          </p:nvPr>
        </p:nvSpPr>
        <p:spPr>
          <a:xfrm>
            <a:off x="251520" y="4149080"/>
            <a:ext cx="8686800" cy="2448272"/>
          </a:xfrm>
        </p:spPr>
        <p:txBody>
          <a:bodyPr>
            <a:noAutofit/>
          </a:bodyPr>
          <a:lstStyle/>
          <a:p>
            <a:pPr marL="82550" indent="-80963">
              <a:buNone/>
            </a:pPr>
            <a:r>
              <a:rPr lang="ru-RU" sz="2000" dirty="0" smtClean="0">
                <a:solidFill>
                  <a:schemeClr val="tx1"/>
                </a:solidFill>
                <a:latin typeface="Times New Roman" pitchFamily="18" charset="0"/>
                <a:cs typeface="Times New Roman" pitchFamily="18" charset="0"/>
              </a:rPr>
              <a:t>Показать результаты разгрома в реалистической манере значило, по его словам, изобразить мясную лавку. Поэтому Пикассо обратился к языку символов. Художник показал зверское лицо войны, отражение той страшной действительности в абстрактных формах.</a:t>
            </a:r>
          </a:p>
          <a:p>
            <a:pPr marL="82550" indent="-80963">
              <a:buNone/>
            </a:pPr>
            <a:r>
              <a:rPr lang="ru-RU" sz="2000" dirty="0" smtClean="0">
                <a:solidFill>
                  <a:schemeClr val="tx1"/>
                </a:solidFill>
                <a:latin typeface="Times New Roman" pitchFamily="18" charset="0"/>
                <a:cs typeface="Times New Roman" pitchFamily="18" charset="0"/>
              </a:rPr>
              <a:t>Эта картина как нельзя лучше передаёт всю трагичность бессердечия людей.</a:t>
            </a:r>
          </a:p>
          <a:p>
            <a:pPr marL="82550" indent="-80963">
              <a:buNone/>
            </a:pPr>
            <a:r>
              <a:rPr lang="ru-RU" sz="2000" dirty="0" smtClean="0">
                <a:solidFill>
                  <a:schemeClr val="tx1"/>
                </a:solidFill>
                <a:latin typeface="Times New Roman" pitchFamily="18" charset="0"/>
                <a:cs typeface="Times New Roman" pitchFamily="18" charset="0"/>
              </a:rPr>
              <a:t>«</a:t>
            </a:r>
            <a:r>
              <a:rPr lang="ru-RU" sz="2000" dirty="0" err="1" smtClean="0">
                <a:solidFill>
                  <a:schemeClr val="tx1"/>
                </a:solidFill>
                <a:latin typeface="Times New Roman" pitchFamily="18" charset="0"/>
                <a:cs typeface="Times New Roman" pitchFamily="18" charset="0"/>
              </a:rPr>
              <a:t>Герника</a:t>
            </a:r>
            <a:r>
              <a:rPr lang="ru-RU" sz="2000" dirty="0" smtClean="0">
                <a:solidFill>
                  <a:schemeClr val="tx1"/>
                </a:solidFill>
                <a:latin typeface="Times New Roman" pitchFamily="18" charset="0"/>
                <a:cs typeface="Times New Roman" pitchFamily="18" charset="0"/>
              </a:rPr>
              <a:t>» представляет сцены смерти, насилия, зверства, страдания и беспомощности, без указания их непосредственных причин. </a:t>
            </a:r>
          </a:p>
          <a:p>
            <a:endParaRPr lang="ru-RU" sz="2400" dirty="0" smtClean="0">
              <a:latin typeface="Times New Roman" pitchFamily="18" charset="0"/>
              <a:cs typeface="Times New Roman" pitchFamily="18" charset="0"/>
            </a:endParaRPr>
          </a:p>
          <a:p>
            <a:endParaRPr lang="ru-RU" sz="2400" dirty="0">
              <a:latin typeface="Times New Roman" pitchFamily="18" charset="0"/>
              <a:cs typeface="Times New Roman" pitchFamily="18" charset="0"/>
            </a:endParaRPr>
          </a:p>
        </p:txBody>
      </p:sp>
      <p:pic>
        <p:nvPicPr>
          <p:cNvPr id="8" name="Picture 2" descr="https://im0-tub-ru.yandex.net/i?id=4cd4f15145e9c0b9f53741de0b6d68ed&amp;n=33&amp;h=204&amp;w=480"/>
          <p:cNvPicPr>
            <a:picLocks noChangeAspect="1" noChangeArrowheads="1"/>
          </p:cNvPicPr>
          <p:nvPr/>
        </p:nvPicPr>
        <p:blipFill>
          <a:blip r:embed="rId2" cstate="print"/>
          <a:srcRect/>
          <a:stretch>
            <a:fillRect/>
          </a:stretch>
        </p:blipFill>
        <p:spPr bwMode="auto">
          <a:xfrm>
            <a:off x="611560" y="764704"/>
            <a:ext cx="7920880" cy="3366375"/>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l="1220" t="15659"/>
          <a:stretch>
            <a:fillRect/>
          </a:stretch>
        </p:blipFill>
        <p:spPr bwMode="auto">
          <a:xfrm>
            <a:off x="251520" y="0"/>
            <a:ext cx="8892480" cy="56944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Объект 2"/>
          <p:cNvSpPr txBox="1">
            <a:spLocks/>
          </p:cNvSpPr>
          <p:nvPr/>
        </p:nvSpPr>
        <p:spPr>
          <a:xfrm>
            <a:off x="179512" y="5777880"/>
            <a:ext cx="8229600" cy="1080120"/>
          </a:xfrm>
          <a:prstGeom prst="rect">
            <a:avLst/>
          </a:prstGeom>
        </p:spPr>
        <p:txBody>
          <a:bodyPr vert="horz">
            <a:normAutofit fontScale="70000" lnSpcReduction="20000"/>
          </a:bodyPr>
          <a:lstStyle/>
          <a:p>
            <a:pPr marL="342900" lvl="0" indent="-342900">
              <a:spcBef>
                <a:spcPct val="20000"/>
              </a:spcBef>
              <a:buClr>
                <a:schemeClr val="accent1"/>
              </a:buClr>
              <a:buSzPct val="70000"/>
              <a:buFont typeface="Wingdings 2"/>
              <a:buChar char=""/>
            </a:pPr>
            <a:r>
              <a:rPr lang="ru-RU" sz="3200" dirty="0" smtClean="0">
                <a:latin typeface="Times New Roman" pitchFamily="18" charset="0"/>
                <a:cs typeface="Times New Roman" pitchFamily="18" charset="0"/>
              </a:rPr>
              <a:t>«</a:t>
            </a:r>
            <a:r>
              <a:rPr lang="ru-RU" sz="3200" dirty="0" err="1" smtClean="0">
                <a:latin typeface="Times New Roman" pitchFamily="18" charset="0"/>
                <a:cs typeface="Times New Roman" pitchFamily="18" charset="0"/>
              </a:rPr>
              <a:t>Герника</a:t>
            </a:r>
            <a:r>
              <a:rPr lang="ru-RU" sz="3200" dirty="0" smtClean="0">
                <a:latin typeface="Times New Roman" pitchFamily="18" charset="0"/>
                <a:cs typeface="Times New Roman" pitchFamily="18" charset="0"/>
              </a:rPr>
              <a:t>» представляет собой полотно-фреску, написанную маслом в чёрно-белых тонах, 3,5 м высотой и 7,8 м длиной.</a:t>
            </a:r>
            <a:endParaRPr kumimoji="0" lang="ru-RU" sz="3200" b="1" i="0" u="none" strike="noStrike" kern="1200" cap="none" spc="0" normalizeH="0" baseline="0" noProof="0" dirty="0" smtClean="0">
              <a:ln>
                <a:noFill/>
              </a:ln>
              <a:solidFill>
                <a:schemeClr val="tx2"/>
              </a:solidFill>
              <a:effectLst>
                <a:outerShdw blurRad="38100" dist="38100" dir="2700000" algn="tl">
                  <a:srgbClr val="000000">
                    <a:alpha val="43137"/>
                  </a:srgbClr>
                </a:outerShdw>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
                <a:schemeClr val="accent1"/>
              </a:buClr>
              <a:buSzPct val="70000"/>
              <a:buFont typeface="Wingdings 2"/>
              <a:buChar char=""/>
              <a:tabLst/>
              <a:defRPr/>
            </a:pPr>
            <a:r>
              <a:rPr kumimoji="0" lang="ru-RU" sz="3200" i="0" u="none" strike="noStrike" kern="1200" cap="none" spc="0" normalizeH="0" baseline="0" noProof="0" dirty="0" smtClean="0">
                <a:ln>
                  <a:noFill/>
                </a:ln>
                <a:uLnTx/>
                <a:uFillTx/>
                <a:latin typeface="+mn-lt"/>
                <a:ea typeface="+mn-ea"/>
                <a:cs typeface="+mn-cs"/>
              </a:rPr>
              <a:t>Стиль: кубизм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11">
                                            <p:txEl>
                                              <p:pRg st="0" end="0"/>
                                            </p:txEl>
                                          </p:spTgt>
                                        </p:tgtEl>
                                        <p:attrNameLst>
                                          <p:attrName>style.visibility</p:attrName>
                                        </p:attrNameLst>
                                      </p:cBhvr>
                                      <p:to>
                                        <p:strVal val="visible"/>
                                      </p:to>
                                    </p:set>
                                    <p:anim calcmode="discrete" valueType="clr">
                                      <p:cBhvr override="childStyle">
                                        <p:cTn id="7" dur="80"/>
                                        <p:tgtEl>
                                          <p:spTgt spid="11">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1">
                                            <p:txEl>
                                              <p:pRg st="0" end="0"/>
                                            </p:txEl>
                                          </p:spTgt>
                                        </p:tgtEl>
                                        <p:attrNameLst>
                                          <p:attrName>fillcolor</p:attrName>
                                        </p:attrNameLst>
                                      </p:cBhvr>
                                      <p:tavLst>
                                        <p:tav tm="0">
                                          <p:val>
                                            <p:clrVal>
                                              <a:schemeClr val="accent2"/>
                                            </p:clrVal>
                                          </p:val>
                                        </p:tav>
                                        <p:tav tm="50000">
                                          <p:val>
                                            <p:clrVal>
                                              <a:schemeClr val="hlink"/>
                                            </p:clrVal>
                                          </p:val>
                                        </p:tav>
                                      </p:tavLst>
                                    </p:anim>
                                    <p:set>
                                      <p:cBhvr>
                                        <p:cTn id="9" dur="80"/>
                                        <p:tgtEl>
                                          <p:spTgt spid="11">
                                            <p:txEl>
                                              <p:pRg st="0" end="0"/>
                                            </p:txEl>
                                          </p:spTgt>
                                        </p:tgtEl>
                                        <p:attrNameLst>
                                          <p:attrName>fill.type</p:attrName>
                                        </p:attrNameLst>
                                      </p:cBhvr>
                                      <p:to>
                                        <p:strVal val="solid"/>
                                      </p:to>
                                    </p:set>
                                  </p:childTnLst>
                                </p:cTn>
                              </p:par>
                            </p:childTnLst>
                          </p:cTn>
                        </p:par>
                        <p:par>
                          <p:cTn id="10" fill="hold">
                            <p:stCondLst>
                              <p:cond delay="3960"/>
                            </p:stCondLst>
                            <p:childTnLst>
                              <p:par>
                                <p:cTn id="11" presetID="27" presetClass="entr" presetSubtype="0" fill="hold" grpId="0" nodeType="afterEffect">
                                  <p:stCondLst>
                                    <p:cond delay="0"/>
                                  </p:stCondLst>
                                  <p:iterate type="lt">
                                    <p:tmPct val="50000"/>
                                  </p:iterate>
                                  <p:childTnLst>
                                    <p:set>
                                      <p:cBhvr>
                                        <p:cTn id="12" dur="1" fill="hold">
                                          <p:stCondLst>
                                            <p:cond delay="0"/>
                                          </p:stCondLst>
                                        </p:cTn>
                                        <p:tgtEl>
                                          <p:spTgt spid="11">
                                            <p:txEl>
                                              <p:pRg st="1" end="1"/>
                                            </p:txEl>
                                          </p:spTgt>
                                        </p:tgtEl>
                                        <p:attrNameLst>
                                          <p:attrName>style.visibility</p:attrName>
                                        </p:attrNameLst>
                                      </p:cBhvr>
                                      <p:to>
                                        <p:strVal val="visible"/>
                                      </p:to>
                                    </p:set>
                                    <p:anim calcmode="discrete" valueType="clr">
                                      <p:cBhvr override="childStyle">
                                        <p:cTn id="13" dur="80"/>
                                        <p:tgtEl>
                                          <p:spTgt spid="11">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4" dur="80"/>
                                        <p:tgtEl>
                                          <p:spTgt spid="11">
                                            <p:txEl>
                                              <p:pRg st="1" end="1"/>
                                            </p:txEl>
                                          </p:spTgt>
                                        </p:tgtEl>
                                        <p:attrNameLst>
                                          <p:attrName>fillcolor</p:attrName>
                                        </p:attrNameLst>
                                      </p:cBhvr>
                                      <p:tavLst>
                                        <p:tav tm="0">
                                          <p:val>
                                            <p:clrVal>
                                              <a:schemeClr val="accent2"/>
                                            </p:clrVal>
                                          </p:val>
                                        </p:tav>
                                        <p:tav tm="50000">
                                          <p:val>
                                            <p:clrVal>
                                              <a:schemeClr val="hlink"/>
                                            </p:clrVal>
                                          </p:val>
                                        </p:tav>
                                      </p:tavLst>
                                    </p:anim>
                                    <p:set>
                                      <p:cBhvr>
                                        <p:cTn id="15" dur="80"/>
                                        <p:tgtEl>
                                          <p:spTgt spid="11">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706090"/>
          </a:xfrm>
        </p:spPr>
        <p:txBody>
          <a:bodyPr>
            <a:norm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ru-RU" sz="2400" b="1" cap="all" spc="0" dirty="0" smtClean="0">
                <a:ln w="0">
                  <a:solidFill>
                    <a:srgbClr val="C00000"/>
                  </a:solidFill>
                </a:ln>
                <a:solidFill>
                  <a:srgbClr val="C00000"/>
                </a:solidFill>
                <a:effectLst>
                  <a:reflection blurRad="12700" stA="50000" endPos="50000" dist="5000" dir="5400000" sy="-100000" rotWithShape="0"/>
                </a:effectLst>
                <a:latin typeface="Times New Roman" pitchFamily="18" charset="0"/>
                <a:cs typeface="Times New Roman" pitchFamily="18" charset="0"/>
              </a:rPr>
              <a:t>Пабло Пикассо за работой</a:t>
            </a:r>
            <a:endParaRPr lang="ru-RU" sz="2400" b="1" cap="all" spc="0" dirty="0">
              <a:ln w="0">
                <a:solidFill>
                  <a:srgbClr val="C00000"/>
                </a:solidFill>
              </a:ln>
              <a:solidFill>
                <a:srgbClr val="C00000"/>
              </a:solidFill>
              <a:effectLst>
                <a:reflection blurRad="12700" stA="50000" endPos="50000" dist="5000" dir="5400000" sy="-100000" rotWithShape="0"/>
              </a:effectLst>
              <a:latin typeface="Times New Roman" pitchFamily="18" charset="0"/>
              <a:cs typeface="Times New Roman" pitchFamily="18" charset="0"/>
            </a:endParaRPr>
          </a:p>
        </p:txBody>
      </p:sp>
      <p:pic>
        <p:nvPicPr>
          <p:cNvPr id="10242" name="Picture 2" descr="C:\Users\1\Desktop\Как человек реагирует\Picasso-painting-Guernica_Paris_1937_Photo-by-Dora-Maar_2.jpg"/>
          <p:cNvPicPr>
            <a:picLocks noChangeAspect="1" noChangeArrowheads="1"/>
          </p:cNvPicPr>
          <p:nvPr/>
        </p:nvPicPr>
        <p:blipFill>
          <a:blip r:embed="rId2" cstate="email">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a:ext>
            </a:extLst>
          </a:blip>
          <a:srcRect/>
          <a:stretch>
            <a:fillRect/>
          </a:stretch>
        </p:blipFill>
        <p:spPr bwMode="auto">
          <a:xfrm>
            <a:off x="1475656" y="1052736"/>
            <a:ext cx="2773790" cy="2592288"/>
          </a:xfrm>
          <a:prstGeom prst="rect">
            <a:avLst/>
          </a:prstGeom>
          <a:noFill/>
          <a:extLst>
            <a:ext uri="{909E8E84-426E-40DD-AFC4-6F175D3DCCD1}">
              <a14:hiddenFill xmlns:a14="http://schemas.microsoft.com/office/drawing/2010/main">
                <a:solidFill>
                  <a:srgbClr val="FFFFFF"/>
                </a:solidFill>
              </a14:hiddenFill>
            </a:ext>
          </a:extLst>
        </p:spPr>
      </p:pic>
      <p:pic>
        <p:nvPicPr>
          <p:cNvPr id="10243" name="Picture 3" descr="C:\Users\1\Desktop\Как человек реагирует\Пикассо.jpeg"/>
          <p:cNvPicPr>
            <a:picLocks noChangeAspect="1" noChangeArrowheads="1"/>
          </p:cNvPicPr>
          <p:nvPr/>
        </p:nvPicPr>
        <p:blipFill>
          <a:blip r:embed="rId4" cstate="print">
            <a:extLst>
              <a:ext uri="{BEBA8EAE-BF5A-486C-A8C5-ECC9F3942E4B}">
                <a14:imgProps xmlns:a14="http://schemas.microsoft.com/office/drawing/2010/main">
                  <a14:imgLayer r:embed="rId5">
                    <a14:imgEffect>
                      <a14:brightnessContrast bright="20000"/>
                    </a14:imgEffect>
                  </a14:imgLayer>
                </a14:imgProps>
              </a:ext>
              <a:ext uri="{28A0092B-C50C-407E-A947-70E740481C1C}">
                <a14:useLocalDpi xmlns:a14="http://schemas.microsoft.com/office/drawing/2010/main"/>
              </a:ext>
            </a:extLst>
          </a:blip>
          <a:srcRect/>
          <a:stretch>
            <a:fillRect/>
          </a:stretch>
        </p:blipFill>
        <p:spPr bwMode="auto">
          <a:xfrm>
            <a:off x="4716015" y="1052736"/>
            <a:ext cx="2815153" cy="2592288"/>
          </a:xfrm>
          <a:prstGeom prst="rect">
            <a:avLst/>
          </a:prstGeom>
          <a:noFill/>
          <a:extLst>
            <a:ext uri="{909E8E84-426E-40DD-AFC4-6F175D3DCCD1}">
              <a14:hiddenFill xmlns:a14="http://schemas.microsoft.com/office/drawing/2010/main">
                <a:solidFill>
                  <a:srgbClr val="FFFFFF"/>
                </a:solidFill>
              </a14:hiddenFill>
            </a:ext>
          </a:extLst>
        </p:spPr>
      </p:pic>
      <p:sp>
        <p:nvSpPr>
          <p:cNvPr id="7" name="Содержимое 7"/>
          <p:cNvSpPr txBox="1">
            <a:spLocks/>
          </p:cNvSpPr>
          <p:nvPr/>
        </p:nvSpPr>
        <p:spPr>
          <a:xfrm>
            <a:off x="251520" y="3645024"/>
            <a:ext cx="8686800" cy="2348880"/>
          </a:xfrm>
          <a:prstGeom prst="rect">
            <a:avLst/>
          </a:prstGeom>
        </p:spPr>
        <p:txBody>
          <a:bodyPr vert="horz">
            <a:noAutofit/>
          </a:bodyPr>
          <a:lstStyle/>
          <a:p>
            <a:pPr marL="342900" marR="0" lvl="0" indent="-342900" algn="l" defTabSz="914400" rtl="0" eaLnBrk="1" fontAlgn="auto" latinLnBrk="0" hangingPunct="1">
              <a:lnSpc>
                <a:spcPct val="100000"/>
              </a:lnSpc>
              <a:spcBef>
                <a:spcPts val="0"/>
              </a:spcBef>
              <a:spcAft>
                <a:spcPts val="0"/>
              </a:spcAft>
              <a:buClr>
                <a:schemeClr val="accent1"/>
              </a:buClr>
              <a:buSzPct val="70000"/>
              <a:buFont typeface="Wingdings 2"/>
              <a:buNone/>
              <a:tabLst/>
              <a:defRPr/>
            </a:pPr>
            <a:r>
              <a:rPr kumimoji="0" lang="ru-RU" sz="2400" b="0" i="0" u="none" strike="noStrike" kern="1200" cap="none" spc="0" normalizeH="0" baseline="0" noProof="0" dirty="0" smtClean="0">
                <a:ln>
                  <a:noFill/>
                </a:ln>
                <a:solidFill>
                  <a:schemeClr val="tx1"/>
                </a:solidFill>
                <a:effectLst/>
                <a:uLnTx/>
                <a:uFillTx/>
                <a:latin typeface="Times New Roman" pitchFamily="18" charset="0"/>
                <a:ea typeface="+mn-ea"/>
                <a:cs typeface="Times New Roman" pitchFamily="18" charset="0"/>
              </a:rPr>
              <a:t>Это огромное полотно было написано с невероятной скоростью — всего за месяц. Первые дни работы над картиной Пикассо работал по 10-12 часов и уже в первых набросках можно было увидеть главную идею. Создавалось впечатление, что художник уже давно продумал концепцию полотна, и только сейчас воплощал свои идеи в жизнь.</a:t>
            </a:r>
            <a:endParaRPr kumimoji="0" lang="ru-RU" sz="2400" b="0" i="0" u="none" strike="noStrike" kern="1200" cap="none" spc="0" normalizeH="0" baseline="0" noProof="0" dirty="0">
              <a:ln>
                <a:noFill/>
              </a:ln>
              <a:solidFill>
                <a:schemeClr val="tx1"/>
              </a:solidFill>
              <a:effectLst/>
              <a:uLnTx/>
              <a:uFillTx/>
              <a:latin typeface="Times New Roman" pitchFamily="18" charset="0"/>
              <a:ea typeface="+mn-ea"/>
              <a:cs typeface="Times New Roman" pitchFamily="18" charset="0"/>
            </a:endParaRPr>
          </a:p>
        </p:txBody>
      </p:sp>
    </p:spTree>
    <p:extLst>
      <p:ext uri="{BB962C8B-B14F-4D97-AF65-F5344CB8AC3E}">
        <p14:creationId xmlns:p14="http://schemas.microsoft.com/office/powerpoint/2010/main" val="2471475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par>
                          <p:cTn id="7" fill="hold">
                            <p:stCondLst>
                              <p:cond delay="0"/>
                            </p:stCondLst>
                            <p:childTnLst>
                              <p:par>
                                <p:cTn id="8" presetID="8" presetClass="entr" presetSubtype="16" fill="hold" nodeType="afterEffect">
                                  <p:stCondLst>
                                    <p:cond delay="0"/>
                                  </p:stCondLst>
                                  <p:childTnLst>
                                    <p:set>
                                      <p:cBhvr>
                                        <p:cTn id="9" dur="1" fill="hold">
                                          <p:stCondLst>
                                            <p:cond delay="0"/>
                                          </p:stCondLst>
                                        </p:cTn>
                                        <p:tgtEl>
                                          <p:spTgt spid="10242"/>
                                        </p:tgtEl>
                                        <p:attrNameLst>
                                          <p:attrName>style.visibility</p:attrName>
                                        </p:attrNameLst>
                                      </p:cBhvr>
                                      <p:to>
                                        <p:strVal val="visible"/>
                                      </p:to>
                                    </p:set>
                                    <p:animEffect transition="in" filter="diamond(in)">
                                      <p:cBhvr>
                                        <p:cTn id="10" dur="1000"/>
                                        <p:tgtEl>
                                          <p:spTgt spid="10242"/>
                                        </p:tgtEl>
                                      </p:cBhvr>
                                    </p:animEffect>
                                  </p:childTnLst>
                                </p:cTn>
                              </p:par>
                            </p:childTnLst>
                          </p:cTn>
                        </p:par>
                        <p:par>
                          <p:cTn id="11" fill="hold">
                            <p:stCondLst>
                              <p:cond delay="1000"/>
                            </p:stCondLst>
                            <p:childTnLst>
                              <p:par>
                                <p:cTn id="12" presetID="8" presetClass="entr" presetSubtype="16" fill="hold" nodeType="afterEffect">
                                  <p:stCondLst>
                                    <p:cond delay="0"/>
                                  </p:stCondLst>
                                  <p:childTnLst>
                                    <p:set>
                                      <p:cBhvr>
                                        <p:cTn id="13" dur="1" fill="hold">
                                          <p:stCondLst>
                                            <p:cond delay="0"/>
                                          </p:stCondLst>
                                        </p:cTn>
                                        <p:tgtEl>
                                          <p:spTgt spid="10243"/>
                                        </p:tgtEl>
                                        <p:attrNameLst>
                                          <p:attrName>style.visibility</p:attrName>
                                        </p:attrNameLst>
                                      </p:cBhvr>
                                      <p:to>
                                        <p:strVal val="visible"/>
                                      </p:to>
                                    </p:set>
                                    <p:animEffect transition="in" filter="diamond(in)">
                                      <p:cBhvr>
                                        <p:cTn id="14" dur="1000"/>
                                        <p:tgtEl>
                                          <p:spTgt spid="102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3"/>
          <p:cNvSpPr>
            <a:spLocks noGrp="1" noChangeArrowheads="1"/>
          </p:cNvSpPr>
          <p:nvPr>
            <p:ph type="body" idx="1"/>
          </p:nvPr>
        </p:nvSpPr>
        <p:spPr>
          <a:xfrm>
            <a:off x="251520" y="3933056"/>
            <a:ext cx="8686800" cy="2924944"/>
          </a:xfrm>
        </p:spPr>
        <p:txBody>
          <a:bodyPr>
            <a:noAutofit/>
          </a:bodyPr>
          <a:lstStyle/>
          <a:p>
            <a:pPr eaLnBrk="1" hangingPunct="1">
              <a:lnSpc>
                <a:spcPct val="80000"/>
              </a:lnSpc>
            </a:pPr>
            <a:r>
              <a:rPr lang="ru-RU" sz="2400" dirty="0" smtClean="0">
                <a:solidFill>
                  <a:schemeClr val="tx1"/>
                </a:solidFill>
                <a:latin typeface="Times New Roman" pitchFamily="18" charset="0"/>
                <a:cs typeface="Times New Roman" pitchFamily="18" charset="0"/>
              </a:rPr>
              <a:t>Колорит картины предельно сдержан и скуп. Гениальный мастер цвета Пикассо ограничивается в “</a:t>
            </a:r>
            <a:r>
              <a:rPr lang="ru-RU" sz="2400" dirty="0" err="1" smtClean="0">
                <a:solidFill>
                  <a:schemeClr val="tx1"/>
                </a:solidFill>
                <a:latin typeface="Times New Roman" pitchFamily="18" charset="0"/>
                <a:cs typeface="Times New Roman" pitchFamily="18" charset="0"/>
              </a:rPr>
              <a:t>Гернике</a:t>
            </a:r>
            <a:r>
              <a:rPr lang="ru-RU" sz="2400" dirty="0" smtClean="0">
                <a:solidFill>
                  <a:schemeClr val="tx1"/>
                </a:solidFill>
                <a:latin typeface="Times New Roman" pitchFamily="18" charset="0"/>
                <a:cs typeface="Times New Roman" pitchFamily="18" charset="0"/>
              </a:rPr>
              <a:t>” оттенками голубовато-серого, черного и белого. </a:t>
            </a:r>
          </a:p>
          <a:p>
            <a:pPr eaLnBrk="1" hangingPunct="1">
              <a:lnSpc>
                <a:spcPct val="80000"/>
              </a:lnSpc>
            </a:pPr>
            <a:r>
              <a:rPr lang="ru-RU" sz="2400" dirty="0" smtClean="0">
                <a:solidFill>
                  <a:schemeClr val="tx1"/>
                </a:solidFill>
                <a:latin typeface="Times New Roman" pitchFamily="18" charset="0"/>
                <a:cs typeface="Times New Roman" pitchFamily="18" charset="0"/>
              </a:rPr>
              <a:t>В страшном мире, который изображает художник, погасло солнце, этот мир стал чем-то вроде подземелья, куда злодейство загнало все сущее на земле. В кромешной тьме, лишь подчеркнутой колючим, диким светом лампы, фигуры людей и животных выглядят как лики страдания, разодранные криками ужаса и скорби. </a:t>
            </a:r>
          </a:p>
        </p:txBody>
      </p:sp>
      <p:pic>
        <p:nvPicPr>
          <p:cNvPr id="3" name="Picture 2" descr="https://im0-tub-ru.yandex.net/i?id=4cd4f15145e9c0b9f53741de0b6d68ed&amp;n=33&amp;h=204&amp;w=480"/>
          <p:cNvPicPr>
            <a:picLocks noChangeAspect="1" noChangeArrowheads="1"/>
          </p:cNvPicPr>
          <p:nvPr/>
        </p:nvPicPr>
        <p:blipFill>
          <a:blip r:embed="rId2" cstate="print"/>
          <a:srcRect/>
          <a:stretch>
            <a:fillRect/>
          </a:stretch>
        </p:blipFill>
        <p:spPr bwMode="auto">
          <a:xfrm>
            <a:off x="0" y="0"/>
            <a:ext cx="9149248" cy="3888432"/>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457200" y="274638"/>
            <a:ext cx="8229600" cy="706090"/>
          </a:xfrm>
        </p:spPr>
        <p:txBody>
          <a:bodyPr>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r>
              <a:rPr lang="ru-RU" cap="all" spc="0" dirty="0" smtClean="0">
                <a:ln w="0">
                  <a:solidFill>
                    <a:srgbClr val="C00000"/>
                  </a:solidFill>
                </a:ln>
                <a:solidFill>
                  <a:srgbClr val="C00000"/>
                </a:solidFill>
                <a:effectLst>
                  <a:reflection blurRad="12700" stA="50000" endPos="50000" dist="5000" dir="5400000" sy="-100000" rotWithShape="0"/>
                </a:effectLst>
              </a:rPr>
              <a:t>Символизм картины</a:t>
            </a:r>
            <a:endParaRPr lang="ru-RU" cap="all" spc="0" dirty="0">
              <a:ln w="0">
                <a:solidFill>
                  <a:srgbClr val="C00000"/>
                </a:solidFill>
              </a:ln>
              <a:solidFill>
                <a:srgbClr val="C00000"/>
              </a:solidFill>
              <a:effectLst>
                <a:reflection blurRad="12700" stA="50000" endPos="50000" dist="5000" dir="5400000" sy="-100000" rotWithShape="0"/>
              </a:effectLst>
            </a:endParaRPr>
          </a:p>
        </p:txBody>
      </p:sp>
      <p:sp>
        <p:nvSpPr>
          <p:cNvPr id="5" name="TextBox 4"/>
          <p:cNvSpPr txBox="1"/>
          <p:nvPr/>
        </p:nvSpPr>
        <p:spPr>
          <a:xfrm>
            <a:off x="174172" y="5916130"/>
            <a:ext cx="8969828" cy="830997"/>
          </a:xfrm>
          <a:prstGeom prst="rect">
            <a:avLst/>
          </a:prstGeom>
          <a:noFill/>
        </p:spPr>
        <p:txBody>
          <a:bodyPr wrap="none" rtlCol="0">
            <a:spAutoFit/>
          </a:bodyPr>
          <a:lstStyle/>
          <a:p>
            <a:r>
              <a:rPr lang="ru-RU" sz="2400" b="1" dirty="0">
                <a:effectLst>
                  <a:outerShdw blurRad="38100" dist="38100" dir="2700000" algn="tl">
                    <a:srgbClr val="000000">
                      <a:alpha val="43137"/>
                    </a:srgbClr>
                  </a:outerShdw>
                </a:effectLst>
              </a:rPr>
              <a:t>«</a:t>
            </a:r>
            <a:r>
              <a:rPr lang="ru-RU" sz="2400" b="1" dirty="0" err="1">
                <a:effectLst>
                  <a:outerShdw blurRad="38100" dist="38100" dir="2700000" algn="tl">
                    <a:srgbClr val="000000">
                      <a:alpha val="43137"/>
                    </a:srgbClr>
                  </a:outerShdw>
                </a:effectLst>
              </a:rPr>
              <a:t>Герника</a:t>
            </a:r>
            <a:r>
              <a:rPr lang="ru-RU" sz="2400" b="1" dirty="0">
                <a:effectLst>
                  <a:outerShdw blurRad="38100" dist="38100" dir="2700000" algn="tl">
                    <a:srgbClr val="000000">
                      <a:alpha val="43137"/>
                    </a:srgbClr>
                  </a:outerShdw>
                </a:effectLst>
              </a:rPr>
              <a:t>» изображает страдающих людей, животных, и здания, </a:t>
            </a:r>
            <a:endParaRPr lang="ru-RU" sz="2400" b="1" dirty="0" smtClean="0">
              <a:effectLst>
                <a:outerShdw blurRad="38100" dist="38100" dir="2700000" algn="tl">
                  <a:srgbClr val="000000">
                    <a:alpha val="43137"/>
                  </a:srgbClr>
                </a:outerShdw>
              </a:effectLst>
            </a:endParaRPr>
          </a:p>
          <a:p>
            <a:r>
              <a:rPr lang="ru-RU" sz="2400" b="1" dirty="0" smtClean="0">
                <a:effectLst>
                  <a:outerShdw blurRad="38100" dist="38100" dir="2700000" algn="tl">
                    <a:srgbClr val="000000">
                      <a:alpha val="43137"/>
                    </a:srgbClr>
                  </a:outerShdw>
                </a:effectLst>
              </a:rPr>
              <a:t>трансформированные </a:t>
            </a:r>
            <a:r>
              <a:rPr lang="ru-RU" sz="2400" b="1" dirty="0">
                <a:effectLst>
                  <a:outerShdw blurRad="38100" dist="38100" dir="2700000" algn="tl">
                    <a:srgbClr val="000000">
                      <a:alpha val="43137"/>
                    </a:srgbClr>
                  </a:outerShdw>
                </a:effectLst>
              </a:rPr>
              <a:t>под воздействием насилия и хаоса.</a:t>
            </a:r>
          </a:p>
        </p:txBody>
      </p:sp>
      <p:pic>
        <p:nvPicPr>
          <p:cNvPr id="7" name="Picture 2" descr="C:\Users\1\Desktop\Как человек реагирует\Герника.jpg"/>
          <p:cNvPicPr>
            <a:picLocks noGrp="1" noChangeAspect="1" noChangeArrowheads="1"/>
          </p:cNvPicPr>
          <p:nvPr>
            <p:ph idx="1"/>
          </p:nvPr>
        </p:nvPicPr>
        <p:blipFill rotWithShape="1">
          <a:blip r:embed="rId3" cstate="email">
            <a:extLst>
              <a:ext uri="{28A0092B-C50C-407E-A947-70E740481C1C}">
                <a14:useLocalDpi xmlns:a14="http://schemas.microsoft.com/office/drawing/2010/main"/>
              </a:ext>
            </a:extLst>
          </a:blip>
          <a:srcRect/>
          <a:stretch/>
        </p:blipFill>
        <p:spPr bwMode="auto">
          <a:xfrm>
            <a:off x="3272061" y="1953672"/>
            <a:ext cx="2241151" cy="3939653"/>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3195911" y="1125538"/>
            <a:ext cx="2317301" cy="646331"/>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ru-RU" dirty="0" smtClean="0"/>
              <a:t>Женщина оплакивает</a:t>
            </a:r>
          </a:p>
          <a:p>
            <a:r>
              <a:rPr lang="ru-RU" dirty="0" smtClean="0"/>
              <a:t> мертвого ребенка</a:t>
            </a:r>
            <a:endParaRPr lang="ru-RU" dirty="0"/>
          </a:p>
        </p:txBody>
      </p:sp>
      <p:pic>
        <p:nvPicPr>
          <p:cNvPr id="9218" name="Picture 2"/>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628690" y="1125538"/>
            <a:ext cx="2157413" cy="847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extBox 7"/>
          <p:cNvSpPr txBox="1"/>
          <p:nvPr/>
        </p:nvSpPr>
        <p:spPr>
          <a:xfrm>
            <a:off x="371571" y="2143412"/>
            <a:ext cx="2599720" cy="369332"/>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ru-RU" dirty="0" smtClean="0"/>
              <a:t>Лампа из камеры пыток</a:t>
            </a:r>
            <a:endParaRPr lang="ru-RU" dirty="0"/>
          </a:p>
        </p:txBody>
      </p:sp>
      <p:pic>
        <p:nvPicPr>
          <p:cNvPr id="9219" name="Picture 3"/>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6217862" y="939081"/>
            <a:ext cx="2272643" cy="24179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TextBox 8"/>
          <p:cNvSpPr txBox="1"/>
          <p:nvPr/>
        </p:nvSpPr>
        <p:spPr>
          <a:xfrm>
            <a:off x="5852491" y="404664"/>
            <a:ext cx="3003386" cy="369332"/>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ru-RU" dirty="0" smtClean="0"/>
              <a:t>Лошадь, падающая в агонии</a:t>
            </a:r>
            <a:endParaRPr lang="ru-RU" dirty="0"/>
          </a:p>
        </p:txBody>
      </p:sp>
      <p:pic>
        <p:nvPicPr>
          <p:cNvPr id="9220" name="Picture 4"/>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654586" y="2573933"/>
            <a:ext cx="2033691" cy="25270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TextBox 9"/>
          <p:cNvSpPr txBox="1"/>
          <p:nvPr/>
        </p:nvSpPr>
        <p:spPr>
          <a:xfrm>
            <a:off x="539552" y="5269799"/>
            <a:ext cx="2263761" cy="646331"/>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ru-RU" dirty="0" smtClean="0"/>
              <a:t>Фигура с поднятыми </a:t>
            </a:r>
          </a:p>
          <a:p>
            <a:r>
              <a:rPr lang="ru-RU" dirty="0" smtClean="0"/>
              <a:t>от ужаса руками</a:t>
            </a:r>
            <a:endParaRPr lang="ru-RU" dirty="0"/>
          </a:p>
        </p:txBody>
      </p:sp>
      <p:pic>
        <p:nvPicPr>
          <p:cNvPr id="9221" name="Picture 5"/>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6392833" y="3923499"/>
            <a:ext cx="2097672" cy="20017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TextBox 10"/>
          <p:cNvSpPr txBox="1"/>
          <p:nvPr/>
        </p:nvSpPr>
        <p:spPr>
          <a:xfrm>
            <a:off x="5852491" y="3498044"/>
            <a:ext cx="3121817" cy="369332"/>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ru-RU" dirty="0" smtClean="0"/>
              <a:t>Женщина, глядящая на лампу</a:t>
            </a:r>
            <a:endParaRPr lang="ru-RU" dirty="0"/>
          </a:p>
        </p:txBody>
      </p:sp>
    </p:spTree>
    <p:extLst>
      <p:ext uri="{BB962C8B-B14F-4D97-AF65-F5344CB8AC3E}">
        <p14:creationId xmlns:p14="http://schemas.microsoft.com/office/powerpoint/2010/main" val="213519394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par>
                          <p:cTn id="7" fill="hold">
                            <p:stCondLst>
                              <p:cond delay="0"/>
                            </p:stCondLst>
                            <p:childTnLst>
                              <p:par>
                                <p:cTn id="8" presetID="8" presetClass="entr" presetSubtype="16" fill="hold" nodeType="afterEffect">
                                  <p:stCondLst>
                                    <p:cond delay="0"/>
                                  </p:stCondLst>
                                  <p:childTnLst>
                                    <p:set>
                                      <p:cBhvr>
                                        <p:cTn id="9" dur="1" fill="hold">
                                          <p:stCondLst>
                                            <p:cond delay="0"/>
                                          </p:stCondLst>
                                        </p:cTn>
                                        <p:tgtEl>
                                          <p:spTgt spid="9218"/>
                                        </p:tgtEl>
                                        <p:attrNameLst>
                                          <p:attrName>style.visibility</p:attrName>
                                        </p:attrNameLst>
                                      </p:cBhvr>
                                      <p:to>
                                        <p:strVal val="visible"/>
                                      </p:to>
                                    </p:set>
                                    <p:animEffect transition="in" filter="diamond(in)">
                                      <p:cBhvr>
                                        <p:cTn id="10" dur="1000"/>
                                        <p:tgtEl>
                                          <p:spTgt spid="9218"/>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linds(horizontal)">
                                      <p:cBhvr>
                                        <p:cTn id="13" dur="1000"/>
                                        <p:tgtEl>
                                          <p:spTgt spid="8"/>
                                        </p:tgtEl>
                                      </p:cBhvr>
                                    </p:animEffect>
                                  </p:childTnLst>
                                </p:cTn>
                              </p:par>
                            </p:childTnLst>
                          </p:cTn>
                        </p:par>
                        <p:par>
                          <p:cTn id="14" fill="hold">
                            <p:stCondLst>
                              <p:cond delay="1000"/>
                            </p:stCondLst>
                            <p:childTnLst>
                              <p:par>
                                <p:cTn id="15" presetID="3" presetClass="entr" presetSubtype="10" fill="hold" nodeType="afterEffect">
                                  <p:stCondLst>
                                    <p:cond delay="0"/>
                                  </p:stCondLst>
                                  <p:childTnLst>
                                    <p:set>
                                      <p:cBhvr>
                                        <p:cTn id="16" dur="1" fill="hold">
                                          <p:stCondLst>
                                            <p:cond delay="0"/>
                                          </p:stCondLst>
                                        </p:cTn>
                                        <p:tgtEl>
                                          <p:spTgt spid="9220"/>
                                        </p:tgtEl>
                                        <p:attrNameLst>
                                          <p:attrName>style.visibility</p:attrName>
                                        </p:attrNameLst>
                                      </p:cBhvr>
                                      <p:to>
                                        <p:strVal val="visible"/>
                                      </p:to>
                                    </p:set>
                                    <p:animEffect transition="in" filter="blinds(horizontal)">
                                      <p:cBhvr>
                                        <p:cTn id="17" dur="500"/>
                                        <p:tgtEl>
                                          <p:spTgt spid="9220"/>
                                        </p:tgtEl>
                                      </p:cBhvr>
                                    </p:animEffect>
                                  </p:childTnLst>
                                </p:cTn>
                              </p:par>
                              <p:par>
                                <p:cTn id="18" presetID="3" presetClass="entr" presetSubtype="10" fill="hold" grpId="0" nodeType="with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blinds(horizontal)">
                                      <p:cBhvr>
                                        <p:cTn id="20" dur="1000"/>
                                        <p:tgtEl>
                                          <p:spTgt spid="10"/>
                                        </p:tgtEl>
                                      </p:cBhvr>
                                    </p:animEffect>
                                  </p:childTnLst>
                                </p:cTn>
                              </p:par>
                            </p:childTnLst>
                          </p:cTn>
                        </p:par>
                        <p:par>
                          <p:cTn id="21" fill="hold">
                            <p:stCondLst>
                              <p:cond delay="2000"/>
                            </p:stCondLst>
                            <p:childTnLst>
                              <p:par>
                                <p:cTn id="22" presetID="8" presetClass="entr" presetSubtype="16" fill="hold" nodeType="after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diamond(in)">
                                      <p:cBhvr>
                                        <p:cTn id="24" dur="2000"/>
                                        <p:tgtEl>
                                          <p:spTgt spid="7"/>
                                        </p:tgtEl>
                                      </p:cBhvr>
                                    </p:animEffect>
                                  </p:childTnLst>
                                </p:cTn>
                              </p:par>
                              <p:par>
                                <p:cTn id="25" presetID="3" presetClass="entr" presetSubtype="10"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blinds(horizontal)">
                                      <p:cBhvr>
                                        <p:cTn id="27" dur="1000"/>
                                        <p:tgtEl>
                                          <p:spTgt spid="6"/>
                                        </p:tgtEl>
                                      </p:cBhvr>
                                    </p:animEffect>
                                  </p:childTnLst>
                                </p:cTn>
                              </p:par>
                            </p:childTnLst>
                          </p:cTn>
                        </p:par>
                        <p:par>
                          <p:cTn id="28" fill="hold">
                            <p:stCondLst>
                              <p:cond delay="4000"/>
                            </p:stCondLst>
                            <p:childTnLst>
                              <p:par>
                                <p:cTn id="29" presetID="8" presetClass="entr" presetSubtype="16" fill="hold" nodeType="afterEffect">
                                  <p:stCondLst>
                                    <p:cond delay="0"/>
                                  </p:stCondLst>
                                  <p:childTnLst>
                                    <p:set>
                                      <p:cBhvr>
                                        <p:cTn id="30" dur="1" fill="hold">
                                          <p:stCondLst>
                                            <p:cond delay="0"/>
                                          </p:stCondLst>
                                        </p:cTn>
                                        <p:tgtEl>
                                          <p:spTgt spid="9219"/>
                                        </p:tgtEl>
                                        <p:attrNameLst>
                                          <p:attrName>style.visibility</p:attrName>
                                        </p:attrNameLst>
                                      </p:cBhvr>
                                      <p:to>
                                        <p:strVal val="visible"/>
                                      </p:to>
                                    </p:set>
                                    <p:animEffect transition="in" filter="diamond(in)">
                                      <p:cBhvr>
                                        <p:cTn id="31" dur="2000"/>
                                        <p:tgtEl>
                                          <p:spTgt spid="9219"/>
                                        </p:tgtEl>
                                      </p:cBhvr>
                                    </p:animEffect>
                                  </p:childTnLst>
                                </p:cTn>
                              </p:par>
                              <p:par>
                                <p:cTn id="32" presetID="3" presetClass="entr" presetSubtype="10"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blinds(horizontal)">
                                      <p:cBhvr>
                                        <p:cTn id="34" dur="1000"/>
                                        <p:tgtEl>
                                          <p:spTgt spid="9"/>
                                        </p:tgtEl>
                                      </p:cBhvr>
                                    </p:animEffect>
                                  </p:childTnLst>
                                </p:cTn>
                              </p:par>
                            </p:childTnLst>
                          </p:cTn>
                        </p:par>
                        <p:par>
                          <p:cTn id="35" fill="hold">
                            <p:stCondLst>
                              <p:cond delay="6000"/>
                            </p:stCondLst>
                            <p:childTnLst>
                              <p:par>
                                <p:cTn id="36" presetID="8" presetClass="entr" presetSubtype="16" fill="hold" nodeType="afterEffect">
                                  <p:stCondLst>
                                    <p:cond delay="0"/>
                                  </p:stCondLst>
                                  <p:childTnLst>
                                    <p:set>
                                      <p:cBhvr>
                                        <p:cTn id="37" dur="1" fill="hold">
                                          <p:stCondLst>
                                            <p:cond delay="0"/>
                                          </p:stCondLst>
                                        </p:cTn>
                                        <p:tgtEl>
                                          <p:spTgt spid="9221"/>
                                        </p:tgtEl>
                                        <p:attrNameLst>
                                          <p:attrName>style.visibility</p:attrName>
                                        </p:attrNameLst>
                                      </p:cBhvr>
                                      <p:to>
                                        <p:strVal val="visible"/>
                                      </p:to>
                                    </p:set>
                                    <p:animEffect transition="in" filter="diamond(in)">
                                      <p:cBhvr>
                                        <p:cTn id="38" dur="2000"/>
                                        <p:tgtEl>
                                          <p:spTgt spid="9221"/>
                                        </p:tgtEl>
                                      </p:cBhvr>
                                    </p:animEffect>
                                  </p:childTnLst>
                                </p:cTn>
                              </p:par>
                              <p:par>
                                <p:cTn id="39" presetID="3" presetClass="entr" presetSubtype="10"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blinds(horizontal)">
                                      <p:cBhvr>
                                        <p:cTn id="41" dur="1000"/>
                                        <p:tgtEl>
                                          <p:spTgt spid="11"/>
                                        </p:tgtEl>
                                      </p:cBhvr>
                                    </p:animEffect>
                                  </p:childTnLst>
                                </p:cTn>
                              </p:par>
                            </p:childTnLst>
                          </p:cTn>
                        </p:par>
                        <p:par>
                          <p:cTn id="42" fill="hold">
                            <p:stCondLst>
                              <p:cond delay="8000"/>
                            </p:stCondLst>
                            <p:childTnLst>
                              <p:par>
                                <p:cTn id="43" presetID="27" presetClass="entr" presetSubtype="0" fill="hold" grpId="0" nodeType="afterEffect">
                                  <p:stCondLst>
                                    <p:cond delay="0"/>
                                  </p:stCondLst>
                                  <p:iterate type="lt">
                                    <p:tmPct val="50000"/>
                                  </p:iterate>
                                  <p:childTnLst>
                                    <p:set>
                                      <p:cBhvr>
                                        <p:cTn id="44" dur="1" fill="hold">
                                          <p:stCondLst>
                                            <p:cond delay="0"/>
                                          </p:stCondLst>
                                        </p:cTn>
                                        <p:tgtEl>
                                          <p:spTgt spid="5"/>
                                        </p:tgtEl>
                                        <p:attrNameLst>
                                          <p:attrName>style.visibility</p:attrName>
                                        </p:attrNameLst>
                                      </p:cBhvr>
                                      <p:to>
                                        <p:strVal val="visible"/>
                                      </p:to>
                                    </p:set>
                                    <p:anim calcmode="discrete" valueType="clr">
                                      <p:cBhvr override="childStyle">
                                        <p:cTn id="45" dur="80"/>
                                        <p:tgtEl>
                                          <p:spTgt spid="5"/>
                                        </p:tgtEl>
                                        <p:attrNameLst>
                                          <p:attrName>style.color</p:attrName>
                                        </p:attrNameLst>
                                      </p:cBhvr>
                                      <p:tavLst>
                                        <p:tav tm="0">
                                          <p:val>
                                            <p:clrVal>
                                              <a:schemeClr val="accent2"/>
                                            </p:clrVal>
                                          </p:val>
                                        </p:tav>
                                        <p:tav tm="50000">
                                          <p:val>
                                            <p:clrVal>
                                              <a:schemeClr val="hlink"/>
                                            </p:clrVal>
                                          </p:val>
                                        </p:tav>
                                      </p:tavLst>
                                    </p:anim>
                                    <p:anim calcmode="discrete" valueType="clr">
                                      <p:cBhvr>
                                        <p:cTn id="46" dur="80"/>
                                        <p:tgtEl>
                                          <p:spTgt spid="5"/>
                                        </p:tgtEl>
                                        <p:attrNameLst>
                                          <p:attrName>fillcolor</p:attrName>
                                        </p:attrNameLst>
                                      </p:cBhvr>
                                      <p:tavLst>
                                        <p:tav tm="0">
                                          <p:val>
                                            <p:clrVal>
                                              <a:schemeClr val="accent2"/>
                                            </p:clrVal>
                                          </p:val>
                                        </p:tav>
                                        <p:tav tm="50000">
                                          <p:val>
                                            <p:clrVal>
                                              <a:schemeClr val="hlink"/>
                                            </p:clrVal>
                                          </p:val>
                                        </p:tav>
                                      </p:tavLst>
                                    </p:anim>
                                    <p:set>
                                      <p:cBhvr>
                                        <p:cTn id="47" dur="80"/>
                                        <p:tgtEl>
                                          <p:spTgt spid="5"/>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6" grpId="0" animBg="1"/>
      <p:bldP spid="8" grpId="0" animBg="1"/>
      <p:bldP spid="9" grpId="0" animBg="1"/>
      <p:bldP spid="10" grpId="0" animBg="1"/>
      <p:bldP spid="1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s://im0-tub-ru.yandex.net/i?id=4cd4f15145e9c0b9f53741de0b6d68ed&amp;n=33&amp;h=204&amp;w=480"/>
          <p:cNvPicPr>
            <a:picLocks noChangeAspect="1" noChangeArrowheads="1"/>
          </p:cNvPicPr>
          <p:nvPr/>
        </p:nvPicPr>
        <p:blipFill>
          <a:blip r:embed="rId2" cstate="print"/>
          <a:srcRect/>
          <a:stretch>
            <a:fillRect/>
          </a:stretch>
        </p:blipFill>
        <p:spPr bwMode="auto">
          <a:xfrm>
            <a:off x="251520" y="1"/>
            <a:ext cx="8637351" cy="3645024"/>
          </a:xfrm>
          <a:prstGeom prst="rect">
            <a:avLst/>
          </a:prstGeom>
          <a:noFill/>
        </p:spPr>
      </p:pic>
      <p:sp>
        <p:nvSpPr>
          <p:cNvPr id="5" name="Прямоугольник 4"/>
          <p:cNvSpPr/>
          <p:nvPr/>
        </p:nvSpPr>
        <p:spPr>
          <a:xfrm>
            <a:off x="0" y="3861048"/>
            <a:ext cx="9144000" cy="2850011"/>
          </a:xfrm>
          <a:prstGeom prst="rect">
            <a:avLst/>
          </a:prstGeom>
        </p:spPr>
        <p:txBody>
          <a:bodyPr wrap="square">
            <a:spAutoFit/>
          </a:bodyPr>
          <a:lstStyle/>
          <a:p>
            <a:pPr>
              <a:lnSpc>
                <a:spcPct val="80000"/>
              </a:lnSpc>
            </a:pPr>
            <a:r>
              <a:rPr lang="ru-RU" sz="2800" dirty="0" smtClean="0">
                <a:latin typeface="Times New Roman" pitchFamily="18" charset="0"/>
                <a:cs typeface="Times New Roman" pitchFamily="18" charset="0"/>
              </a:rPr>
              <a:t>Все сцены разворачиваются в пределах комнаты, в левой открытой части которой над </a:t>
            </a:r>
            <a:r>
              <a:rPr lang="ru-RU" sz="2800" u="sng" dirty="0" smtClean="0">
                <a:latin typeface="Times New Roman" pitchFamily="18" charset="0"/>
                <a:cs typeface="Times New Roman" pitchFamily="18" charset="0"/>
                <a:hlinkClick r:id="rId3" tooltip="Женщина"/>
              </a:rPr>
              <a:t>женщиной</a:t>
            </a:r>
            <a:r>
              <a:rPr lang="ru-RU" sz="2800" dirty="0" smtClean="0">
                <a:latin typeface="Times New Roman" pitchFamily="18" charset="0"/>
                <a:cs typeface="Times New Roman" pitchFamily="18" charset="0"/>
              </a:rPr>
              <a:t>, оплакивающей мёртвого ребенка в её руках, стоит </a:t>
            </a:r>
            <a:r>
              <a:rPr lang="ru-RU" sz="2800" dirty="0" smtClean="0">
                <a:latin typeface="Times New Roman" pitchFamily="18" charset="0"/>
                <a:cs typeface="Times New Roman" pitchFamily="18" charset="0"/>
                <a:hlinkClick r:id="rId4" tooltip="Быки"/>
              </a:rPr>
              <a:t>бык</a:t>
            </a:r>
            <a:r>
              <a:rPr lang="ru-RU" sz="2800" dirty="0" smtClean="0">
                <a:latin typeface="Times New Roman" pitchFamily="18" charset="0"/>
                <a:cs typeface="Times New Roman" pitchFamily="18" charset="0"/>
              </a:rPr>
              <a:t> с широко открытыми глазами. </a:t>
            </a:r>
          </a:p>
          <a:p>
            <a:pPr>
              <a:lnSpc>
                <a:spcPct val="80000"/>
              </a:lnSpc>
            </a:pPr>
            <a:r>
              <a:rPr lang="ru-RU" sz="2800" dirty="0" smtClean="0">
                <a:latin typeface="Times New Roman" pitchFamily="18" charset="0"/>
                <a:cs typeface="Times New Roman" pitchFamily="18" charset="0"/>
              </a:rPr>
              <a:t>Центральный план занят </a:t>
            </a:r>
            <a:r>
              <a:rPr lang="ru-RU" sz="2800" dirty="0" smtClean="0">
                <a:latin typeface="Times New Roman" pitchFamily="18" charset="0"/>
                <a:cs typeface="Times New Roman" pitchFamily="18" charset="0"/>
                <a:hlinkClick r:id="rId5" tooltip="Лошадь"/>
              </a:rPr>
              <a:t>лошадью</a:t>
            </a:r>
            <a:r>
              <a:rPr lang="ru-RU" sz="2800" dirty="0" smtClean="0">
                <a:latin typeface="Times New Roman" pitchFamily="18" charset="0"/>
                <a:cs typeface="Times New Roman" pitchFamily="18" charset="0"/>
              </a:rPr>
              <a:t>, падающей в </a:t>
            </a:r>
            <a:r>
              <a:rPr lang="ru-RU" sz="2800" dirty="0" smtClean="0">
                <a:latin typeface="Times New Roman" pitchFamily="18" charset="0"/>
                <a:cs typeface="Times New Roman" pitchFamily="18" charset="0"/>
                <a:hlinkClick r:id="rId6" tooltip="Агония"/>
              </a:rPr>
              <a:t>агонии</a:t>
            </a:r>
            <a:r>
              <a:rPr lang="ru-RU" sz="2800" dirty="0" smtClean="0">
                <a:latin typeface="Times New Roman" pitchFamily="18" charset="0"/>
                <a:cs typeface="Times New Roman" pitchFamily="18" charset="0"/>
              </a:rPr>
              <a:t>, как будто бы она только что была пронзена </a:t>
            </a:r>
            <a:r>
              <a:rPr lang="ru-RU" sz="2800" dirty="0" smtClean="0">
                <a:latin typeface="Times New Roman" pitchFamily="18" charset="0"/>
                <a:cs typeface="Times New Roman" pitchFamily="18" charset="0"/>
                <a:hlinkClick r:id="rId7" tooltip="Копье"/>
              </a:rPr>
              <a:t>копьем</a:t>
            </a:r>
            <a:r>
              <a:rPr lang="ru-RU" sz="2800" dirty="0" smtClean="0">
                <a:latin typeface="Times New Roman" pitchFamily="18" charset="0"/>
                <a:cs typeface="Times New Roman" pitchFamily="18" charset="0"/>
              </a:rPr>
              <a:t> или </a:t>
            </a:r>
            <a:r>
              <a:rPr lang="ru-RU" sz="2800" dirty="0" smtClean="0">
                <a:latin typeface="Times New Roman" pitchFamily="18" charset="0"/>
                <a:cs typeface="Times New Roman" pitchFamily="18" charset="0"/>
                <a:hlinkClick r:id="rId8" tooltip="Дротик"/>
              </a:rPr>
              <a:t>дротиком</a:t>
            </a:r>
            <a:r>
              <a:rPr lang="ru-RU" sz="2800" dirty="0" smtClean="0">
                <a:latin typeface="Times New Roman" pitchFamily="18" charset="0"/>
                <a:cs typeface="Times New Roman" pitchFamily="18" charset="0"/>
              </a:rPr>
              <a:t>. Нос лошади и верхние зубы образованы формой человеческого </a:t>
            </a:r>
            <a:r>
              <a:rPr lang="ru-RU" sz="2800" dirty="0" smtClean="0">
                <a:latin typeface="Times New Roman" pitchFamily="18" charset="0"/>
                <a:cs typeface="Times New Roman" pitchFamily="18" charset="0"/>
                <a:hlinkClick r:id="rId9" tooltip="Череп"/>
              </a:rPr>
              <a:t>черепа</a:t>
            </a:r>
            <a:r>
              <a:rPr lang="ru-RU" sz="2800" dirty="0" smtClean="0">
                <a:latin typeface="Times New Roman" pitchFamily="18" charset="0"/>
                <a:cs typeface="Times New Roman" pitchFamily="18" charset="0"/>
              </a:rPr>
              <a:t>. </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s://im0-tub-ru.yandex.net/i?id=4cd4f15145e9c0b9f53741de0b6d68ed&amp;n=33&amp;h=204&amp;w=480"/>
          <p:cNvPicPr>
            <a:picLocks noChangeAspect="1" noChangeArrowheads="1"/>
          </p:cNvPicPr>
          <p:nvPr/>
        </p:nvPicPr>
        <p:blipFill>
          <a:blip r:embed="rId2" cstate="print"/>
          <a:srcRect/>
          <a:stretch>
            <a:fillRect/>
          </a:stretch>
        </p:blipFill>
        <p:spPr bwMode="auto">
          <a:xfrm>
            <a:off x="251520" y="1"/>
            <a:ext cx="8637351" cy="3645024"/>
          </a:xfrm>
          <a:prstGeom prst="rect">
            <a:avLst/>
          </a:prstGeom>
          <a:noFill/>
        </p:spPr>
      </p:pic>
      <p:sp>
        <p:nvSpPr>
          <p:cNvPr id="5" name="Прямоугольник 4"/>
          <p:cNvSpPr/>
          <p:nvPr/>
        </p:nvSpPr>
        <p:spPr>
          <a:xfrm>
            <a:off x="0" y="3861048"/>
            <a:ext cx="9144000" cy="2751522"/>
          </a:xfrm>
          <a:prstGeom prst="rect">
            <a:avLst/>
          </a:prstGeom>
        </p:spPr>
        <p:txBody>
          <a:bodyPr wrap="square">
            <a:spAutoFit/>
          </a:bodyPr>
          <a:lstStyle/>
          <a:p>
            <a:pPr>
              <a:lnSpc>
                <a:spcPct val="80000"/>
              </a:lnSpc>
            </a:pPr>
            <a:r>
              <a:rPr lang="ru-RU" sz="2400" dirty="0" smtClean="0">
                <a:latin typeface="Times New Roman" pitchFamily="18" charset="0"/>
                <a:cs typeface="Times New Roman" pitchFamily="18" charset="0"/>
              </a:rPr>
              <a:t>Под лошадью — мёртвый, по-видимому, расчлененный </a:t>
            </a:r>
            <a:r>
              <a:rPr lang="ru-RU" sz="2400" dirty="0" smtClean="0">
                <a:latin typeface="Times New Roman" pitchFamily="18" charset="0"/>
                <a:cs typeface="Times New Roman" pitchFamily="18" charset="0"/>
                <a:hlinkClick r:id="rId3" tooltip="Солдат"/>
              </a:rPr>
              <a:t>солдат</a:t>
            </a:r>
            <a:r>
              <a:rPr lang="ru-RU" sz="2400" dirty="0" smtClean="0">
                <a:latin typeface="Times New Roman" pitchFamily="18" charset="0"/>
                <a:cs typeface="Times New Roman" pitchFamily="18" charset="0"/>
              </a:rPr>
              <a:t>, чья отрубленная </a:t>
            </a:r>
            <a:r>
              <a:rPr lang="ru-RU" sz="2400" dirty="0" smtClean="0">
                <a:latin typeface="Times New Roman" pitchFamily="18" charset="0"/>
                <a:cs typeface="Times New Roman" pitchFamily="18" charset="0"/>
                <a:hlinkClick r:id="rId4" tooltip="Рука"/>
              </a:rPr>
              <a:t>рука</a:t>
            </a:r>
            <a:r>
              <a:rPr lang="ru-RU" sz="2400" dirty="0" smtClean="0">
                <a:latin typeface="Times New Roman" pitchFamily="18" charset="0"/>
                <a:cs typeface="Times New Roman" pitchFamily="18" charset="0"/>
              </a:rPr>
              <a:t> все ещё сжимает обломок </a:t>
            </a:r>
            <a:r>
              <a:rPr lang="ru-RU" sz="2400" dirty="0" smtClean="0">
                <a:latin typeface="Times New Roman" pitchFamily="18" charset="0"/>
                <a:cs typeface="Times New Roman" pitchFamily="18" charset="0"/>
                <a:hlinkClick r:id="rId5" tooltip="Меч"/>
              </a:rPr>
              <a:t>меча</a:t>
            </a:r>
            <a:r>
              <a:rPr lang="ru-RU" sz="2400" dirty="0" smtClean="0">
                <a:latin typeface="Times New Roman" pitchFamily="18" charset="0"/>
                <a:cs typeface="Times New Roman" pitchFamily="18" charset="0"/>
              </a:rPr>
              <a:t>, из которого растет </a:t>
            </a:r>
            <a:r>
              <a:rPr lang="ru-RU" sz="2400" dirty="0" smtClean="0">
                <a:latin typeface="Times New Roman" pitchFamily="18" charset="0"/>
                <a:cs typeface="Times New Roman" pitchFamily="18" charset="0"/>
                <a:hlinkClick r:id="rId6" tooltip="Цветок"/>
              </a:rPr>
              <a:t>цветок</a:t>
            </a:r>
            <a:r>
              <a:rPr lang="ru-RU" sz="2400" dirty="0" smtClean="0">
                <a:latin typeface="Times New Roman" pitchFamily="18" charset="0"/>
                <a:cs typeface="Times New Roman" pitchFamily="18" charset="0"/>
              </a:rPr>
              <a:t>. </a:t>
            </a:r>
          </a:p>
          <a:p>
            <a:pPr>
              <a:lnSpc>
                <a:spcPct val="80000"/>
              </a:lnSpc>
            </a:pPr>
            <a:r>
              <a:rPr lang="ru-RU" sz="2400" dirty="0" smtClean="0">
                <a:latin typeface="Times New Roman" pitchFamily="18" charset="0"/>
                <a:cs typeface="Times New Roman" pitchFamily="18" charset="0"/>
              </a:rPr>
              <a:t>Прозрачная лампочка в форме глаза горит над головой страдающей лошади (лампа из </a:t>
            </a:r>
            <a:r>
              <a:rPr lang="ru-RU" sz="2400" dirty="0" smtClean="0">
                <a:latin typeface="Times New Roman" pitchFamily="18" charset="0"/>
                <a:cs typeface="Times New Roman" pitchFamily="18" charset="0"/>
                <a:hlinkClick r:id="rId7" tooltip="Камера пыток"/>
              </a:rPr>
              <a:t>камеры пыток</a:t>
            </a:r>
            <a:r>
              <a:rPr lang="ru-RU" sz="2400" dirty="0" smtClean="0">
                <a:latin typeface="Times New Roman" pitchFamily="18" charset="0"/>
                <a:cs typeface="Times New Roman" pitchFamily="18" charset="0"/>
              </a:rPr>
              <a:t>). </a:t>
            </a:r>
          </a:p>
          <a:p>
            <a:pPr>
              <a:lnSpc>
                <a:spcPct val="80000"/>
              </a:lnSpc>
            </a:pPr>
            <a:r>
              <a:rPr lang="ru-RU" sz="2400" dirty="0" smtClean="0">
                <a:latin typeface="Times New Roman" pitchFamily="18" charset="0"/>
                <a:cs typeface="Times New Roman" pitchFamily="18" charset="0"/>
              </a:rPr>
              <a:t>Справа вверху от лошади, античная маска, которая кажется свидетельницей происходящих перед нею сцен, как бы вплывает в комнату через окно. Её рука, также вплывающая в комнату, держит зажжённую лампу. </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3"/>
          <p:cNvSpPr>
            <a:spLocks noGrp="1" noChangeArrowheads="1"/>
          </p:cNvSpPr>
          <p:nvPr>
            <p:ph type="body" idx="1"/>
          </p:nvPr>
        </p:nvSpPr>
        <p:spPr>
          <a:xfrm>
            <a:off x="0" y="3501008"/>
            <a:ext cx="9144000" cy="3356992"/>
          </a:xfrm>
        </p:spPr>
        <p:txBody>
          <a:bodyPr>
            <a:noAutofit/>
          </a:bodyPr>
          <a:lstStyle/>
          <a:p>
            <a:pPr marL="169863" indent="-168275" eaLnBrk="1" hangingPunct="1">
              <a:spcBef>
                <a:spcPts val="0"/>
              </a:spcBef>
            </a:pPr>
            <a:r>
              <a:rPr lang="ru-RU" sz="2400" dirty="0" smtClean="0">
                <a:solidFill>
                  <a:schemeClr val="tx1"/>
                </a:solidFill>
                <a:latin typeface="Times New Roman" pitchFamily="18" charset="0"/>
                <a:cs typeface="Times New Roman" pitchFamily="18" charset="0"/>
              </a:rPr>
              <a:t>Непосредственно справа, чуть ниже вплывающей женской фигуры, преисполненная благоговейного страха женщина подалась к центру. Её безучастный взгляд направлен на сверкающую лампочку. </a:t>
            </a:r>
          </a:p>
          <a:p>
            <a:pPr marL="169863" indent="-168275" eaLnBrk="1" hangingPunct="1">
              <a:spcBef>
                <a:spcPts val="0"/>
              </a:spcBef>
            </a:pPr>
            <a:r>
              <a:rPr lang="ru-RU" sz="2400" dirty="0" smtClean="0">
                <a:solidFill>
                  <a:schemeClr val="tx1"/>
                </a:solidFill>
                <a:latin typeface="Times New Roman" pitchFamily="18" charset="0"/>
                <a:cs typeface="Times New Roman" pitchFamily="18" charset="0"/>
                <a:hlinkClick r:id="rId2" tooltip="Кинжал"/>
              </a:rPr>
              <a:t>Кинжалы</a:t>
            </a:r>
            <a:r>
              <a:rPr lang="ru-RU" sz="2400" dirty="0" smtClean="0">
                <a:solidFill>
                  <a:schemeClr val="tx1"/>
                </a:solidFill>
                <a:latin typeface="Times New Roman" pitchFamily="18" charset="0"/>
                <a:cs typeface="Times New Roman" pitchFamily="18" charset="0"/>
              </a:rPr>
              <a:t>, олицетворяющие пронзительный крик, заменяют языки быка, скорбящей женщины, и лошади. </a:t>
            </a:r>
          </a:p>
          <a:p>
            <a:pPr marL="169863" indent="-168275" eaLnBrk="1" hangingPunct="1">
              <a:spcBef>
                <a:spcPts val="0"/>
              </a:spcBef>
            </a:pPr>
            <a:r>
              <a:rPr lang="ru-RU" sz="2400" dirty="0" smtClean="0">
                <a:solidFill>
                  <a:schemeClr val="tx1"/>
                </a:solidFill>
                <a:latin typeface="Times New Roman" pitchFamily="18" charset="0"/>
                <a:cs typeface="Times New Roman" pitchFamily="18" charset="0"/>
              </a:rPr>
              <a:t>За быком, на полке — птица в панике, по-видимому, </a:t>
            </a:r>
            <a:r>
              <a:rPr lang="ru-RU" sz="2400" dirty="0" smtClean="0">
                <a:solidFill>
                  <a:schemeClr val="tx1"/>
                </a:solidFill>
                <a:latin typeface="Times New Roman" pitchFamily="18" charset="0"/>
                <a:cs typeface="Times New Roman" pitchFamily="18" charset="0"/>
                <a:hlinkClick r:id="rId3" tooltip="Голубь"/>
              </a:rPr>
              <a:t>голубь</a:t>
            </a:r>
            <a:r>
              <a:rPr lang="ru-RU" sz="2400" dirty="0" smtClean="0">
                <a:solidFill>
                  <a:schemeClr val="tx1"/>
                </a:solidFill>
                <a:latin typeface="Times New Roman" pitchFamily="18" charset="0"/>
                <a:cs typeface="Times New Roman" pitchFamily="18" charset="0"/>
              </a:rPr>
              <a:t>. </a:t>
            </a:r>
          </a:p>
        </p:txBody>
      </p:sp>
      <p:pic>
        <p:nvPicPr>
          <p:cNvPr id="3" name="Picture 2" descr="https://im0-tub-ru.yandex.net/i?id=4cd4f15145e9c0b9f53741de0b6d68ed&amp;n=33&amp;h=204&amp;w=480"/>
          <p:cNvPicPr>
            <a:picLocks noChangeAspect="1" noChangeArrowheads="1"/>
          </p:cNvPicPr>
          <p:nvPr/>
        </p:nvPicPr>
        <p:blipFill>
          <a:blip r:embed="rId4" cstate="print"/>
          <a:srcRect/>
          <a:stretch>
            <a:fillRect/>
          </a:stretch>
        </p:blipFill>
        <p:spPr bwMode="auto">
          <a:xfrm>
            <a:off x="395536" y="0"/>
            <a:ext cx="8496944" cy="3542381"/>
          </a:xfrm>
          <a:prstGeom prst="rect">
            <a:avLst/>
          </a:prstGeo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s://im0-tub-ru.yandex.net/i?id=4cd4f15145e9c0b9f53741de0b6d68ed&amp;n=33&amp;h=204&amp;w=480"/>
          <p:cNvPicPr>
            <a:picLocks noChangeAspect="1" noChangeArrowheads="1"/>
          </p:cNvPicPr>
          <p:nvPr/>
        </p:nvPicPr>
        <p:blipFill>
          <a:blip r:embed="rId2" cstate="print"/>
          <a:srcRect/>
          <a:stretch>
            <a:fillRect/>
          </a:stretch>
        </p:blipFill>
        <p:spPr bwMode="auto">
          <a:xfrm>
            <a:off x="251520" y="0"/>
            <a:ext cx="8640960" cy="3646547"/>
          </a:xfrm>
          <a:prstGeom prst="rect">
            <a:avLst/>
          </a:prstGeom>
          <a:noFill/>
        </p:spPr>
      </p:pic>
      <p:sp>
        <p:nvSpPr>
          <p:cNvPr id="5" name="Прямоугольник 4"/>
          <p:cNvSpPr/>
          <p:nvPr/>
        </p:nvSpPr>
        <p:spPr>
          <a:xfrm>
            <a:off x="0" y="3861048"/>
            <a:ext cx="9144000" cy="2308324"/>
          </a:xfrm>
          <a:prstGeom prst="rect">
            <a:avLst/>
          </a:prstGeom>
        </p:spPr>
        <p:txBody>
          <a:bodyPr wrap="square">
            <a:spAutoFit/>
          </a:bodyPr>
          <a:lstStyle/>
          <a:p>
            <a:pPr marL="169863" indent="-168275"/>
            <a:r>
              <a:rPr lang="ru-RU" sz="2400" dirty="0" smtClean="0">
                <a:latin typeface="Times New Roman" pitchFamily="18" charset="0"/>
                <a:cs typeface="Times New Roman" pitchFamily="18" charset="0"/>
              </a:rPr>
              <a:t>На правом краю расположена фигура с поднятыми от ужаса руками, попавшая в ловушку из огня сверху и снизу. </a:t>
            </a:r>
          </a:p>
          <a:p>
            <a:pPr marL="169863" indent="-168275"/>
            <a:r>
              <a:rPr lang="ru-RU" sz="2400" dirty="0" smtClean="0">
                <a:latin typeface="Times New Roman" pitchFamily="18" charset="0"/>
                <a:cs typeface="Times New Roman" pitchFamily="18" charset="0"/>
              </a:rPr>
              <a:t>Тёмная стена с открытой дверью завершает правый конец картины. </a:t>
            </a:r>
          </a:p>
          <a:p>
            <a:pPr marL="169863" indent="-168275"/>
            <a:r>
              <a:rPr lang="ru-RU" sz="2400" dirty="0" smtClean="0">
                <a:latin typeface="Times New Roman" pitchFamily="18" charset="0"/>
                <a:cs typeface="Times New Roman" pitchFamily="18" charset="0"/>
              </a:rPr>
              <a:t>На руках мёртвого солдата видны </a:t>
            </a:r>
            <a:r>
              <a:rPr lang="ru-RU" sz="2400" dirty="0" smtClean="0">
                <a:latin typeface="Times New Roman" pitchFamily="18" charset="0"/>
                <a:cs typeface="Times New Roman" pitchFamily="18" charset="0"/>
                <a:hlinkClick r:id="rId3" tooltip="Стигматы"/>
              </a:rPr>
              <a:t>стигматы</a:t>
            </a:r>
            <a:r>
              <a:rPr lang="ru-RU" sz="2400" dirty="0" smtClean="0">
                <a:latin typeface="Times New Roman" pitchFamily="18" charset="0"/>
                <a:cs typeface="Times New Roman" pitchFamily="18" charset="0"/>
              </a:rPr>
              <a:t> (болезненные кровоточащие раны, открывающиеся на теле некоторых глубоко религиозных людей — тех, кто «пострадал как Иисус»). </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3"/>
          <p:cNvSpPr>
            <a:spLocks noGrp="1" noChangeArrowheads="1"/>
          </p:cNvSpPr>
          <p:nvPr>
            <p:ph type="body" idx="1"/>
          </p:nvPr>
        </p:nvSpPr>
        <p:spPr>
          <a:xfrm>
            <a:off x="323850" y="1268759"/>
            <a:ext cx="8362950" cy="4857403"/>
          </a:xfrm>
        </p:spPr>
        <p:txBody>
          <a:bodyPr>
            <a:normAutofit/>
          </a:bodyPr>
          <a:lstStyle/>
          <a:p>
            <a:pPr eaLnBrk="1" hangingPunct="1"/>
            <a:r>
              <a:rPr lang="ru-RU" sz="2800" dirty="0" smtClean="0">
                <a:solidFill>
                  <a:schemeClr val="tx1"/>
                </a:solidFill>
                <a:latin typeface="Times New Roman" pitchFamily="18" charset="0"/>
                <a:cs typeface="Times New Roman" pitchFamily="18" charset="0"/>
              </a:rPr>
              <a:t>С помощью символов Пикассо передал ужас, боль, страдание, возмущение, не вызывая у зрителей чувства страха и отвращения. </a:t>
            </a:r>
          </a:p>
          <a:p>
            <a:pPr eaLnBrk="1" hangingPunct="1"/>
            <a:r>
              <a:rPr lang="ru-RU" sz="2800" dirty="0" smtClean="0">
                <a:solidFill>
                  <a:schemeClr val="tx1"/>
                </a:solidFill>
                <a:latin typeface="Times New Roman" pitchFamily="18" charset="0"/>
                <a:cs typeface="Times New Roman" pitchFamily="18" charset="0"/>
              </a:rPr>
              <a:t>Картина вот уже много лет висит на стене музея Прадо в Мадриде, напоминая о преступлении перед человечеством, которое нельзя забывать.</a:t>
            </a:r>
          </a:p>
          <a:p>
            <a:pPr eaLnBrk="1" hangingPunct="1"/>
            <a:r>
              <a:rPr lang="ru-RU" sz="2800" dirty="0" smtClean="0">
                <a:solidFill>
                  <a:schemeClr val="tx1"/>
                </a:solidFill>
                <a:latin typeface="Times New Roman" pitchFamily="18" charset="0"/>
                <a:cs typeface="Times New Roman" pitchFamily="18" charset="0"/>
              </a:rPr>
              <a:t>Понять смысл картины могут люди любой страны, любой эпохи, если они владеют языком символов.</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p:txBody>
          <a:bodyPr>
            <a:normAutofit/>
          </a:bodyPr>
          <a:lstStyle/>
          <a:p>
            <a:pPr algn="ctr"/>
            <a:r>
              <a:rPr lang="ru-RU" sz="2400" b="1" dirty="0" err="1" smtClean="0">
                <a:solidFill>
                  <a:srgbClr val="C00000"/>
                </a:solidFill>
                <a:latin typeface="Times New Roman" pitchFamily="18" charset="0"/>
                <a:cs typeface="Times New Roman" pitchFamily="18" charset="0"/>
              </a:rPr>
              <a:t>Э́двард</a:t>
            </a:r>
            <a:r>
              <a:rPr lang="ru-RU" sz="2400" b="1" dirty="0" smtClean="0">
                <a:solidFill>
                  <a:srgbClr val="C00000"/>
                </a:solidFill>
                <a:latin typeface="Times New Roman" pitchFamily="18" charset="0"/>
                <a:cs typeface="Times New Roman" pitchFamily="18" charset="0"/>
              </a:rPr>
              <a:t> Мунк (1863 – 1944) </a:t>
            </a:r>
            <a:endParaRPr lang="ru-RU" sz="2400" b="1" dirty="0">
              <a:solidFill>
                <a:srgbClr val="C00000"/>
              </a:solidFill>
              <a:latin typeface="Times New Roman" pitchFamily="18" charset="0"/>
              <a:cs typeface="Times New Roman" pitchFamily="18" charset="0"/>
            </a:endParaRPr>
          </a:p>
        </p:txBody>
      </p:sp>
      <p:sp>
        <p:nvSpPr>
          <p:cNvPr id="9218" name="Rectangle 6"/>
          <p:cNvSpPr>
            <a:spLocks noGrp="1" noChangeArrowheads="1"/>
          </p:cNvSpPr>
          <p:nvPr>
            <p:ph type="body" sz="half" idx="4294967295"/>
          </p:nvPr>
        </p:nvSpPr>
        <p:spPr>
          <a:xfrm>
            <a:off x="4644008" y="1124744"/>
            <a:ext cx="4316412" cy="5256882"/>
          </a:xfrm>
        </p:spPr>
        <p:txBody>
          <a:bodyPr/>
          <a:lstStyle/>
          <a:p>
            <a:pPr eaLnBrk="1" hangingPunct="1">
              <a:lnSpc>
                <a:spcPct val="90000"/>
              </a:lnSpc>
              <a:buFontTx/>
              <a:buNone/>
            </a:pPr>
            <a:r>
              <a:rPr lang="ru-RU" sz="2800" dirty="0" smtClean="0">
                <a:solidFill>
                  <a:schemeClr val="tx1"/>
                </a:solidFill>
                <a:latin typeface="Times New Roman" pitchFamily="18" charset="0"/>
                <a:cs typeface="Times New Roman" pitchFamily="18" charset="0"/>
              </a:rPr>
              <a:t>Норвежский живописец и график, театральный художник, теоретик искусства. Один из первых представителей </a:t>
            </a:r>
            <a:r>
              <a:rPr lang="ru-RU" sz="2800" dirty="0" smtClean="0">
                <a:solidFill>
                  <a:schemeClr val="tx1"/>
                </a:solidFill>
                <a:latin typeface="Times New Roman" pitchFamily="18" charset="0"/>
                <a:cs typeface="Times New Roman" pitchFamily="18" charset="0"/>
                <a:hlinkClick r:id="rId2" tooltip="Экспрессионизм"/>
              </a:rPr>
              <a:t>экспрессионизма</a:t>
            </a:r>
            <a:r>
              <a:rPr lang="ru-RU" sz="2800" dirty="0" smtClean="0">
                <a:solidFill>
                  <a:schemeClr val="tx1"/>
                </a:solidFill>
                <a:latin typeface="Times New Roman" pitchFamily="18" charset="0"/>
                <a:cs typeface="Times New Roman" pitchFamily="18" charset="0"/>
              </a:rPr>
              <a:t>. Его творчество повлияло на современное искусство. Творчество Мунка охвачено мотивами смерти, одиночества, но при этом и жаждой жизни. </a:t>
            </a:r>
          </a:p>
        </p:txBody>
      </p:sp>
      <p:pic>
        <p:nvPicPr>
          <p:cNvPr id="20482" name="Picture 2" descr="http://img-fotki.yandex.ru/get/4122/39067198.c5/0_6f4e1_80acc17f_XL.jpg"/>
          <p:cNvPicPr>
            <a:picLocks noChangeAspect="1" noChangeArrowheads="1"/>
          </p:cNvPicPr>
          <p:nvPr/>
        </p:nvPicPr>
        <p:blipFill>
          <a:blip r:embed="rId3" cstate="print"/>
          <a:srcRect l="5203" t="1351" r="15456" b="2703"/>
          <a:stretch>
            <a:fillRect/>
          </a:stretch>
        </p:blipFill>
        <p:spPr bwMode="auto">
          <a:xfrm>
            <a:off x="251520" y="1196752"/>
            <a:ext cx="4320480" cy="5028755"/>
          </a:xfrm>
          <a:prstGeom prst="rect">
            <a:avLst/>
          </a:prstGeom>
          <a:noFill/>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4800" y="457200"/>
            <a:ext cx="8686800" cy="595536"/>
          </a:xfrm>
        </p:spPr>
        <p:txBody>
          <a:bodyPr>
            <a:normAutofit fontScale="90000"/>
          </a:bodyPr>
          <a:lstStyle/>
          <a:p>
            <a:pPr algn="ctr"/>
            <a:r>
              <a:rPr lang="ru-RU" b="1" dirty="0" err="1" smtClean="0">
                <a:solidFill>
                  <a:srgbClr val="C00000"/>
                </a:solidFill>
                <a:latin typeface="Times New Roman" pitchFamily="18" charset="0"/>
                <a:cs typeface="Times New Roman" pitchFamily="18" charset="0"/>
              </a:rPr>
              <a:t>Э́двард</a:t>
            </a:r>
            <a:r>
              <a:rPr lang="ru-RU" b="1" dirty="0" smtClean="0">
                <a:solidFill>
                  <a:srgbClr val="C00000"/>
                </a:solidFill>
                <a:latin typeface="Times New Roman" pitchFamily="18" charset="0"/>
                <a:cs typeface="Times New Roman" pitchFamily="18" charset="0"/>
              </a:rPr>
              <a:t> Мунк (1863 – 1944) </a:t>
            </a:r>
            <a:endParaRPr lang="ru-RU" dirty="0"/>
          </a:p>
        </p:txBody>
      </p:sp>
      <p:sp>
        <p:nvSpPr>
          <p:cNvPr id="3" name="Содержимое 2"/>
          <p:cNvSpPr>
            <a:spLocks noGrp="1"/>
          </p:cNvSpPr>
          <p:nvPr>
            <p:ph idx="1"/>
          </p:nvPr>
        </p:nvSpPr>
        <p:spPr>
          <a:xfrm>
            <a:off x="4644008" y="1340768"/>
            <a:ext cx="4347592" cy="4739357"/>
          </a:xfrm>
        </p:spPr>
        <p:txBody>
          <a:bodyPr>
            <a:normAutofit fontScale="77500" lnSpcReduction="20000"/>
          </a:bodyPr>
          <a:lstStyle/>
          <a:p>
            <a:pPr>
              <a:buNone/>
            </a:pPr>
            <a:r>
              <a:rPr lang="ru-RU" dirty="0" smtClean="0">
                <a:solidFill>
                  <a:schemeClr val="tx1"/>
                </a:solidFill>
                <a:latin typeface="Times New Roman" pitchFamily="18" charset="0"/>
                <a:cs typeface="Times New Roman" pitchFamily="18" charset="0"/>
              </a:rPr>
              <a:t>Сам художник - молчаливый и нелюдимый, мрачный и подозрительный, мягкий и обидчивый, сомневающийся и бескомпромиссный, - трудно сходился с людьми. И хотя у него было достаточно много друзей, предпочитал одиночество и одновременно все-таки стремился быть среди них.</a:t>
            </a:r>
          </a:p>
          <a:p>
            <a:endParaRPr lang="ru-RU" dirty="0"/>
          </a:p>
        </p:txBody>
      </p:sp>
      <p:pic>
        <p:nvPicPr>
          <p:cNvPr id="4" name="Picture 7" descr="Edvard_Munch_1912"/>
          <p:cNvPicPr>
            <a:picLocks noChangeAspect="1" noChangeArrowheads="1"/>
          </p:cNvPicPr>
          <p:nvPr/>
        </p:nvPicPr>
        <p:blipFill>
          <a:blip r:embed="rId2" cstate="print"/>
          <a:srcRect/>
          <a:stretch>
            <a:fillRect/>
          </a:stretch>
        </p:blipFill>
        <p:spPr>
          <a:xfrm>
            <a:off x="683568" y="1412776"/>
            <a:ext cx="3745111" cy="4820008"/>
          </a:xfrm>
          <a:prstGeom prst="rect">
            <a:avLst/>
          </a:prstGeom>
          <a:noFill/>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3"/>
          <p:cNvSpPr>
            <a:spLocks noGrp="1" noChangeArrowheads="1"/>
          </p:cNvSpPr>
          <p:nvPr>
            <p:ph type="body" idx="1"/>
          </p:nvPr>
        </p:nvSpPr>
        <p:spPr>
          <a:xfrm>
            <a:off x="0" y="980728"/>
            <a:ext cx="4464621" cy="5616352"/>
          </a:xfrm>
        </p:spPr>
        <p:txBody>
          <a:bodyPr>
            <a:normAutofit fontScale="92500"/>
          </a:bodyPr>
          <a:lstStyle/>
          <a:p>
            <a:pPr eaLnBrk="1" hangingPunct="1">
              <a:lnSpc>
                <a:spcPct val="80000"/>
              </a:lnSpc>
              <a:buNone/>
            </a:pPr>
            <a:r>
              <a:rPr lang="ru-RU" sz="2400" dirty="0" smtClean="0">
                <a:solidFill>
                  <a:schemeClr val="tx1"/>
                </a:solidFill>
                <a:latin typeface="Times New Roman" pitchFamily="18" charset="0"/>
                <a:cs typeface="Times New Roman" pitchFamily="18" charset="0"/>
              </a:rPr>
              <a:t>"Я гулял по дороге с двумя товарищами. Солнце садилось. Небо вдруг стало кроваво-красным, и я почувствовал взрыв меланхолии, грызущей боли под сердцем. Я остановился и прислонился к забору, смертельно усталый. Над сине-черным фьордом и городом лежали кровь и языки пламени. Мои друзья продолжали гулять, а я остался позади, трепеща от страха, и я услышал бесконечный крик, пронзающий природу".</a:t>
            </a:r>
          </a:p>
          <a:p>
            <a:pPr eaLnBrk="1" hangingPunct="1">
              <a:lnSpc>
                <a:spcPct val="80000"/>
              </a:lnSpc>
              <a:buNone/>
            </a:pPr>
            <a:r>
              <a:rPr lang="ru-RU" sz="2400" dirty="0" smtClean="0">
                <a:solidFill>
                  <a:schemeClr val="tx1"/>
                </a:solidFill>
                <a:latin typeface="Times New Roman" pitchFamily="18" charset="0"/>
                <a:cs typeface="Times New Roman" pitchFamily="18" charset="0"/>
              </a:rPr>
              <a:t>Впоследствии эти впечатления стали основой замысла полотна "Крик", которое Мунк написал в 1893 году, а потом повторил его несколько раз в гравюре.</a:t>
            </a:r>
          </a:p>
        </p:txBody>
      </p:sp>
      <p:pic>
        <p:nvPicPr>
          <p:cNvPr id="36866" name="Picture 2" descr="https://media2.nekropole.info/2012/11/Edvard_Munch_1921.jpg"/>
          <p:cNvPicPr>
            <a:picLocks noChangeAspect="1" noChangeArrowheads="1"/>
          </p:cNvPicPr>
          <p:nvPr/>
        </p:nvPicPr>
        <p:blipFill>
          <a:blip r:embed="rId2" cstate="print"/>
          <a:srcRect/>
          <a:stretch>
            <a:fillRect/>
          </a:stretch>
        </p:blipFill>
        <p:spPr bwMode="auto">
          <a:xfrm>
            <a:off x="4716016" y="1102594"/>
            <a:ext cx="3888432" cy="5170214"/>
          </a:xfrm>
          <a:prstGeom prst="rect">
            <a:avLst/>
          </a:prstGeom>
          <a:noFill/>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51520" y="3429000"/>
            <a:ext cx="8640960" cy="3046988"/>
          </a:xfrm>
          <a:prstGeom prst="rect">
            <a:avLst/>
          </a:prstGeom>
        </p:spPr>
        <p:txBody>
          <a:bodyPr wrap="square">
            <a:spAutoFit/>
          </a:bodyPr>
          <a:lstStyle/>
          <a:p>
            <a:pPr>
              <a:lnSpc>
                <a:spcPct val="80000"/>
              </a:lnSpc>
            </a:pPr>
            <a:r>
              <a:rPr lang="ru-RU" sz="2400" b="1" dirty="0" smtClean="0">
                <a:latin typeface="Times New Roman" pitchFamily="18" charset="0"/>
                <a:cs typeface="Times New Roman" pitchFamily="18" charset="0"/>
              </a:rPr>
              <a:t>«Крик»</a:t>
            </a:r>
            <a:r>
              <a:rPr lang="ru-RU" sz="2400" dirty="0" smtClean="0">
                <a:latin typeface="Times New Roman" pitchFamily="18" charset="0"/>
                <a:cs typeface="Times New Roman" pitchFamily="18" charset="0"/>
              </a:rPr>
              <a:t> — созданная в промежутке между 1893 и 1910 годами серия картин на которых изображена кричащая в отчаянии человеческая фигура на фоне кроваво-красного неба и крайне обобщённого пейзажного фона. </a:t>
            </a:r>
          </a:p>
          <a:p>
            <a:pPr>
              <a:lnSpc>
                <a:spcPct val="80000"/>
              </a:lnSpc>
            </a:pPr>
            <a:r>
              <a:rPr lang="ru-RU" sz="2400" dirty="0" smtClean="0">
                <a:latin typeface="Times New Roman" pitchFamily="18" charset="0"/>
                <a:cs typeface="Times New Roman" pitchFamily="18" charset="0"/>
                <a:hlinkClick r:id="rId2" tooltip="Экспрессионизм"/>
              </a:rPr>
              <a:t>Стиль: экспрессионизма</a:t>
            </a:r>
            <a:r>
              <a:rPr lang="ru-RU" sz="2400" dirty="0" smtClean="0">
                <a:latin typeface="Times New Roman" pitchFamily="18" charset="0"/>
                <a:cs typeface="Times New Roman" pitchFamily="18" charset="0"/>
              </a:rPr>
              <a:t> служит своего рода прелюдией к искусству XX века, предвещая ключевые для </a:t>
            </a:r>
            <a:r>
              <a:rPr lang="ru-RU" sz="2400" dirty="0" smtClean="0">
                <a:latin typeface="Times New Roman" pitchFamily="18" charset="0"/>
                <a:cs typeface="Times New Roman" pitchFamily="18" charset="0"/>
                <a:hlinkClick r:id="rId3" tooltip="Модернизм"/>
              </a:rPr>
              <a:t>модернизма</a:t>
            </a:r>
            <a:r>
              <a:rPr lang="ru-RU" sz="2400" dirty="0" smtClean="0">
                <a:latin typeface="Times New Roman" pitchFamily="18" charset="0"/>
                <a:cs typeface="Times New Roman" pitchFamily="18" charset="0"/>
              </a:rPr>
              <a:t> темы </a:t>
            </a:r>
            <a:r>
              <a:rPr lang="ru-RU" sz="2400" b="1" dirty="0" smtClean="0">
                <a:latin typeface="Times New Roman" pitchFamily="18" charset="0"/>
                <a:cs typeface="Times New Roman" pitchFamily="18" charset="0"/>
              </a:rPr>
              <a:t>одиночества, отчаяния и отчуждения</a:t>
            </a:r>
            <a:r>
              <a:rPr lang="ru-RU" sz="2400" dirty="0" smtClean="0">
                <a:latin typeface="Times New Roman" pitchFamily="18" charset="0"/>
                <a:cs typeface="Times New Roman" pitchFamily="18" charset="0"/>
              </a:rPr>
              <a:t>. Словно бы заглянув в грядущее столетие мировых войн, революций и экологических бедствий, автор, кажется, отрицает саму возможность какого-либо их преодоления</a:t>
            </a:r>
          </a:p>
        </p:txBody>
      </p:sp>
      <p:pic>
        <p:nvPicPr>
          <p:cNvPr id="32770" name="Picture 2" descr="http://funnymom.ru/wp-content/uploads/2017/03/Edvard-Munch-1.jpg"/>
          <p:cNvPicPr>
            <a:picLocks noChangeAspect="1" noChangeArrowheads="1"/>
          </p:cNvPicPr>
          <p:nvPr/>
        </p:nvPicPr>
        <p:blipFill>
          <a:blip r:embed="rId4" cstate="print"/>
          <a:srcRect/>
          <a:stretch>
            <a:fillRect/>
          </a:stretch>
        </p:blipFill>
        <p:spPr bwMode="auto">
          <a:xfrm>
            <a:off x="7884368" y="6858000"/>
            <a:ext cx="1595085" cy="1052756"/>
          </a:xfrm>
          <a:prstGeom prst="rect">
            <a:avLst/>
          </a:prstGeom>
          <a:noFill/>
        </p:spPr>
      </p:pic>
      <p:pic>
        <p:nvPicPr>
          <p:cNvPr id="32772" name="Picture 4" descr="https://marisolroman.files.wordpress.com/2012/11/fourscreams-copy.jpg"/>
          <p:cNvPicPr>
            <a:picLocks noChangeAspect="1" noChangeArrowheads="1"/>
          </p:cNvPicPr>
          <p:nvPr/>
        </p:nvPicPr>
        <p:blipFill>
          <a:blip r:embed="rId5" cstate="print"/>
          <a:srcRect b="16001"/>
          <a:stretch>
            <a:fillRect/>
          </a:stretch>
        </p:blipFill>
        <p:spPr bwMode="auto">
          <a:xfrm>
            <a:off x="0" y="548680"/>
            <a:ext cx="8984192" cy="2808312"/>
          </a:xfrm>
          <a:prstGeom prst="rect">
            <a:avLst/>
          </a:prstGeom>
          <a:noFill/>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3"/>
          <p:cNvSpPr>
            <a:spLocks noGrp="1" noChangeArrowheads="1"/>
          </p:cNvSpPr>
          <p:nvPr>
            <p:ph type="body" idx="1"/>
          </p:nvPr>
        </p:nvSpPr>
        <p:spPr>
          <a:xfrm>
            <a:off x="4499992" y="1052736"/>
            <a:ext cx="4644008" cy="5805264"/>
          </a:xfrm>
        </p:spPr>
        <p:txBody>
          <a:bodyPr>
            <a:normAutofit fontScale="92500"/>
          </a:bodyPr>
          <a:lstStyle/>
          <a:p>
            <a:pPr eaLnBrk="1" hangingPunct="1">
              <a:lnSpc>
                <a:spcPct val="80000"/>
              </a:lnSpc>
            </a:pPr>
            <a:r>
              <a:rPr lang="ru-RU" sz="2000" dirty="0" smtClean="0">
                <a:solidFill>
                  <a:schemeClr val="tx1"/>
                </a:solidFill>
                <a:latin typeface="Times New Roman" pitchFamily="18" charset="0"/>
                <a:cs typeface="Times New Roman" pitchFamily="18" charset="0"/>
              </a:rPr>
              <a:t>Фигура кричащего </a:t>
            </a:r>
            <a:r>
              <a:rPr lang="ru-RU" sz="2000" dirty="0" err="1" smtClean="0">
                <a:solidFill>
                  <a:schemeClr val="tx1"/>
                </a:solidFill>
                <a:latin typeface="Times New Roman" pitchFamily="18" charset="0"/>
                <a:cs typeface="Times New Roman" pitchFamily="18" charset="0"/>
              </a:rPr>
              <a:t>примитивизирована</a:t>
            </a:r>
            <a:r>
              <a:rPr lang="ru-RU" sz="2000" dirty="0" smtClean="0">
                <a:solidFill>
                  <a:schemeClr val="tx1"/>
                </a:solidFill>
                <a:latin typeface="Times New Roman" pitchFamily="18" charset="0"/>
                <a:cs typeface="Times New Roman" pitchFamily="18" charset="0"/>
              </a:rPr>
              <a:t>. Волнообразные линии пейзажа, будто эхо, повторяют закруглённые контуры головы и широко раскрытого рта — как если бы звук крика отдавался повсюду. Негативная эмоция субъекта, таким образом, подминает под себя окружающий мир, приобретая вселенский размах. </a:t>
            </a:r>
          </a:p>
          <a:p>
            <a:pPr eaLnBrk="1" hangingPunct="1">
              <a:lnSpc>
                <a:spcPct val="80000"/>
              </a:lnSpc>
            </a:pPr>
            <a:r>
              <a:rPr lang="ru-RU" sz="2000" dirty="0" smtClean="0">
                <a:solidFill>
                  <a:schemeClr val="tx1"/>
                </a:solidFill>
                <a:latin typeface="Times New Roman" pitchFamily="18" charset="0"/>
                <a:cs typeface="Times New Roman" pitchFamily="18" charset="0"/>
              </a:rPr>
              <a:t>Но возможно и обратное прочтение: человек агонизирует по поводу раздающегося отовсюду, как выразился сам художник, «крика природы». </a:t>
            </a:r>
          </a:p>
          <a:p>
            <a:pPr>
              <a:lnSpc>
                <a:spcPct val="80000"/>
              </a:lnSpc>
            </a:pPr>
            <a:r>
              <a:rPr lang="ru-RU" sz="2000" dirty="0" smtClean="0">
                <a:solidFill>
                  <a:schemeClr val="tx1"/>
                </a:solidFill>
                <a:latin typeface="Times New Roman" pitchFamily="18" charset="0"/>
                <a:cs typeface="Times New Roman" pitchFamily="18" charset="0"/>
              </a:rPr>
              <a:t>Одинокая человеческая фигура кажется затерянной в огромном, гнетущем мире. Очертания фьорда лишь намечены извилистыми линиями - пронзительными полосами, желтого, красного и синего. Диагональ моста и зигзаги пейзажа придают всей композиции мощнейшую динамику. Лицо человека представляется безликой, застывшей маской, которая издает вопль.</a:t>
            </a:r>
          </a:p>
          <a:p>
            <a:pPr eaLnBrk="1" hangingPunct="1">
              <a:lnSpc>
                <a:spcPct val="80000"/>
              </a:lnSpc>
            </a:pPr>
            <a:endParaRPr lang="ru-RU" sz="2000" dirty="0" smtClean="0"/>
          </a:p>
        </p:txBody>
      </p:sp>
      <p:pic>
        <p:nvPicPr>
          <p:cNvPr id="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520" y="1124744"/>
            <a:ext cx="4176464" cy="53806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3"/>
          <p:cNvSpPr>
            <a:spLocks noGrp="1" noChangeArrowheads="1"/>
          </p:cNvSpPr>
          <p:nvPr>
            <p:ph type="body" idx="1"/>
          </p:nvPr>
        </p:nvSpPr>
        <p:spPr>
          <a:xfrm>
            <a:off x="4644008" y="692696"/>
            <a:ext cx="4499992" cy="6165304"/>
          </a:xfrm>
        </p:spPr>
        <p:txBody>
          <a:bodyPr>
            <a:normAutofit lnSpcReduction="10000"/>
          </a:bodyPr>
          <a:lstStyle/>
          <a:p>
            <a:pPr eaLnBrk="1" hangingPunct="1">
              <a:lnSpc>
                <a:spcPct val="80000"/>
              </a:lnSpc>
              <a:buNone/>
            </a:pPr>
            <a:r>
              <a:rPr lang="ru-RU" sz="2400" dirty="0" smtClean="0">
                <a:solidFill>
                  <a:schemeClr val="tx1"/>
                </a:solidFill>
                <a:latin typeface="Times New Roman" pitchFamily="18" charset="0"/>
                <a:cs typeface="Times New Roman" pitchFamily="18" charset="0"/>
              </a:rPr>
              <a:t>Трагической гримасе лица человека противопоставлены мирные фигуры двух мужчин. </a:t>
            </a:r>
            <a:r>
              <a:rPr lang="ru-RU" sz="2400" dirty="0" err="1" smtClean="0">
                <a:solidFill>
                  <a:schemeClr val="tx1"/>
                </a:solidFill>
                <a:latin typeface="Times New Roman" pitchFamily="18" charset="0"/>
                <a:cs typeface="Times New Roman" pitchFamily="18" charset="0"/>
              </a:rPr>
              <a:t>Стенерсен</a:t>
            </a:r>
            <a:r>
              <a:rPr lang="ru-RU" sz="2400" dirty="0" smtClean="0">
                <a:solidFill>
                  <a:schemeClr val="tx1"/>
                </a:solidFill>
                <a:latin typeface="Times New Roman" pitchFamily="18" charset="0"/>
                <a:cs typeface="Times New Roman" pitchFamily="18" charset="0"/>
              </a:rPr>
              <a:t> увидел в картине Мунка всепоглощающий страх слабого человека, парализованного ландшафтом, линии и краски которого сдвинулись, чтобы удушить его. </a:t>
            </a:r>
          </a:p>
          <a:p>
            <a:pPr eaLnBrk="1" hangingPunct="1">
              <a:lnSpc>
                <a:spcPct val="80000"/>
              </a:lnSpc>
              <a:buNone/>
            </a:pPr>
            <a:r>
              <a:rPr lang="ru-RU" sz="2400" dirty="0" smtClean="0">
                <a:solidFill>
                  <a:schemeClr val="tx1"/>
                </a:solidFill>
                <a:latin typeface="Times New Roman" pitchFamily="18" charset="0"/>
                <a:cs typeface="Times New Roman" pitchFamily="18" charset="0"/>
              </a:rPr>
              <a:t>Действительно, картина "Крик" является апогеем психологического обобщения. Живопись Мунка в этой картине достигла исключительной напряженности, а само полотно уподобляется пластической метафоре человеческого отчаяния и одиночества.</a:t>
            </a:r>
          </a:p>
          <a:p>
            <a:pPr eaLnBrk="1" hangingPunct="1">
              <a:lnSpc>
                <a:spcPct val="80000"/>
              </a:lnSpc>
              <a:buNone/>
            </a:pPr>
            <a:endParaRPr lang="ru-RU" sz="2400" dirty="0" smtClean="0"/>
          </a:p>
        </p:txBody>
      </p:sp>
      <p:pic>
        <p:nvPicPr>
          <p:cNvPr id="3"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520" y="1052350"/>
            <a:ext cx="4176464" cy="53806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301752" y="188640"/>
            <a:ext cx="8590728" cy="1152128"/>
          </a:xfrm>
        </p:spPr>
        <p:txBody>
          <a:bodyPr>
            <a:normAutofit/>
          </a:bodyPr>
          <a:lstStyle/>
          <a:p>
            <a:pPr algn="ctr"/>
            <a:r>
              <a:rPr lang="ru-RU" sz="2400" b="1" dirty="0" err="1" smtClean="0">
                <a:solidFill>
                  <a:srgbClr val="C00000"/>
                </a:solidFill>
                <a:latin typeface="Times New Roman" pitchFamily="18" charset="0"/>
                <a:cs typeface="Times New Roman" pitchFamily="18" charset="0"/>
              </a:rPr>
              <a:t>Франси́ско</a:t>
            </a:r>
            <a:r>
              <a:rPr lang="ru-RU" sz="2400" b="1" dirty="0" smtClean="0">
                <a:solidFill>
                  <a:srgbClr val="C00000"/>
                </a:solidFill>
                <a:latin typeface="Times New Roman" pitchFamily="18" charset="0"/>
                <a:cs typeface="Times New Roman" pitchFamily="18" charset="0"/>
              </a:rPr>
              <a:t> Хосе́ де </a:t>
            </a:r>
            <a:r>
              <a:rPr lang="ru-RU" sz="2400" b="1" dirty="0" err="1" smtClean="0">
                <a:solidFill>
                  <a:srgbClr val="C00000"/>
                </a:solidFill>
                <a:latin typeface="Times New Roman" pitchFamily="18" charset="0"/>
                <a:cs typeface="Times New Roman" pitchFamily="18" charset="0"/>
              </a:rPr>
              <a:t>Го́йя-и-Лусье́нтес</a:t>
            </a:r>
            <a:r>
              <a:rPr lang="ru-RU" sz="2400" b="1" dirty="0" smtClean="0">
                <a:solidFill>
                  <a:srgbClr val="C00000"/>
                </a:solidFill>
                <a:latin typeface="Times New Roman" pitchFamily="18" charset="0"/>
                <a:cs typeface="Times New Roman" pitchFamily="18" charset="0"/>
              </a:rPr>
              <a:t/>
            </a:r>
            <a:br>
              <a:rPr lang="ru-RU" sz="2400" b="1" dirty="0" smtClean="0">
                <a:solidFill>
                  <a:srgbClr val="C00000"/>
                </a:solidFill>
                <a:latin typeface="Times New Roman" pitchFamily="18" charset="0"/>
                <a:cs typeface="Times New Roman" pitchFamily="18" charset="0"/>
              </a:rPr>
            </a:br>
            <a:r>
              <a:rPr lang="ru-RU" sz="2400" b="1" dirty="0" smtClean="0">
                <a:solidFill>
                  <a:srgbClr val="C00000"/>
                </a:solidFill>
                <a:latin typeface="Times New Roman" pitchFamily="18" charset="0"/>
                <a:cs typeface="Times New Roman" pitchFamily="18" charset="0"/>
              </a:rPr>
              <a:t> (1746-1828) </a:t>
            </a:r>
            <a:endParaRPr lang="ru-RU" sz="2400" b="1" dirty="0">
              <a:solidFill>
                <a:srgbClr val="C00000"/>
              </a:solidFill>
              <a:latin typeface="Times New Roman" pitchFamily="18" charset="0"/>
              <a:cs typeface="Times New Roman" pitchFamily="18" charset="0"/>
            </a:endParaRPr>
          </a:p>
        </p:txBody>
      </p:sp>
      <p:sp>
        <p:nvSpPr>
          <p:cNvPr id="28674" name="Rectangle 5"/>
          <p:cNvSpPr>
            <a:spLocks noGrp="1" noChangeArrowheads="1"/>
          </p:cNvSpPr>
          <p:nvPr>
            <p:ph type="body" sz="half" idx="4294967295"/>
          </p:nvPr>
        </p:nvSpPr>
        <p:spPr>
          <a:xfrm>
            <a:off x="467544" y="1484784"/>
            <a:ext cx="4464050" cy="4752975"/>
          </a:xfrm>
        </p:spPr>
        <p:txBody>
          <a:bodyPr/>
          <a:lstStyle/>
          <a:p>
            <a:pPr eaLnBrk="1" hangingPunct="1">
              <a:buNone/>
            </a:pPr>
            <a:r>
              <a:rPr lang="ru-RU" sz="2800" dirty="0" smtClean="0">
                <a:solidFill>
                  <a:schemeClr val="tx1"/>
                </a:solidFill>
              </a:rPr>
              <a:t>Испанский художник и гравёр, один из первых и наиболее ярких мастеров изобразительного искусства эпохи </a:t>
            </a:r>
            <a:r>
              <a:rPr lang="ru-RU" sz="2800" dirty="0" smtClean="0">
                <a:solidFill>
                  <a:schemeClr val="tx1"/>
                </a:solidFill>
                <a:hlinkClick r:id="rId2" tooltip="Романтизм"/>
              </a:rPr>
              <a:t>романтизма</a:t>
            </a:r>
            <a:r>
              <a:rPr lang="ru-RU" sz="2800" dirty="0" smtClean="0">
                <a:solidFill>
                  <a:schemeClr val="tx1"/>
                </a:solidFill>
              </a:rPr>
              <a:t>. </a:t>
            </a:r>
          </a:p>
        </p:txBody>
      </p:sp>
      <p:pic>
        <p:nvPicPr>
          <p:cNvPr id="28675" name="Picture 7" descr="Goya_portrait"/>
          <p:cNvPicPr>
            <a:picLocks noGrp="1" noChangeAspect="1" noChangeArrowheads="1"/>
          </p:cNvPicPr>
          <p:nvPr>
            <p:ph sz="half" idx="4294967295"/>
          </p:nvPr>
        </p:nvPicPr>
        <p:blipFill>
          <a:blip r:embed="rId3" cstate="print"/>
          <a:srcRect/>
          <a:stretch>
            <a:fillRect/>
          </a:stretch>
        </p:blipFill>
        <p:spPr>
          <a:xfrm>
            <a:off x="5037138" y="1484784"/>
            <a:ext cx="3396716" cy="4823941"/>
          </a:xfrm>
          <a:noFill/>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4"/>
          <p:cNvSpPr>
            <a:spLocks noGrp="1" noChangeArrowheads="1"/>
          </p:cNvSpPr>
          <p:nvPr>
            <p:ph type="title"/>
          </p:nvPr>
        </p:nvSpPr>
        <p:spPr>
          <a:xfrm>
            <a:off x="4860032" y="620688"/>
            <a:ext cx="3754437" cy="2447776"/>
          </a:xfrm>
        </p:spPr>
        <p:txBody>
          <a:bodyPr>
            <a:normAutofit/>
          </a:bodyPr>
          <a:lstStyle/>
          <a:p>
            <a:pPr algn="ctr" eaLnBrk="1" hangingPunct="1"/>
            <a:r>
              <a:rPr lang="ru-RU" sz="2800" b="1" dirty="0" smtClean="0">
                <a:solidFill>
                  <a:srgbClr val="C00000"/>
                </a:solidFill>
                <a:latin typeface="Times New Roman" pitchFamily="18" charset="0"/>
                <a:cs typeface="Times New Roman" pitchFamily="18" charset="0"/>
              </a:rPr>
              <a:t>Ф. Гойя.</a:t>
            </a:r>
            <a:br>
              <a:rPr lang="ru-RU" sz="2800" b="1" dirty="0" smtClean="0">
                <a:solidFill>
                  <a:srgbClr val="C00000"/>
                </a:solidFill>
                <a:latin typeface="Times New Roman" pitchFamily="18" charset="0"/>
                <a:cs typeface="Times New Roman" pitchFamily="18" charset="0"/>
              </a:rPr>
            </a:br>
            <a:r>
              <a:rPr lang="ru-RU" sz="2800" b="1" dirty="0" smtClean="0">
                <a:solidFill>
                  <a:srgbClr val="C00000"/>
                </a:solidFill>
                <a:latin typeface="Times New Roman" pitchFamily="18" charset="0"/>
                <a:cs typeface="Times New Roman" pitchFamily="18" charset="0"/>
              </a:rPr>
              <a:t>«</a:t>
            </a:r>
            <a:r>
              <a:rPr lang="ru-RU" sz="2800" b="1" i="1" dirty="0" smtClean="0">
                <a:solidFill>
                  <a:srgbClr val="C00000"/>
                </a:solidFill>
                <a:latin typeface="Times New Roman" pitchFamily="18" charset="0"/>
                <a:cs typeface="Times New Roman" pitchFamily="18" charset="0"/>
              </a:rPr>
              <a:t>Сон разума рождает чудовищ»</a:t>
            </a:r>
          </a:p>
        </p:txBody>
      </p:sp>
      <p:pic>
        <p:nvPicPr>
          <p:cNvPr id="27651" name="Picture 6" descr="Francisco-de-Goya-1799"/>
          <p:cNvPicPr>
            <a:picLocks noGrp="1" noChangeAspect="1" noChangeArrowheads="1"/>
          </p:cNvPicPr>
          <p:nvPr>
            <p:ph idx="1"/>
          </p:nvPr>
        </p:nvPicPr>
        <p:blipFill>
          <a:blip r:embed="rId2" cstate="print"/>
          <a:srcRect/>
          <a:stretch>
            <a:fillRect/>
          </a:stretch>
        </p:blipFill>
        <p:spPr>
          <a:xfrm>
            <a:off x="179388" y="260350"/>
            <a:ext cx="4235450" cy="6264275"/>
          </a:xfrm>
          <a:noFill/>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3"/>
          <p:cNvSpPr>
            <a:spLocks noGrp="1" noChangeArrowheads="1"/>
          </p:cNvSpPr>
          <p:nvPr>
            <p:ph type="body" idx="1"/>
          </p:nvPr>
        </p:nvSpPr>
        <p:spPr>
          <a:xfrm>
            <a:off x="1" y="333375"/>
            <a:ext cx="4788023" cy="6524625"/>
          </a:xfrm>
        </p:spPr>
        <p:txBody>
          <a:bodyPr>
            <a:normAutofit fontScale="92500" lnSpcReduction="10000"/>
          </a:bodyPr>
          <a:lstStyle/>
          <a:p>
            <a:pPr eaLnBrk="1" hangingPunct="1">
              <a:lnSpc>
                <a:spcPct val="80000"/>
              </a:lnSpc>
            </a:pPr>
            <a:r>
              <a:rPr lang="ru-RU" sz="2400" dirty="0" smtClean="0">
                <a:solidFill>
                  <a:schemeClr val="tx1"/>
                </a:solidFill>
                <a:latin typeface="Times New Roman" pitchFamily="18" charset="0"/>
                <a:cs typeface="Times New Roman" pitchFamily="18" charset="0"/>
              </a:rPr>
              <a:t>Согласно бытовавшему в те времена представлению, живопись и графика являют собой некий доступный для всех и всем понятный всеобщий язык.</a:t>
            </a:r>
          </a:p>
          <a:p>
            <a:pPr eaLnBrk="1" hangingPunct="1">
              <a:lnSpc>
                <a:spcPct val="80000"/>
              </a:lnSpc>
            </a:pPr>
            <a:r>
              <a:rPr lang="ru-RU" sz="2400" dirty="0" smtClean="0">
                <a:solidFill>
                  <a:schemeClr val="tx1"/>
                </a:solidFill>
                <a:latin typeface="Times New Roman" pitchFamily="18" charset="0"/>
                <a:cs typeface="Times New Roman" pitchFamily="18" charset="0"/>
              </a:rPr>
              <a:t> По первоначальному замыслу Гойи офорт должен был называться «Всеобщий язык». Однако это название впоследствии показалось ему слишком дерзким, и он переименовал свой рисунок в «Сон разума», сопроводив его следующим пояснением: «</a:t>
            </a:r>
            <a:r>
              <a:rPr lang="ru-RU" sz="2400" b="1" dirty="0" smtClean="0">
                <a:solidFill>
                  <a:schemeClr val="tx1"/>
                </a:solidFill>
                <a:latin typeface="Times New Roman" pitchFamily="18" charset="0"/>
                <a:cs typeface="Times New Roman" pitchFamily="18" charset="0"/>
              </a:rPr>
              <a:t>Когда разум спит, фантазия в сонных грезах порождает чудовищ, но в сочетании с разумом фантазия становится матерью искусства и всех его чудесных творений</a:t>
            </a:r>
            <a:r>
              <a:rPr lang="ru-RU" sz="2400" dirty="0" smtClean="0">
                <a:solidFill>
                  <a:schemeClr val="tx1"/>
                </a:solidFill>
                <a:latin typeface="Times New Roman" pitchFamily="18" charset="0"/>
                <a:cs typeface="Times New Roman" pitchFamily="18" charset="0"/>
              </a:rPr>
              <a:t>». </a:t>
            </a:r>
          </a:p>
          <a:p>
            <a:pPr eaLnBrk="1" hangingPunct="1">
              <a:lnSpc>
                <a:spcPct val="80000"/>
              </a:lnSpc>
            </a:pPr>
            <a:r>
              <a:rPr lang="ru-RU" sz="2400" dirty="0" smtClean="0">
                <a:solidFill>
                  <a:schemeClr val="tx1"/>
                </a:solidFill>
                <a:latin typeface="Times New Roman" pitchFamily="18" charset="0"/>
                <a:cs typeface="Times New Roman" pitchFamily="18" charset="0"/>
              </a:rPr>
              <a:t>Воображение в сочетании с разумом производят не чудовищ, а чудесные творения искусства. А чудищ, по всей видимости, порождает не само воображение и не сам по себе разум, но именно сон последнего.</a:t>
            </a:r>
          </a:p>
        </p:txBody>
      </p:sp>
      <p:pic>
        <p:nvPicPr>
          <p:cNvPr id="3" name="Picture 6" descr="Francisco-de-Goya-1799"/>
          <p:cNvPicPr>
            <a:picLocks noChangeAspect="1" noChangeArrowheads="1"/>
          </p:cNvPicPr>
          <p:nvPr/>
        </p:nvPicPr>
        <p:blipFill>
          <a:blip r:embed="rId2" cstate="print"/>
          <a:srcRect/>
          <a:stretch>
            <a:fillRect/>
          </a:stretch>
        </p:blipFill>
        <p:spPr>
          <a:xfrm>
            <a:off x="4716016" y="332656"/>
            <a:ext cx="4235450" cy="6264275"/>
          </a:xfrm>
          <a:prstGeom prst="rect">
            <a:avLst/>
          </a:prstGeom>
          <a:noFill/>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r>
              <a:rPr lang="ru-RU" sz="2800" b="1" cap="all" spc="0" dirty="0" smtClean="0">
                <a:ln w="0">
                  <a:solidFill>
                    <a:srgbClr val="C00000"/>
                  </a:solidFill>
                </a:ln>
                <a:solidFill>
                  <a:srgbClr val="C00000"/>
                </a:solidFill>
                <a:effectLst>
                  <a:reflection blurRad="12700" stA="50000" endPos="50000" dist="5000" dir="5400000" sy="-100000" rotWithShape="0"/>
                </a:effectLst>
                <a:latin typeface="Times New Roman" pitchFamily="18" charset="0"/>
                <a:cs typeface="Times New Roman" pitchFamily="18" charset="0"/>
              </a:rPr>
              <a:t>Франсиско Гойя </a:t>
            </a:r>
            <a:br>
              <a:rPr lang="ru-RU" sz="2800" b="1" cap="all" spc="0" dirty="0" smtClean="0">
                <a:ln w="0">
                  <a:solidFill>
                    <a:srgbClr val="C00000"/>
                  </a:solidFill>
                </a:ln>
                <a:solidFill>
                  <a:srgbClr val="C00000"/>
                </a:solidFill>
                <a:effectLst>
                  <a:reflection blurRad="12700" stA="50000" endPos="50000" dist="5000" dir="5400000" sy="-100000" rotWithShape="0"/>
                </a:effectLst>
                <a:latin typeface="Times New Roman" pitchFamily="18" charset="0"/>
                <a:cs typeface="Times New Roman" pitchFamily="18" charset="0"/>
              </a:rPr>
            </a:br>
            <a:r>
              <a:rPr lang="ru-RU" sz="2800" b="1" cap="all" spc="0" dirty="0" smtClean="0">
                <a:ln w="0">
                  <a:solidFill>
                    <a:srgbClr val="C00000"/>
                  </a:solidFill>
                </a:ln>
                <a:solidFill>
                  <a:srgbClr val="C00000"/>
                </a:solidFill>
                <a:effectLst>
                  <a:reflection blurRad="12700" stA="50000" endPos="50000" dist="5000" dir="5400000" sy="-100000" rotWithShape="0"/>
                </a:effectLst>
                <a:latin typeface="Times New Roman" pitchFamily="18" charset="0"/>
                <a:cs typeface="Times New Roman" pitchFamily="18" charset="0"/>
              </a:rPr>
              <a:t>«Сон разума рождает чудовищ»</a:t>
            </a:r>
            <a:endParaRPr lang="ru-RU" sz="2800" b="1" cap="all" spc="0" dirty="0">
              <a:ln w="0">
                <a:solidFill>
                  <a:srgbClr val="C00000"/>
                </a:solidFill>
              </a:ln>
              <a:solidFill>
                <a:srgbClr val="C00000"/>
              </a:solidFill>
              <a:effectLst>
                <a:reflection blurRad="12700" stA="50000" endPos="50000" dist="5000" dir="5400000" sy="-100000" rotWithShape="0"/>
              </a:effectLst>
              <a:latin typeface="Times New Roman" pitchFamily="18" charset="0"/>
              <a:cs typeface="Times New Roman" pitchFamily="18" charset="0"/>
            </a:endParaRPr>
          </a:p>
        </p:txBody>
      </p:sp>
      <p:sp>
        <p:nvSpPr>
          <p:cNvPr id="5" name="Объект 4"/>
          <p:cNvSpPr>
            <a:spLocks noGrp="1"/>
          </p:cNvSpPr>
          <p:nvPr>
            <p:ph idx="1"/>
          </p:nvPr>
        </p:nvSpPr>
        <p:spPr>
          <a:xfrm>
            <a:off x="4860032" y="1600201"/>
            <a:ext cx="3826768" cy="1042982"/>
          </a:xfrm>
        </p:spPr>
        <p:style>
          <a:lnRef idx="1">
            <a:schemeClr val="accent1"/>
          </a:lnRef>
          <a:fillRef idx="2">
            <a:schemeClr val="accent1"/>
          </a:fillRef>
          <a:effectRef idx="1">
            <a:schemeClr val="accent1"/>
          </a:effectRef>
          <a:fontRef idx="minor">
            <a:schemeClr val="dk1"/>
          </a:fontRef>
        </p:style>
        <p:txBody>
          <a:bodyPr>
            <a:normAutofit/>
          </a:bodyPr>
          <a:lstStyle/>
          <a:p>
            <a:pPr>
              <a:buNone/>
            </a:pPr>
            <a:r>
              <a:rPr lang="ru-RU" sz="2800" b="1" dirty="0" smtClean="0"/>
              <a:t>Как вы понимаете это высказывание?</a:t>
            </a:r>
            <a:endParaRPr lang="ru-RU" sz="2800" b="1" dirty="0"/>
          </a:p>
        </p:txBody>
      </p:sp>
      <p:pic>
        <p:nvPicPr>
          <p:cNvPr id="3074" name="Picture 2" descr="C:\Users\1\Desktop\Как человек реагирует\francisco-goya-the-sleep-of-reason-brings-forth-monsters.jpg"/>
          <p:cNvPicPr>
            <a:picLocks noChangeAspect="1" noChangeArrowheads="1"/>
          </p:cNvPicPr>
          <p:nvPr/>
        </p:nvPicPr>
        <p:blipFill>
          <a:blip r:embed="rId2" cstate="email">
            <a:extLst>
              <a:ext uri="{BEBA8EAE-BF5A-486C-A8C5-ECC9F3942E4B}">
                <a14:imgProps xmlns:a14="http://schemas.microsoft.com/office/drawing/2010/main">
                  <a14:imgLayer r:embed="rId3">
                    <a14:imgEffect>
                      <a14:sharpenSoften amount="50000"/>
                    </a14:imgEffect>
                    <a14:imgEffect>
                      <a14:brightnessContrast contrast="20000"/>
                    </a14:imgEffect>
                  </a14:imgLayer>
                </a14:imgProps>
              </a:ext>
              <a:ext uri="{28A0092B-C50C-407E-A947-70E740481C1C}">
                <a14:useLocalDpi xmlns:a14="http://schemas.microsoft.com/office/drawing/2010/main"/>
              </a:ext>
            </a:extLst>
          </a:blip>
          <a:srcRect/>
          <a:stretch>
            <a:fillRect/>
          </a:stretch>
        </p:blipFill>
        <p:spPr bwMode="auto">
          <a:xfrm>
            <a:off x="571472" y="1500174"/>
            <a:ext cx="4000546" cy="5000660"/>
          </a:xfrm>
          <a:prstGeom prst="rect">
            <a:avLst/>
          </a:prstGeom>
          <a:noFill/>
          <a:extLst>
            <a:ext uri="{909E8E84-426E-40DD-AFC4-6F175D3DCCD1}">
              <a14:hiddenFill xmlns:a14="http://schemas.microsoft.com/office/drawing/2010/main">
                <a:solidFill>
                  <a:srgbClr val="FFFFFF"/>
                </a:solidFill>
              </a14:hiddenFill>
            </a:ext>
          </a:extLst>
        </p:spPr>
      </p:pic>
      <p:sp>
        <p:nvSpPr>
          <p:cNvPr id="6" name="Объект 4"/>
          <p:cNvSpPr txBox="1">
            <a:spLocks/>
          </p:cNvSpPr>
          <p:nvPr/>
        </p:nvSpPr>
        <p:spPr>
          <a:xfrm>
            <a:off x="4857752" y="3429000"/>
            <a:ext cx="3826768" cy="1042982"/>
          </a:xfrm>
          <a:prstGeom prst="rect">
            <a:avLst/>
          </a:prstGeom>
        </p:spPr>
        <p:style>
          <a:lnRef idx="1">
            <a:schemeClr val="accent1"/>
          </a:lnRef>
          <a:fillRef idx="2">
            <a:schemeClr val="accent1"/>
          </a:fillRef>
          <a:effectRef idx="1">
            <a:schemeClr val="accent1"/>
          </a:effectRef>
          <a:fontRef idx="minor">
            <a:schemeClr val="dk1"/>
          </a:fontRef>
        </p:style>
        <p:txBody>
          <a:bodyPr vert="horz" lIns="91440" tIns="45720" rIns="91440" bIns="45720" rtlCol="0">
            <a:normAutofit fontScale="92500" lnSpcReduction="20000"/>
          </a:bodyPr>
          <a:lstStyle/>
          <a:p>
            <a:pPr marL="274320" marR="0" lvl="0" indent="-274320" algn="l" defTabSz="914400" rtl="0" eaLnBrk="1" fontAlgn="auto" latinLnBrk="0" hangingPunct="1">
              <a:lnSpc>
                <a:spcPct val="100000"/>
              </a:lnSpc>
              <a:spcBef>
                <a:spcPct val="20000"/>
              </a:spcBef>
              <a:spcAft>
                <a:spcPts val="0"/>
              </a:spcAft>
              <a:buClr>
                <a:schemeClr val="accent1">
                  <a:lumMod val="60000"/>
                  <a:lumOff val="40000"/>
                </a:schemeClr>
              </a:buClr>
              <a:buSzTx/>
              <a:buFont typeface="Arial" pitchFamily="34" charset="0"/>
              <a:buNone/>
              <a:tabLst/>
              <a:defRPr/>
            </a:pPr>
            <a:r>
              <a:rPr kumimoji="0" lang="ru-RU" sz="2800" b="1" i="0" u="none" strike="noStrike" kern="1200" cap="none" spc="0" normalizeH="0" baseline="0" noProof="0" dirty="0" smtClean="0">
                <a:ln>
                  <a:noFill/>
                </a:ln>
                <a:solidFill>
                  <a:schemeClr val="dk1"/>
                </a:solidFill>
                <a:effectLst/>
                <a:uLnTx/>
                <a:uFillTx/>
                <a:latin typeface="+mn-lt"/>
                <a:ea typeface="+mn-ea"/>
                <a:cs typeface="+mn-cs"/>
              </a:rPr>
              <a:t>Вы считаете,</a:t>
            </a:r>
            <a:r>
              <a:rPr kumimoji="0" lang="ru-RU" sz="2800" b="1" i="0" u="none" strike="noStrike" kern="1200" cap="none" spc="0" normalizeH="0" noProof="0" dirty="0" smtClean="0">
                <a:ln>
                  <a:noFill/>
                </a:ln>
                <a:solidFill>
                  <a:schemeClr val="dk1"/>
                </a:solidFill>
                <a:effectLst/>
                <a:uLnTx/>
                <a:uFillTx/>
                <a:latin typeface="+mn-lt"/>
                <a:ea typeface="+mn-ea"/>
                <a:cs typeface="+mn-cs"/>
              </a:rPr>
              <a:t> что </a:t>
            </a:r>
            <a:r>
              <a:rPr lang="ru-RU" sz="2800" b="1" dirty="0" smtClean="0"/>
              <a:t>сны человека рождают кошмары?</a:t>
            </a:r>
            <a:endParaRPr kumimoji="0" lang="ru-RU" sz="2800" b="1" i="0" u="none" strike="noStrike" kern="1200" cap="none" spc="0" normalizeH="0" baseline="0" noProof="0" dirty="0">
              <a:ln>
                <a:noFill/>
              </a:ln>
              <a:solidFill>
                <a:schemeClr val="dk1"/>
              </a:solidFill>
              <a:effectLst/>
              <a:uLnTx/>
              <a:uFillTx/>
              <a:latin typeface="+mn-lt"/>
              <a:ea typeface="+mn-ea"/>
              <a:cs typeface="+mn-cs"/>
            </a:endParaRPr>
          </a:p>
        </p:txBody>
      </p:sp>
      <p:sp>
        <p:nvSpPr>
          <p:cNvPr id="7" name="Объект 4"/>
          <p:cNvSpPr txBox="1">
            <a:spLocks/>
          </p:cNvSpPr>
          <p:nvPr/>
        </p:nvSpPr>
        <p:spPr>
          <a:xfrm>
            <a:off x="4929190" y="5072074"/>
            <a:ext cx="3826768" cy="1042982"/>
          </a:xfrm>
          <a:prstGeom prst="rect">
            <a:avLst/>
          </a:prstGeom>
        </p:spPr>
        <p:style>
          <a:lnRef idx="1">
            <a:schemeClr val="accent1"/>
          </a:lnRef>
          <a:fillRef idx="2">
            <a:schemeClr val="accent1"/>
          </a:fillRef>
          <a:effectRef idx="1">
            <a:schemeClr val="accent1"/>
          </a:effectRef>
          <a:fontRef idx="minor">
            <a:schemeClr val="dk1"/>
          </a:fontRef>
        </p:style>
        <p:txBody>
          <a:bodyPr vert="horz" lIns="91440" tIns="45720" rIns="91440" bIns="45720" rtlCol="0">
            <a:normAutofit fontScale="85000" lnSpcReduction="20000"/>
          </a:bodyPr>
          <a:lstStyle/>
          <a:p>
            <a:pPr marL="274320" marR="0" lvl="0" indent="-274320" algn="l" defTabSz="914400" rtl="0" eaLnBrk="1" fontAlgn="auto" latinLnBrk="0" hangingPunct="1">
              <a:lnSpc>
                <a:spcPct val="100000"/>
              </a:lnSpc>
              <a:spcBef>
                <a:spcPct val="20000"/>
              </a:spcBef>
              <a:spcAft>
                <a:spcPts val="0"/>
              </a:spcAft>
              <a:buClr>
                <a:schemeClr val="accent1">
                  <a:lumMod val="60000"/>
                  <a:lumOff val="40000"/>
                </a:schemeClr>
              </a:buClr>
              <a:buSzTx/>
              <a:buFont typeface="Arial" pitchFamily="34" charset="0"/>
              <a:buNone/>
              <a:tabLst/>
              <a:defRPr/>
            </a:pPr>
            <a:r>
              <a:rPr kumimoji="0" lang="ru-RU" sz="2800" b="1" i="0" u="none" strike="noStrike" kern="1200" cap="none" spc="0" normalizeH="0" baseline="0" noProof="0" dirty="0" smtClean="0">
                <a:ln>
                  <a:noFill/>
                </a:ln>
                <a:solidFill>
                  <a:schemeClr val="dk1"/>
                </a:solidFill>
                <a:effectLst/>
                <a:uLnTx/>
                <a:uFillTx/>
                <a:latin typeface="+mn-lt"/>
                <a:ea typeface="+mn-ea"/>
                <a:cs typeface="+mn-cs"/>
              </a:rPr>
              <a:t>А может дело в неразумных поступках</a:t>
            </a:r>
            <a:r>
              <a:rPr kumimoji="0" lang="ru-RU" sz="2800" b="1" i="0" u="none" strike="noStrike" kern="1200" cap="none" spc="0" normalizeH="0" noProof="0" dirty="0" smtClean="0">
                <a:ln>
                  <a:noFill/>
                </a:ln>
                <a:solidFill>
                  <a:schemeClr val="dk1"/>
                </a:solidFill>
                <a:effectLst/>
                <a:uLnTx/>
                <a:uFillTx/>
                <a:latin typeface="+mn-lt"/>
                <a:ea typeface="+mn-ea"/>
                <a:cs typeface="+mn-cs"/>
              </a:rPr>
              <a:t> человека?</a:t>
            </a:r>
            <a:endParaRPr kumimoji="0" lang="ru-RU" sz="2800" b="1" i="0" u="none" strike="noStrike" kern="1200" cap="none" spc="0" normalizeH="0" baseline="0" noProof="0" dirty="0">
              <a:ln>
                <a:noFill/>
              </a:ln>
              <a:solidFill>
                <a:schemeClr val="dk1"/>
              </a:solidFill>
              <a:effectLst/>
              <a:uLnTx/>
              <a:uFillTx/>
              <a:latin typeface="+mn-lt"/>
              <a:ea typeface="+mn-ea"/>
              <a:cs typeface="+mn-cs"/>
            </a:endParaRPr>
          </a:p>
        </p:txBody>
      </p:sp>
      <p:pic>
        <p:nvPicPr>
          <p:cNvPr id="1026" name="Picture 2" descr="F:\Как человек реагирует\1375261047_1191.jpg"/>
          <p:cNvPicPr>
            <a:picLocks noChangeAspect="1" noChangeArrowheads="1"/>
          </p:cNvPicPr>
          <p:nvPr/>
        </p:nvPicPr>
        <p:blipFill>
          <a:blip r:embed="rId4" cstate="print"/>
          <a:srcRect/>
          <a:stretch>
            <a:fillRect/>
          </a:stretch>
        </p:blipFill>
        <p:spPr bwMode="auto">
          <a:xfrm>
            <a:off x="714348" y="1500174"/>
            <a:ext cx="3786214" cy="5072099"/>
          </a:xfrm>
          <a:prstGeom prst="rect">
            <a:avLst/>
          </a:prstGeom>
          <a:noFill/>
        </p:spPr>
      </p:pic>
      <p:pic>
        <p:nvPicPr>
          <p:cNvPr id="1027" name="Picture 3" descr="F:\Как человек реагирует\17099.jpg"/>
          <p:cNvPicPr>
            <a:picLocks noChangeAspect="1" noChangeArrowheads="1"/>
          </p:cNvPicPr>
          <p:nvPr/>
        </p:nvPicPr>
        <p:blipFill>
          <a:blip r:embed="rId5" cstate="print"/>
          <a:srcRect/>
          <a:stretch>
            <a:fillRect/>
          </a:stretch>
        </p:blipFill>
        <p:spPr bwMode="auto">
          <a:xfrm>
            <a:off x="540588" y="1500174"/>
            <a:ext cx="8215370" cy="5091913"/>
          </a:xfrm>
          <a:prstGeom prst="rect">
            <a:avLst/>
          </a:prstGeom>
          <a:noFill/>
        </p:spPr>
      </p:pic>
    </p:spTree>
    <p:extLst>
      <p:ext uri="{BB962C8B-B14F-4D97-AF65-F5344CB8AC3E}">
        <p14:creationId xmlns:p14="http://schemas.microsoft.com/office/powerpoint/2010/main" val="311676590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1000"/>
                                  </p:stCondLst>
                                  <p:childTnLst>
                                    <p:set>
                                      <p:cBhvr>
                                        <p:cTn id="6" dur="1" fill="hold">
                                          <p:stCondLst>
                                            <p:cond delay="0"/>
                                          </p:stCondLst>
                                        </p:cTn>
                                        <p:tgtEl>
                                          <p:spTgt spid="3074"/>
                                        </p:tgtEl>
                                        <p:attrNameLst>
                                          <p:attrName>style.visibility</p:attrName>
                                        </p:attrNameLst>
                                      </p:cBhvr>
                                      <p:to>
                                        <p:strVal val="visible"/>
                                      </p:to>
                                    </p:set>
                                    <p:animEffect transition="in" filter="diamond(in)">
                                      <p:cBhvr>
                                        <p:cTn id="7" dur="1000"/>
                                        <p:tgtEl>
                                          <p:spTgt spid="3074"/>
                                        </p:tgtEl>
                                      </p:cBhvr>
                                    </p:animEffect>
                                  </p:childTnLst>
                                </p:cTn>
                              </p:par>
                              <p:par>
                                <p:cTn id="8" presetID="3" presetClass="entr" presetSubtype="10" fill="hold" grpId="0" nodeType="withEffect">
                                  <p:stCondLst>
                                    <p:cond delay="1000"/>
                                  </p:stCondLst>
                                  <p:childTnLst>
                                    <p:set>
                                      <p:cBhvr>
                                        <p:cTn id="9" dur="1" fill="hold">
                                          <p:stCondLst>
                                            <p:cond delay="0"/>
                                          </p:stCondLst>
                                        </p:cTn>
                                        <p:tgtEl>
                                          <p:spTgt spid="5">
                                            <p:bg/>
                                          </p:spTgt>
                                        </p:tgtEl>
                                        <p:attrNameLst>
                                          <p:attrName>style.visibility</p:attrName>
                                        </p:attrNameLst>
                                      </p:cBhvr>
                                      <p:to>
                                        <p:strVal val="visible"/>
                                      </p:to>
                                    </p:set>
                                    <p:animEffect transition="in" filter="blinds(horizontal)">
                                      <p:cBhvr>
                                        <p:cTn id="10" dur="500"/>
                                        <p:tgtEl>
                                          <p:spTgt spid="5">
                                            <p:bg/>
                                          </p:spTgt>
                                        </p:tgtEl>
                                      </p:cBhvr>
                                    </p:animEffect>
                                  </p:childTnLst>
                                </p:cTn>
                              </p:par>
                              <p:par>
                                <p:cTn id="11" presetID="3" presetClass="entr" presetSubtype="10" fill="hold" grpId="0" nodeType="withEffect">
                                  <p:stCondLst>
                                    <p:cond delay="1000"/>
                                  </p:stCondLst>
                                  <p:childTnLst>
                                    <p:set>
                                      <p:cBhvr>
                                        <p:cTn id="12" dur="1" fill="hold">
                                          <p:stCondLst>
                                            <p:cond delay="0"/>
                                          </p:stCondLst>
                                        </p:cTn>
                                        <p:tgtEl>
                                          <p:spTgt spid="5">
                                            <p:txEl>
                                              <p:pRg st="0" end="0"/>
                                            </p:txEl>
                                          </p:spTgt>
                                        </p:tgtEl>
                                        <p:attrNameLst>
                                          <p:attrName>style.visibility</p:attrName>
                                        </p:attrNameLst>
                                      </p:cBhvr>
                                      <p:to>
                                        <p:strVal val="visible"/>
                                      </p:to>
                                    </p:set>
                                    <p:animEffect transition="in" filter="blinds(horizontal)">
                                      <p:cBhvr>
                                        <p:cTn id="13" dur="500"/>
                                        <p:tgtEl>
                                          <p:spTgt spid="5">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8" presetClass="entr" presetSubtype="16"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diamond(in)">
                                      <p:cBhvr>
                                        <p:cTn id="18" dur="2000"/>
                                        <p:tgtEl>
                                          <p:spTgt spid="6"/>
                                        </p:tgtEl>
                                      </p:cBhvr>
                                    </p:animEffect>
                                  </p:childTnLst>
                                </p:cTn>
                              </p:par>
                            </p:childTnLst>
                          </p:cTn>
                        </p:par>
                      </p:childTnLst>
                    </p:cTn>
                  </p:par>
                  <p:par>
                    <p:cTn id="19" fill="hold">
                      <p:stCondLst>
                        <p:cond delay="indefinite"/>
                      </p:stCondLst>
                      <p:childTnLst>
                        <p:par>
                          <p:cTn id="20" fill="hold">
                            <p:stCondLst>
                              <p:cond delay="0"/>
                            </p:stCondLst>
                            <p:childTnLst>
                              <p:par>
                                <p:cTn id="21" presetID="8" presetClass="entr" presetSubtype="16"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diamond(in)">
                                      <p:cBhvr>
                                        <p:cTn id="23" dur="2000"/>
                                        <p:tgtEl>
                                          <p:spTgt spid="7"/>
                                        </p:tgtEl>
                                      </p:cBhvr>
                                    </p:animEffect>
                                  </p:childTnLst>
                                </p:cTn>
                              </p:par>
                            </p:childTnLst>
                          </p:cTn>
                        </p:par>
                        <p:par>
                          <p:cTn id="24" fill="hold">
                            <p:stCondLst>
                              <p:cond delay="2000"/>
                            </p:stCondLst>
                            <p:childTnLst>
                              <p:par>
                                <p:cTn id="25" presetID="9" presetClass="exit" presetSubtype="0" fill="hold" nodeType="afterEffect">
                                  <p:stCondLst>
                                    <p:cond delay="0"/>
                                  </p:stCondLst>
                                  <p:childTnLst>
                                    <p:animEffect transition="out" filter="dissolve">
                                      <p:cBhvr>
                                        <p:cTn id="26" dur="500"/>
                                        <p:tgtEl>
                                          <p:spTgt spid="3074"/>
                                        </p:tgtEl>
                                      </p:cBhvr>
                                    </p:animEffect>
                                    <p:set>
                                      <p:cBhvr>
                                        <p:cTn id="27" dur="1" fill="hold">
                                          <p:stCondLst>
                                            <p:cond delay="499"/>
                                          </p:stCondLst>
                                        </p:cTn>
                                        <p:tgtEl>
                                          <p:spTgt spid="3074"/>
                                        </p:tgtEl>
                                        <p:attrNameLst>
                                          <p:attrName>style.visibility</p:attrName>
                                        </p:attrNameLst>
                                      </p:cBhvr>
                                      <p:to>
                                        <p:strVal val="hidden"/>
                                      </p:to>
                                    </p:set>
                                  </p:childTnLst>
                                </p:cTn>
                              </p:par>
                            </p:childTnLst>
                          </p:cTn>
                        </p:par>
                        <p:par>
                          <p:cTn id="28" fill="hold">
                            <p:stCondLst>
                              <p:cond delay="2500"/>
                            </p:stCondLst>
                            <p:childTnLst>
                              <p:par>
                                <p:cTn id="29" presetID="8" presetClass="entr" presetSubtype="16" fill="hold" nodeType="afterEffect">
                                  <p:stCondLst>
                                    <p:cond delay="0"/>
                                  </p:stCondLst>
                                  <p:childTnLst>
                                    <p:set>
                                      <p:cBhvr>
                                        <p:cTn id="30" dur="1" fill="hold">
                                          <p:stCondLst>
                                            <p:cond delay="0"/>
                                          </p:stCondLst>
                                        </p:cTn>
                                        <p:tgtEl>
                                          <p:spTgt spid="1026"/>
                                        </p:tgtEl>
                                        <p:attrNameLst>
                                          <p:attrName>style.visibility</p:attrName>
                                        </p:attrNameLst>
                                      </p:cBhvr>
                                      <p:to>
                                        <p:strVal val="visible"/>
                                      </p:to>
                                    </p:set>
                                    <p:animEffect transition="in" filter="diamond(in)">
                                      <p:cBhvr>
                                        <p:cTn id="31" dur="1000"/>
                                        <p:tgtEl>
                                          <p:spTgt spid="1026"/>
                                        </p:tgtEl>
                                      </p:cBhvr>
                                    </p:animEffect>
                                  </p:childTnLst>
                                </p:cTn>
                              </p:par>
                            </p:childTnLst>
                          </p:cTn>
                        </p:par>
                        <p:par>
                          <p:cTn id="32" fill="hold">
                            <p:stCondLst>
                              <p:cond delay="3500"/>
                            </p:stCondLst>
                            <p:childTnLst>
                              <p:par>
                                <p:cTn id="33" presetID="3" presetClass="entr" presetSubtype="5" fill="hold" nodeType="afterEffect">
                                  <p:stCondLst>
                                    <p:cond delay="10000"/>
                                  </p:stCondLst>
                                  <p:childTnLst>
                                    <p:set>
                                      <p:cBhvr>
                                        <p:cTn id="34" dur="1" fill="hold">
                                          <p:stCondLst>
                                            <p:cond delay="0"/>
                                          </p:stCondLst>
                                        </p:cTn>
                                        <p:tgtEl>
                                          <p:spTgt spid="1027"/>
                                        </p:tgtEl>
                                        <p:attrNameLst>
                                          <p:attrName>style.visibility</p:attrName>
                                        </p:attrNameLst>
                                      </p:cBhvr>
                                      <p:to>
                                        <p:strVal val="visible"/>
                                      </p:to>
                                    </p:set>
                                    <p:animEffect transition="in" filter="blinds(vertical)">
                                      <p:cBhvr>
                                        <p:cTn id="35" dur="500"/>
                                        <p:tgtEl>
                                          <p:spTgt spid="10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nimBg="1"/>
      <p:bldP spid="6" grpId="0" animBg="1"/>
      <p:bldP spid="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3"/>
          <p:cNvSpPr>
            <a:spLocks noGrp="1" noChangeArrowheads="1"/>
          </p:cNvSpPr>
          <p:nvPr>
            <p:ph type="body" idx="1"/>
          </p:nvPr>
        </p:nvSpPr>
        <p:spPr>
          <a:xfrm>
            <a:off x="323850" y="980727"/>
            <a:ext cx="8569325" cy="5543897"/>
          </a:xfrm>
        </p:spPr>
        <p:txBody>
          <a:bodyPr/>
          <a:lstStyle/>
          <a:p>
            <a:pPr eaLnBrk="1" hangingPunct="1">
              <a:lnSpc>
                <a:spcPct val="90000"/>
              </a:lnSpc>
            </a:pPr>
            <a:r>
              <a:rPr lang="ru-RU" sz="2400" dirty="0" smtClean="0">
                <a:solidFill>
                  <a:schemeClr val="tx1"/>
                </a:solidFill>
                <a:latin typeface="Times New Roman" pitchFamily="18" charset="0"/>
                <a:cs typeface="Times New Roman" pitchFamily="18" charset="0"/>
              </a:rPr>
              <a:t>Разум призван к бдительности, которая сдерживает навязчивые </a:t>
            </a:r>
            <a:r>
              <a:rPr lang="ru-RU" sz="2400" dirty="0" err="1" smtClean="0">
                <a:solidFill>
                  <a:schemeClr val="tx1"/>
                </a:solidFill>
                <a:latin typeface="Times New Roman" pitchFamily="18" charset="0"/>
                <a:cs typeface="Times New Roman" pitchFamily="18" charset="0"/>
              </a:rPr>
              <a:t>фантазмы</a:t>
            </a:r>
            <a:r>
              <a:rPr lang="ru-RU" sz="2400" dirty="0" smtClean="0">
                <a:solidFill>
                  <a:schemeClr val="tx1"/>
                </a:solidFill>
                <a:latin typeface="Times New Roman" pitchFamily="18" charset="0"/>
                <a:cs typeface="Times New Roman" pitchFamily="18" charset="0"/>
              </a:rPr>
              <a:t>, которые немедленно овладевают сознанием человека, когда сном ослаблена цензура рассудка над чувствами и воображением. Во сне человек мыслит не точно, и это позволяет утверждать, что во сне он оказывается захвачен игрой собственного воображения, результат которой представляется чуждым и опасным вмешательством неких сторонних сил, посягающих на суверенитет рационально структурированного сознания. Подобный ход мыслей превратил художественную аллегорию в аргумент в пользу незыблемых полномочий «здравого смысла».</a:t>
            </a:r>
          </a:p>
          <a:p>
            <a:pPr eaLnBrk="1" hangingPunct="1">
              <a:lnSpc>
                <a:spcPct val="90000"/>
              </a:lnSpc>
            </a:pPr>
            <a:r>
              <a:rPr lang="ru-RU" sz="2400" b="1" dirty="0" smtClean="0">
                <a:solidFill>
                  <a:schemeClr val="tx1"/>
                </a:solidFill>
                <a:latin typeface="Times New Roman" pitchFamily="18" charset="0"/>
                <a:cs typeface="Times New Roman" pitchFamily="18" charset="0"/>
              </a:rPr>
              <a:t>В настоящее время фразу используют, чтобы подчеркнуть негативный результат необдуманных действий</a:t>
            </a:r>
            <a:r>
              <a:rPr lang="ru-RU" sz="2400" dirty="0" smtClean="0">
                <a:solidFill>
                  <a:schemeClr val="tx1"/>
                </a:solidFill>
                <a:latin typeface="Times New Roman" pitchFamily="18" charset="0"/>
                <a:cs typeface="Times New Roman" pitchFamily="18" charset="0"/>
              </a:rPr>
              <a:t>.</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3"/>
          <p:cNvSpPr>
            <a:spLocks noGrp="1" noChangeArrowheads="1"/>
          </p:cNvSpPr>
          <p:nvPr>
            <p:ph type="body" idx="1"/>
          </p:nvPr>
        </p:nvSpPr>
        <p:spPr>
          <a:xfrm>
            <a:off x="323528" y="1196752"/>
            <a:ext cx="5544616" cy="2231529"/>
          </a:xfrm>
        </p:spPr>
        <p:txBody>
          <a:bodyPr>
            <a:normAutofit/>
          </a:bodyPr>
          <a:lstStyle/>
          <a:p>
            <a:pPr eaLnBrk="1" hangingPunct="1">
              <a:buNone/>
            </a:pPr>
            <a:r>
              <a:rPr lang="ru-RU" sz="2800" dirty="0" smtClean="0">
                <a:solidFill>
                  <a:schemeClr val="tx1"/>
                </a:solidFill>
                <a:latin typeface="Times New Roman" pitchFamily="18" charset="0"/>
                <a:cs typeface="Times New Roman" pitchFamily="18" charset="0"/>
              </a:rPr>
              <a:t>«Сон разума рождает чудовищ», - сказал Ф. Гойя. «Сон совести превращает в чудовище самого человека», - мог бы добавить Д. Шостакович. </a:t>
            </a:r>
          </a:p>
        </p:txBody>
      </p:sp>
      <p:pic>
        <p:nvPicPr>
          <p:cNvPr id="3" name="Picture 2" descr="&amp;Vcy;&amp;acy;&amp;lcy;&amp;softcy;&amp;scy; &amp;shcy;&amp;ucy;&amp;tcy;&amp;kcy;&amp;acy; &amp;shcy;&amp;ocy;&amp;scy;&amp;tcy;&amp;acy;&amp;kcy;&amp;ocy;&amp;vcy;&amp;icy;&amp;chcy; &amp;scy;&amp;kcy;&amp;acy;&amp;chcy;&amp;acy;&amp;tcy;&amp;softcy;, &amp;SHcy;&amp;ocy;&amp;scy;&amp;tcy;&amp;acy;&amp;kcy;&amp;ocy;&amp;vcy;&amp;icy;&amp;chcy; &amp;vcy;&amp;acy;&amp;lcy;&amp;softcy;&amp;scy; &amp;shcy;&amp;ucy;&amp;tcy;&amp;kcy;&amp;acy; - youtube"/>
          <p:cNvPicPr>
            <a:picLocks noChangeAspect="1" noChangeArrowheads="1"/>
          </p:cNvPicPr>
          <p:nvPr/>
        </p:nvPicPr>
        <p:blipFill>
          <a:blip r:embed="rId2" cstate="email"/>
          <a:srcRect/>
          <a:stretch>
            <a:fillRect/>
          </a:stretch>
        </p:blipFill>
        <p:spPr bwMode="auto">
          <a:xfrm>
            <a:off x="179512" y="3933056"/>
            <a:ext cx="3635896" cy="2726922"/>
          </a:xfrm>
          <a:prstGeom prst="rect">
            <a:avLst/>
          </a:prstGeom>
          <a:ln>
            <a:noFill/>
          </a:ln>
          <a:effectLst>
            <a:softEdge rad="112500"/>
          </a:effectLst>
        </p:spPr>
      </p:pic>
      <p:pic>
        <p:nvPicPr>
          <p:cNvPr id="1026" name="Picture 2" descr="http://www.astro.com/imwiki/adb/thumb/b/bf/Vicente_L%C3%B3pez_Porta%C3%B1a_-_el_pintor_Francisco_de_Goya.jpg/487px-Vicente_L%C3%B3pez_Porta%C3%B1a_-_el_pintor_Francisco_de_Goya.jpg"/>
          <p:cNvPicPr>
            <a:picLocks noChangeAspect="1" noChangeArrowheads="1"/>
          </p:cNvPicPr>
          <p:nvPr/>
        </p:nvPicPr>
        <p:blipFill>
          <a:blip r:embed="rId3" cstate="print"/>
          <a:srcRect/>
          <a:stretch>
            <a:fillRect/>
          </a:stretch>
        </p:blipFill>
        <p:spPr bwMode="auto">
          <a:xfrm>
            <a:off x="6156176" y="260648"/>
            <a:ext cx="2448272" cy="3016351"/>
          </a:xfrm>
          <a:prstGeom prst="rect">
            <a:avLst/>
          </a:prstGeom>
          <a:noFill/>
          <a:effectLst>
            <a:softEdge rad="63500"/>
          </a:effectLst>
        </p:spPr>
      </p:pic>
      <p:sp>
        <p:nvSpPr>
          <p:cNvPr id="5" name="Прямоугольник 4"/>
          <p:cNvSpPr/>
          <p:nvPr/>
        </p:nvSpPr>
        <p:spPr>
          <a:xfrm>
            <a:off x="3707904" y="3284984"/>
            <a:ext cx="5184576" cy="3539430"/>
          </a:xfrm>
          <a:prstGeom prst="rect">
            <a:avLst/>
          </a:prstGeom>
        </p:spPr>
        <p:txBody>
          <a:bodyPr wrap="square">
            <a:spAutoFit/>
          </a:bodyPr>
          <a:lstStyle/>
          <a:p>
            <a:r>
              <a:rPr lang="ru-RU" sz="2800" dirty="0" smtClean="0">
                <a:latin typeface="Times New Roman" pitchFamily="18" charset="0"/>
                <a:cs typeface="Times New Roman" pitchFamily="18" charset="0"/>
              </a:rPr>
              <a:t>У композитора образы зла окарикатурены, переведены  из области вечных категорий в контекст злободневной современности. Контрастное сопоставление безысходности и просветления производит неотразимое впечатление.</a:t>
            </a:r>
            <a:endParaRPr lang="ru-RU" sz="28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4"/>
          <p:cNvSpPr>
            <a:spLocks noGrp="1" noChangeArrowheads="1"/>
          </p:cNvSpPr>
          <p:nvPr>
            <p:ph type="title"/>
          </p:nvPr>
        </p:nvSpPr>
        <p:spPr>
          <a:xfrm>
            <a:off x="468313" y="274638"/>
            <a:ext cx="8218487" cy="1066800"/>
          </a:xfrm>
        </p:spPr>
        <p:txBody>
          <a:bodyPr>
            <a:normAutofit/>
          </a:bodyPr>
          <a:lstStyle/>
          <a:p>
            <a:pPr algn="ctr"/>
            <a:r>
              <a:rPr lang="ru-RU" sz="2400" b="1" dirty="0" smtClean="0">
                <a:solidFill>
                  <a:srgbClr val="C00000"/>
                </a:solidFill>
                <a:latin typeface="Times New Roman" pitchFamily="18" charset="0"/>
                <a:cs typeface="Times New Roman" pitchFamily="18" charset="0"/>
              </a:rPr>
              <a:t>Дмитрий Дмитриевич Шостакович</a:t>
            </a:r>
            <a:br>
              <a:rPr lang="ru-RU" sz="2400" b="1" dirty="0" smtClean="0">
                <a:solidFill>
                  <a:srgbClr val="C00000"/>
                </a:solidFill>
                <a:latin typeface="Times New Roman" pitchFamily="18" charset="0"/>
                <a:cs typeface="Times New Roman" pitchFamily="18" charset="0"/>
              </a:rPr>
            </a:br>
            <a:r>
              <a:rPr lang="ru-RU" sz="2400" b="1" dirty="0" smtClean="0">
                <a:solidFill>
                  <a:srgbClr val="C00000"/>
                </a:solidFill>
                <a:latin typeface="Times New Roman" pitchFamily="18" charset="0"/>
                <a:cs typeface="Times New Roman" pitchFamily="18" charset="0"/>
              </a:rPr>
              <a:t>1906-1975</a:t>
            </a:r>
          </a:p>
        </p:txBody>
      </p:sp>
      <p:pic>
        <p:nvPicPr>
          <p:cNvPr id="24579" name="Picture 6" descr="0011-002-Dmitrij-SHostakovich"/>
          <p:cNvPicPr>
            <a:picLocks noGrp="1" noChangeAspect="1" noChangeArrowheads="1"/>
          </p:cNvPicPr>
          <p:nvPr>
            <p:ph idx="1"/>
          </p:nvPr>
        </p:nvPicPr>
        <p:blipFill>
          <a:blip r:embed="rId2" cstate="print"/>
          <a:srcRect/>
          <a:stretch>
            <a:fillRect/>
          </a:stretch>
        </p:blipFill>
        <p:spPr>
          <a:xfrm>
            <a:off x="4067944" y="1700808"/>
            <a:ext cx="4813719" cy="3672755"/>
          </a:xfrm>
          <a:noFill/>
          <a:effectLst>
            <a:softEdge rad="63500"/>
          </a:effectLst>
        </p:spPr>
      </p:pic>
      <p:sp>
        <p:nvSpPr>
          <p:cNvPr id="4" name="Прямоугольник 3"/>
          <p:cNvSpPr/>
          <p:nvPr/>
        </p:nvSpPr>
        <p:spPr>
          <a:xfrm>
            <a:off x="179512" y="1772816"/>
            <a:ext cx="3888432" cy="3046988"/>
          </a:xfrm>
          <a:prstGeom prst="rect">
            <a:avLst/>
          </a:prstGeom>
        </p:spPr>
        <p:txBody>
          <a:bodyPr wrap="square">
            <a:spAutoFit/>
          </a:bodyPr>
          <a:lstStyle/>
          <a:p>
            <a:r>
              <a:rPr lang="ru-RU" sz="2400" dirty="0" smtClean="0">
                <a:latin typeface="Times New Roman" pitchFamily="18" charset="0"/>
                <a:cs typeface="Times New Roman" pitchFamily="18" charset="0"/>
              </a:rPr>
              <a:t>Дмитрий Дмитриевич Шостакович – один из самых известных </a:t>
            </a:r>
            <a:r>
              <a:rPr lang="ru-RU" sz="2400" dirty="0" smtClean="0">
                <a:latin typeface="Times New Roman" pitchFamily="18" charset="0"/>
                <a:cs typeface="Times New Roman" pitchFamily="18" charset="0"/>
                <a:hlinkClick r:id="rId3"/>
              </a:rPr>
              <a:t>русских композиторов </a:t>
            </a:r>
            <a:r>
              <a:rPr lang="ru-RU" sz="2400" dirty="0" smtClean="0">
                <a:latin typeface="Times New Roman" pitchFamily="18" charset="0"/>
                <a:cs typeface="Times New Roman" pitchFamily="18" charset="0"/>
              </a:rPr>
              <a:t>20 века. Творчество Шостаковича известно во всем мире, мало того и  пользуется огромной популярностью.</a:t>
            </a:r>
            <a:endParaRPr lang="ru-RU" sz="24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a:xfrm>
            <a:off x="323528" y="5301208"/>
            <a:ext cx="8524056" cy="1224136"/>
          </a:xfrm>
        </p:spPr>
        <p:txBody>
          <a:bodyPr>
            <a:normAutofit/>
          </a:bodyPr>
          <a:lstStyle/>
          <a:p>
            <a:pPr>
              <a:buNone/>
            </a:pPr>
            <a:r>
              <a:rPr lang="ru-RU" sz="2400" dirty="0" smtClean="0">
                <a:solidFill>
                  <a:schemeClr val="tx1"/>
                </a:solidFill>
                <a:latin typeface="Times New Roman" pitchFamily="18" charset="0"/>
                <a:cs typeface="Times New Roman" pitchFamily="18" charset="0"/>
              </a:rPr>
              <a:t>Дмитрий Дмитриевич а годы войны был в блокадном Ленинграде. Именно здесь он написал 7 симфонию, которая получила название Ленинградской.</a:t>
            </a:r>
            <a:endParaRPr lang="ru-RU" sz="2400" dirty="0">
              <a:solidFill>
                <a:schemeClr val="tx1"/>
              </a:solidFill>
              <a:latin typeface="Times New Roman" pitchFamily="18" charset="0"/>
              <a:cs typeface="Times New Roman" pitchFamily="18" charset="0"/>
            </a:endParaRPr>
          </a:p>
        </p:txBody>
      </p:sp>
      <p:pic>
        <p:nvPicPr>
          <p:cNvPr id="37890" name="Picture 2" descr="http://s019.radikal.ru/i627/1203/fd/6c2695690bcc.jpg"/>
          <p:cNvPicPr>
            <a:picLocks noChangeAspect="1" noChangeArrowheads="1"/>
          </p:cNvPicPr>
          <p:nvPr/>
        </p:nvPicPr>
        <p:blipFill>
          <a:blip r:embed="rId2" cstate="print"/>
          <a:srcRect/>
          <a:stretch>
            <a:fillRect/>
          </a:stretch>
        </p:blipFill>
        <p:spPr bwMode="auto">
          <a:xfrm>
            <a:off x="611559" y="0"/>
            <a:ext cx="7196737" cy="5269477"/>
          </a:xfrm>
          <a:prstGeom prst="rect">
            <a:avLst/>
          </a:prstGeom>
          <a:noFill/>
          <a:effectLst>
            <a:softEdge rad="63500"/>
          </a:effectLst>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p:cNvSpPr>
            <a:spLocks noGrp="1"/>
          </p:cNvSpPr>
          <p:nvPr>
            <p:ph type="title"/>
          </p:nvPr>
        </p:nvSpPr>
        <p:spPr/>
        <p:txBody>
          <a:bodyPr>
            <a:normAutofit/>
          </a:bodyPr>
          <a:lstStyle/>
          <a:p>
            <a:pPr algn="ctr"/>
            <a:r>
              <a:rPr lang="ru-RU" sz="2800" b="1" dirty="0" smtClean="0">
                <a:solidFill>
                  <a:srgbClr val="FF0000"/>
                </a:solidFill>
                <a:latin typeface="Times New Roman" pitchFamily="18" charset="0"/>
                <a:cs typeface="Times New Roman" pitchFamily="18" charset="0"/>
              </a:rPr>
              <a:t>Симфония № 7 («Ленинградская»)</a:t>
            </a:r>
            <a:endParaRPr lang="ru-RU" sz="2800" b="1" dirty="0">
              <a:solidFill>
                <a:srgbClr val="FF0000"/>
              </a:solidFill>
              <a:latin typeface="Times New Roman" pitchFamily="18" charset="0"/>
              <a:cs typeface="Times New Roman" pitchFamily="18" charset="0"/>
            </a:endParaRPr>
          </a:p>
        </p:txBody>
      </p:sp>
      <p:sp>
        <p:nvSpPr>
          <p:cNvPr id="22530" name="Rectangle 3"/>
          <p:cNvSpPr>
            <a:spLocks noGrp="1" noChangeArrowheads="1"/>
          </p:cNvSpPr>
          <p:nvPr>
            <p:ph type="body" idx="4294967295"/>
          </p:nvPr>
        </p:nvSpPr>
        <p:spPr>
          <a:xfrm>
            <a:off x="5229225" y="1554163"/>
            <a:ext cx="3914775" cy="4525962"/>
          </a:xfrm>
        </p:spPr>
        <p:txBody>
          <a:bodyPr>
            <a:normAutofit fontScale="77500" lnSpcReduction="20000"/>
          </a:bodyPr>
          <a:lstStyle/>
          <a:p>
            <a:pPr eaLnBrk="1" hangingPunct="1"/>
            <a:r>
              <a:rPr lang="ru-RU" b="1" dirty="0" smtClean="0">
                <a:solidFill>
                  <a:schemeClr val="tx1"/>
                </a:solidFill>
              </a:rPr>
              <a:t>Симфония № 7</a:t>
            </a:r>
            <a:r>
              <a:rPr lang="ru-RU" dirty="0" smtClean="0">
                <a:solidFill>
                  <a:schemeClr val="tx1"/>
                </a:solidFill>
              </a:rPr>
              <a:t> </a:t>
            </a:r>
            <a:r>
              <a:rPr lang="ru-RU" b="1" dirty="0" smtClean="0">
                <a:solidFill>
                  <a:schemeClr val="tx1"/>
                </a:solidFill>
              </a:rPr>
              <a:t>(«Ленинградская»)</a:t>
            </a:r>
            <a:r>
              <a:rPr lang="ru-RU" dirty="0" smtClean="0">
                <a:solidFill>
                  <a:schemeClr val="tx1"/>
                </a:solidFill>
              </a:rPr>
              <a:t> </a:t>
            </a:r>
            <a:r>
              <a:rPr lang="ru-RU" i="1" dirty="0" smtClean="0">
                <a:solidFill>
                  <a:schemeClr val="tx1"/>
                </a:solidFill>
              </a:rPr>
              <a:t>Дмитрия Дмитриевича Шостаковича</a:t>
            </a:r>
            <a:r>
              <a:rPr lang="ru-RU" dirty="0" smtClean="0">
                <a:solidFill>
                  <a:schemeClr val="tx1"/>
                </a:solidFill>
              </a:rPr>
              <a:t> (1906- 1975), сочинённая в 1941 г. </a:t>
            </a:r>
          </a:p>
          <a:p>
            <a:pPr eaLnBrk="1" hangingPunct="1"/>
            <a:r>
              <a:rPr lang="ru-RU" dirty="0" smtClean="0">
                <a:solidFill>
                  <a:schemeClr val="tx1"/>
                </a:solidFill>
              </a:rPr>
              <a:t>Она стала символом грядущей победы над фашизмом и своеобразным музыкальным памятником Великой Отечественной войне.</a:t>
            </a:r>
          </a:p>
        </p:txBody>
      </p:sp>
      <p:pic>
        <p:nvPicPr>
          <p:cNvPr id="4" name="Picture 14" descr="11"/>
          <p:cNvPicPr>
            <a:picLocks noChangeAspect="1" noChangeArrowheads="1"/>
          </p:cNvPicPr>
          <p:nvPr/>
        </p:nvPicPr>
        <p:blipFill>
          <a:blip r:embed="rId4" cstate="print"/>
          <a:srcRect/>
          <a:stretch>
            <a:fillRect/>
          </a:stretch>
        </p:blipFill>
        <p:spPr>
          <a:xfrm>
            <a:off x="539552" y="1628800"/>
            <a:ext cx="4549955" cy="2793492"/>
          </a:xfrm>
          <a:prstGeom prst="rect">
            <a:avLst/>
          </a:prstGeom>
          <a:noFill/>
          <a:ln/>
        </p:spPr>
      </p:pic>
      <p:pic>
        <p:nvPicPr>
          <p:cNvPr id="5" name="Dmitrij_SHostakovich_-_Simfoniya_8_ch.3_Allegro_non_troppo_(iPlayer.fm).mp3">
            <a:hlinkClick r:id="" action="ppaction://media"/>
          </p:cNvPr>
          <p:cNvPicPr>
            <a:picLocks noRot="1" noChangeAspect="1"/>
          </p:cNvPicPr>
          <p:nvPr>
            <a:audioFile r:link="rId1"/>
          </p:nvPr>
        </p:nvPicPr>
        <p:blipFill>
          <a:blip r:embed="rId5" cstate="print"/>
          <a:stretch>
            <a:fillRect/>
          </a:stretch>
        </p:blipFill>
        <p:spPr>
          <a:xfrm>
            <a:off x="4419600" y="3276600"/>
            <a:ext cx="304800" cy="304800"/>
          </a:xfrm>
          <a:prstGeom prst="rect">
            <a:avLst/>
          </a:prstGeom>
        </p:spPr>
      </p:pic>
      <p:pic>
        <p:nvPicPr>
          <p:cNvPr id="6" name="Dmitrij_SHostakovich_-_Simfoniya_7_Leningradskaya_Nashestvie_(iPlayer.fm).mp3">
            <a:hlinkClick r:id="" action="ppaction://media"/>
          </p:cNvPr>
          <p:cNvPicPr>
            <a:picLocks noRot="1" noChangeAspect="1"/>
          </p:cNvPicPr>
          <p:nvPr>
            <a:audioFile r:link="rId2"/>
          </p:nvPr>
        </p:nvPicPr>
        <p:blipFill>
          <a:blip r:embed="rId6" cstate="print"/>
          <a:stretch>
            <a:fillRect/>
          </a:stretch>
        </p:blipFill>
        <p:spPr>
          <a:xfrm>
            <a:off x="2627784" y="4797152"/>
            <a:ext cx="504056" cy="504056"/>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5" fill="hold" nodeType="afterEffect">
                                  <p:stCondLst>
                                    <p:cond delay="4500"/>
                                  </p:stCondLst>
                                  <p:childTnLst>
                                    <p:set>
                                      <p:cBhvr>
                                        <p:cTn id="6" dur="1" fill="hold">
                                          <p:stCondLst>
                                            <p:cond delay="0"/>
                                          </p:stCondLst>
                                        </p:cTn>
                                        <p:tgtEl>
                                          <p:spTgt spid="4"/>
                                        </p:tgtEl>
                                        <p:attrNameLst>
                                          <p:attrName>style.visibility</p:attrName>
                                        </p:attrNameLst>
                                      </p:cBhvr>
                                      <p:to>
                                        <p:strVal val="visible"/>
                                      </p:to>
                                    </p:set>
                                    <p:animEffect transition="in" filter="checkerboard(down)">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378710" fill="hold"/>
                                        <p:tgtEl>
                                          <p:spTgt spid="5"/>
                                        </p:tgtEl>
                                      </p:cBhvr>
                                    </p:cmd>
                                  </p:childTnLst>
                                </p:cTn>
                              </p:par>
                            </p:childTnLst>
                          </p:cTn>
                        </p:par>
                      </p:childTnLst>
                    </p:cTn>
                  </p:par>
                </p:childTnLst>
              </p:cTn>
              <p:nextCondLst>
                <p:cond evt="onClick" delay="0">
                  <p:tgtEl>
                    <p:spTgt spid="5"/>
                  </p:tgtEl>
                </p:cond>
              </p:nextCondLst>
            </p:seq>
            <p:audio>
              <p:cMediaNode>
                <p:cTn id="13" fill="hold" display="0">
                  <p:stCondLst>
                    <p:cond delay="indefinite"/>
                  </p:stCondLst>
                  <p:endCondLst>
                    <p:cond evt="onNext" delay="0">
                      <p:tgtEl>
                        <p:sldTgt/>
                      </p:tgtEl>
                    </p:cond>
                    <p:cond evt="onPrev" delay="0">
                      <p:tgtEl>
                        <p:sldTgt/>
                      </p:tgtEl>
                    </p:cond>
                    <p:cond evt="onStopAudio" delay="0">
                      <p:tgtEl>
                        <p:sldTgt/>
                      </p:tgtEl>
                    </p:cond>
                  </p:endCondLst>
                </p:cTn>
                <p:tgtEl>
                  <p:spTgt spid="5"/>
                </p:tgtEl>
              </p:cMediaNode>
            </p:audio>
            <p:seq concurrent="1" nextAc="seek">
              <p:cTn id="14" restart="whenNotActive" fill="hold" evtFilter="cancelBubble" nodeType="interactiveSeq">
                <p:stCondLst>
                  <p:cond evt="onClick" delay="0">
                    <p:tgtEl>
                      <p:spTgt spid="6"/>
                    </p:tgtEl>
                  </p:cond>
                </p:stCondLst>
                <p:endSync evt="end" delay="0">
                  <p:rtn val="all"/>
                </p:endSync>
                <p:childTnLst>
                  <p:par>
                    <p:cTn id="15" fill="hold">
                      <p:stCondLst>
                        <p:cond delay="0"/>
                      </p:stCondLst>
                      <p:childTnLst>
                        <p:par>
                          <p:cTn id="16" fill="hold">
                            <p:stCondLst>
                              <p:cond delay="0"/>
                            </p:stCondLst>
                            <p:childTnLst>
                              <p:par>
                                <p:cTn id="17" presetID="1" presetClass="mediacall" presetSubtype="0" fill="hold" nodeType="clickEffect">
                                  <p:stCondLst>
                                    <p:cond delay="0"/>
                                  </p:stCondLst>
                                  <p:childTnLst>
                                    <p:cmd type="call" cmd="playFrom(0.0)">
                                      <p:cBhvr>
                                        <p:cTn id="18" dur="247172" fill="hold"/>
                                        <p:tgtEl>
                                          <p:spTgt spid="6"/>
                                        </p:tgtEl>
                                      </p:cBhvr>
                                    </p:cmd>
                                  </p:childTnLst>
                                </p:cTn>
                              </p:par>
                            </p:childTnLst>
                          </p:cTn>
                        </p:par>
                      </p:childTnLst>
                    </p:cTn>
                  </p:par>
                </p:childTnLst>
              </p:cTn>
              <p:nextCondLst>
                <p:cond evt="onClick" delay="0">
                  <p:tgtEl>
                    <p:spTgt spid="6"/>
                  </p:tgtEl>
                </p:cond>
              </p:nextCondLst>
            </p:seq>
            <p:audio>
              <p:cMediaNode>
                <p:cTn id="19" fill="hold" display="0">
                  <p:stCondLst>
                    <p:cond delay="indefinite"/>
                  </p:stCondLst>
                  <p:endCondLst>
                    <p:cond evt="onNext" delay="0">
                      <p:tgtEl>
                        <p:sldTgt/>
                      </p:tgtEl>
                    </p:cond>
                    <p:cond evt="onPrev" delay="0">
                      <p:tgtEl>
                        <p:sldTgt/>
                      </p:tgtEl>
                    </p:cond>
                    <p:cond evt="onStopAudio" delay="0">
                      <p:tgtEl>
                        <p:sldTgt/>
                      </p:tgtEl>
                    </p:cond>
                  </p:endCondLst>
                </p:cTn>
                <p:tgtEl>
                  <p:spTgt spid="6"/>
                </p:tgtEl>
              </p:cMediaNode>
            </p:audio>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normAutofit/>
          </a:bodyPr>
          <a:lstStyle/>
          <a:p>
            <a:pPr>
              <a:lnSpc>
                <a:spcPts val="2880"/>
              </a:lnSpc>
              <a:buNone/>
            </a:pPr>
            <a:r>
              <a:rPr lang="ru-RU" sz="2400" dirty="0" smtClean="0">
                <a:solidFill>
                  <a:schemeClr val="tx1"/>
                </a:solidFill>
                <a:latin typeface="Times New Roman" pitchFamily="18" charset="0"/>
                <a:cs typeface="Times New Roman" pitchFamily="18" charset="0"/>
              </a:rPr>
              <a:t>«Много сил и энергии вложил я в это сочинение, – писал композитор в газете «Комсомольская правда». – Никогда я не работал с таким подъемом, как сейчас. Есть такое крылатое выражение: «Когда грохочут пушки, тогда молчат музы». Это справедливо относится к тем пушкам, которые своим грохотом подавляют жизнь, радость, счастье, культуру. То грохочут пушки тьмы, насилия и зла. Мы воюем во имя торжества разума над мракобесием, во имя торжества справедливости над варварством. Нет более благородных и возвышенных задач, нежели те, которые вдохновляют нас на борьбу с темными силами гитлеризма».</a:t>
            </a:r>
            <a:endParaRPr lang="ru-RU" sz="2400" dirty="0">
              <a:solidFill>
                <a:schemeClr val="tx1"/>
              </a:solidFill>
              <a:latin typeface="Times New Roman" pitchFamily="18" charset="0"/>
              <a:cs typeface="Times New Roman" pitchFamily="18" charset="0"/>
            </a:endParaRPr>
          </a:p>
        </p:txBody>
      </p:sp>
      <p:sp>
        <p:nvSpPr>
          <p:cNvPr id="4" name="Прямоугольник 3"/>
          <p:cNvSpPr/>
          <p:nvPr/>
        </p:nvSpPr>
        <p:spPr>
          <a:xfrm>
            <a:off x="467544" y="260648"/>
            <a:ext cx="8136904" cy="1200329"/>
          </a:xfrm>
          <a:prstGeom prst="rect">
            <a:avLst/>
          </a:prstGeom>
        </p:spPr>
        <p:txBody>
          <a:bodyPr wrap="square">
            <a:spAutoFit/>
          </a:bodyPr>
          <a:lstStyle/>
          <a:p>
            <a:pPr algn="r"/>
            <a:r>
              <a:rPr lang="ru-RU" sz="2400" b="1" i="1" dirty="0">
                <a:solidFill>
                  <a:srgbClr val="FF0000"/>
                </a:solidFill>
                <a:effectLst>
                  <a:outerShdw blurRad="38100" dist="38100" dir="2700000" algn="tl">
                    <a:srgbClr val="FFFFFF"/>
                  </a:outerShdw>
                </a:effectLst>
                <a:latin typeface="Times New Roman" pitchFamily="18" charset="0"/>
                <a:cs typeface="Times New Roman" pitchFamily="18" charset="0"/>
              </a:rPr>
              <a:t>"Нашей победе над фашизмом, нашей грядущей победе над врагом, моему родному городу Ленинграду  я посвящаю свою Седьмую симфонию".</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dirty="0" smtClean="0">
                <a:ln>
                  <a:solidFill>
                    <a:srgbClr val="C00000"/>
                  </a:solidFill>
                </a:ln>
                <a:solidFill>
                  <a:srgbClr val="C00000"/>
                </a:solidFill>
              </a:rPr>
              <a:t>Образ, средства выразительности</a:t>
            </a:r>
            <a:endParaRPr lang="ru-RU" dirty="0">
              <a:ln>
                <a:solidFill>
                  <a:srgbClr val="C00000"/>
                </a:solidFill>
              </a:ln>
              <a:solidFill>
                <a:srgbClr val="C00000"/>
              </a:solidFill>
            </a:endParaRPr>
          </a:p>
        </p:txBody>
      </p:sp>
      <p:sp>
        <p:nvSpPr>
          <p:cNvPr id="3" name="Объект 2"/>
          <p:cNvSpPr>
            <a:spLocks noGrp="1"/>
          </p:cNvSpPr>
          <p:nvPr>
            <p:ph idx="1"/>
          </p:nvPr>
        </p:nvSpPr>
        <p:spPr/>
        <p:txBody>
          <a:bodyPr>
            <a:normAutofit fontScale="85000" lnSpcReduction="20000"/>
          </a:bodyPr>
          <a:lstStyle/>
          <a:p>
            <a:r>
              <a:rPr lang="ru-RU" b="1" dirty="0">
                <a:solidFill>
                  <a:schemeClr val="tx1"/>
                </a:solidFill>
                <a:latin typeface="Times New Roman" pitchFamily="18" charset="0"/>
                <a:cs typeface="Times New Roman" pitchFamily="18" charset="0"/>
              </a:rPr>
              <a:t>Характеристика образа </a:t>
            </a:r>
            <a:r>
              <a:rPr lang="ru-RU" dirty="0">
                <a:solidFill>
                  <a:schemeClr val="tx1"/>
                </a:solidFill>
                <a:latin typeface="Times New Roman" pitchFamily="18" charset="0"/>
                <a:cs typeface="Times New Roman" pitchFamily="18" charset="0"/>
              </a:rPr>
              <a:t>– тупой, холодный, автоматичный, железный, бездушный, усиливающийся, разрастающийся и т.д.</a:t>
            </a:r>
          </a:p>
          <a:p>
            <a:r>
              <a:rPr lang="ru-RU" b="1" dirty="0">
                <a:solidFill>
                  <a:schemeClr val="tx1"/>
                </a:solidFill>
                <a:latin typeface="Times New Roman" pitchFamily="18" charset="0"/>
                <a:cs typeface="Times New Roman" pitchFamily="18" charset="0"/>
              </a:rPr>
              <a:t>Средства музыкальной выразительности, с помощью которых достигнут образ,</a:t>
            </a:r>
            <a:r>
              <a:rPr lang="ru-RU" dirty="0">
                <a:solidFill>
                  <a:schemeClr val="tx1"/>
                </a:solidFill>
                <a:latin typeface="Times New Roman" pitchFamily="18" charset="0"/>
                <a:cs typeface="Times New Roman" pitchFamily="18" charset="0"/>
              </a:rPr>
              <a:t> – тупость, холодность, автоматизм создается однообразием мелодии, чеканного ритма, постоянного повторения одного и того же мотива; впечатление надвигающейся грозной силы создает усиливающаяся динамика, увеличения количества инструментов; военный образ создает жанра марша; основные средства развития образа – динамика и оркестровые вариации.</a:t>
            </a:r>
          </a:p>
        </p:txBody>
      </p:sp>
    </p:spTree>
    <p:extLst>
      <p:ext uri="{BB962C8B-B14F-4D97-AF65-F5344CB8AC3E}">
        <p14:creationId xmlns:p14="http://schemas.microsoft.com/office/powerpoint/2010/main" val="62517352"/>
      </p:ext>
    </p:extLst>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3"/>
          <p:cNvSpPr>
            <a:spLocks noGrp="1" noChangeArrowheads="1"/>
          </p:cNvSpPr>
          <p:nvPr>
            <p:ph type="body" idx="1"/>
          </p:nvPr>
        </p:nvSpPr>
        <p:spPr>
          <a:xfrm>
            <a:off x="1" y="1052737"/>
            <a:ext cx="4355975" cy="5805264"/>
          </a:xfrm>
        </p:spPr>
        <p:txBody>
          <a:bodyPr>
            <a:normAutofit fontScale="70000" lnSpcReduction="20000"/>
          </a:bodyPr>
          <a:lstStyle/>
          <a:p>
            <a:pPr eaLnBrk="1" hangingPunct="1">
              <a:buNone/>
            </a:pPr>
            <a:r>
              <a:rPr lang="ru-RU" b="1" dirty="0" smtClean="0">
                <a:solidFill>
                  <a:schemeClr val="tx1"/>
                </a:solidFill>
                <a:latin typeface="Times New Roman" pitchFamily="18" charset="0"/>
                <a:cs typeface="Times New Roman" pitchFamily="18" charset="0"/>
              </a:rPr>
              <a:t>Симфония № 8</a:t>
            </a:r>
            <a:r>
              <a:rPr lang="ru-RU" dirty="0" smtClean="0">
                <a:solidFill>
                  <a:schemeClr val="tx1"/>
                </a:solidFill>
                <a:latin typeface="Times New Roman" pitchFamily="18" charset="0"/>
                <a:cs typeface="Times New Roman" pitchFamily="18" charset="0"/>
              </a:rPr>
              <a:t> – одно из наиболее трагических творений искусства 20 в. Симфония представляет собой монументальную фреску происходящего вокруг нас, как бы отражая весь мир. В ней и ужас войны, и ужас российской повседневности с её лицемерием и гигантоманией, и заботы обычного человека, и его надежда на лучшие времена.</a:t>
            </a:r>
          </a:p>
          <a:p>
            <a:pPr eaLnBrk="1" hangingPunct="1">
              <a:buNone/>
            </a:pPr>
            <a:endParaRPr lang="ru-RU" dirty="0" smtClean="0">
              <a:latin typeface="Times New Roman" pitchFamily="18" charset="0"/>
              <a:cs typeface="Times New Roman" pitchFamily="18" charset="0"/>
            </a:endParaRPr>
          </a:p>
          <a:p>
            <a:pPr>
              <a:buNone/>
            </a:pPr>
            <a:r>
              <a:rPr lang="ru-RU" dirty="0" smtClean="0">
                <a:solidFill>
                  <a:schemeClr val="tx1"/>
                </a:solidFill>
                <a:latin typeface="Times New Roman" pitchFamily="18" charset="0"/>
                <a:cs typeface="Times New Roman" pitchFamily="18" charset="0"/>
              </a:rPr>
              <a:t>Мучительно напряжённая музыка симфонии взывает к совести, протестует против зла, насилия и всего, что причиняет людям боль и страдания.</a:t>
            </a:r>
          </a:p>
        </p:txBody>
      </p:sp>
      <p:pic>
        <p:nvPicPr>
          <p:cNvPr id="3" name="Picture 8" descr="18"/>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a:xfrm>
            <a:off x="4355976" y="1268760"/>
            <a:ext cx="4595389" cy="3284985"/>
          </a:xfrm>
          <a:prstGeom prst="rect">
            <a:avLst/>
          </a:prstGeom>
          <a:noFill/>
          <a:ln/>
        </p:spPr>
      </p:pic>
      <p:pic>
        <p:nvPicPr>
          <p:cNvPr id="4" name="Dmitrij_SHostakovich_-_Simfoniya_8_ch.3_Allegro_non_troppo_(iPlayer.fm).mp3">
            <a:hlinkClick r:id="" action="ppaction://media"/>
          </p:cNvPr>
          <p:cNvPicPr>
            <a:picLocks noRot="1" noChangeAspect="1"/>
          </p:cNvPicPr>
          <p:nvPr>
            <a:audioFile r:link="rId1"/>
          </p:nvPr>
        </p:nvPicPr>
        <p:blipFill>
          <a:blip r:embed="rId4" cstate="print"/>
          <a:stretch>
            <a:fillRect/>
          </a:stretch>
        </p:blipFill>
        <p:spPr>
          <a:xfrm>
            <a:off x="6300192" y="5013176"/>
            <a:ext cx="440432" cy="440432"/>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78710" fill="hold"/>
                                        <p:tgtEl>
                                          <p:spTgt spid="4"/>
                                        </p:tgtEl>
                                      </p:cBhvr>
                                    </p:cmd>
                                  </p:childTnLst>
                                </p:cTn>
                              </p:par>
                            </p:childTnLst>
                          </p:cTn>
                        </p:par>
                      </p:childTnLst>
                    </p:cTn>
                  </p:par>
                </p:childTnLst>
              </p:cTn>
              <p:nextCondLst>
                <p:cond evt="onClick" delay="0">
                  <p:tgtEl>
                    <p:spTgt spid="4"/>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4"/>
                </p:tgtEl>
              </p:cMediaNode>
            </p:audio>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p:txBody>
          <a:bodyPr/>
          <a:lstStyle/>
          <a:p>
            <a:endParaRPr lang="ru-RU"/>
          </a:p>
        </p:txBody>
      </p:sp>
      <p:sp>
        <p:nvSpPr>
          <p:cNvPr id="4" name="Текст 3"/>
          <p:cNvSpPr>
            <a:spLocks noGrp="1"/>
          </p:cNvSpPr>
          <p:nvPr>
            <p:ph type="body" idx="1"/>
          </p:nvPr>
        </p:nvSpPr>
        <p:spPr/>
        <p:txBody>
          <a:bodyPr>
            <a:normAutofit fontScale="85000" lnSpcReduction="10000"/>
          </a:bodyPr>
          <a:lstStyle/>
          <a:p>
            <a:r>
              <a:rPr lang="ru-RU" dirty="0" smtClean="0">
                <a:solidFill>
                  <a:schemeClr val="tx1"/>
                </a:solidFill>
                <a:latin typeface="Times New Roman" pitchFamily="18" charset="0"/>
                <a:cs typeface="Times New Roman" pitchFamily="18" charset="0"/>
              </a:rPr>
              <a:t>Когда в жизни всё хорошо и красиво, говорят «как в сказке», «как в кино»</a:t>
            </a:r>
            <a:endParaRPr lang="ru-RU" dirty="0">
              <a:solidFill>
                <a:schemeClr val="tx1"/>
              </a:solidFill>
              <a:latin typeface="Times New Roman" pitchFamily="18" charset="0"/>
              <a:cs typeface="Times New Roman" pitchFamily="18" charset="0"/>
            </a:endParaRPr>
          </a:p>
        </p:txBody>
      </p:sp>
      <p:sp>
        <p:nvSpPr>
          <p:cNvPr id="6" name="Текст 5"/>
          <p:cNvSpPr>
            <a:spLocks noGrp="1"/>
          </p:cNvSpPr>
          <p:nvPr>
            <p:ph type="body" sz="half" idx="3"/>
          </p:nvPr>
        </p:nvSpPr>
        <p:spPr>
          <a:xfrm>
            <a:off x="4645025" y="476672"/>
            <a:ext cx="4292241" cy="1080120"/>
          </a:xfrm>
        </p:spPr>
        <p:txBody>
          <a:bodyPr>
            <a:normAutofit fontScale="85000" lnSpcReduction="20000"/>
          </a:bodyPr>
          <a:lstStyle/>
          <a:p>
            <a:r>
              <a:rPr lang="ru-RU" dirty="0" smtClean="0">
                <a:solidFill>
                  <a:schemeClr val="tx1"/>
                </a:solidFill>
                <a:latin typeface="Times New Roman" pitchFamily="18" charset="0"/>
                <a:cs typeface="Times New Roman" pitchFamily="18" charset="0"/>
              </a:rPr>
              <a:t>Негативные явления, нашедшие отражение в искусстве, хотя и вызывают возмущение, но при  этом не рождают чувства агрессии или сильно выраженного страдания.</a:t>
            </a:r>
            <a:endParaRPr lang="ru-RU" dirty="0">
              <a:solidFill>
                <a:schemeClr val="tx1"/>
              </a:solidFill>
              <a:latin typeface="Times New Roman" pitchFamily="18" charset="0"/>
              <a:cs typeface="Times New Roman" pitchFamily="18" charset="0"/>
            </a:endParaRPr>
          </a:p>
        </p:txBody>
      </p:sp>
      <p:pic>
        <p:nvPicPr>
          <p:cNvPr id="8" name="Содержимое 7" descr="15115-640x637.jpg"/>
          <p:cNvPicPr>
            <a:picLocks noGrp="1" noChangeAspect="1"/>
          </p:cNvPicPr>
          <p:nvPr>
            <p:ph sz="quarter" idx="2"/>
          </p:nvPr>
        </p:nvPicPr>
        <p:blipFill>
          <a:blip r:embed="rId2" cstate="print"/>
          <a:stretch>
            <a:fillRect/>
          </a:stretch>
        </p:blipFill>
        <p:spPr>
          <a:xfrm>
            <a:off x="416168" y="1628775"/>
            <a:ext cx="3960327" cy="3941763"/>
          </a:xfrm>
        </p:spPr>
      </p:pic>
      <p:pic>
        <p:nvPicPr>
          <p:cNvPr id="10" name="Picture 2"/>
          <p:cNvPicPr>
            <a:picLocks noGrp="1" noChangeAspect="1" noChangeArrowheads="1"/>
          </p:cNvPicPr>
          <p:nvPr>
            <p:ph sz="quarter" idx="4"/>
          </p:nvPr>
        </p:nvPicPr>
        <p:blipFill>
          <a:blip r:embed="rId3" cstate="print">
            <a:extLst>
              <a:ext uri="{28A0092B-C50C-407E-A947-70E740481C1C}">
                <a14:useLocalDpi xmlns:a14="http://schemas.microsoft.com/office/drawing/2010/main" val="0"/>
              </a:ext>
            </a:extLst>
          </a:blip>
          <a:srcRect/>
          <a:stretch>
            <a:fillRect/>
          </a:stretch>
        </p:blipFill>
        <p:spPr bwMode="auto">
          <a:xfrm>
            <a:off x="5220072" y="1628775"/>
            <a:ext cx="3170101" cy="40841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3"/>
          <p:cNvSpPr>
            <a:spLocks noGrp="1" noChangeArrowheads="1"/>
          </p:cNvSpPr>
          <p:nvPr>
            <p:ph type="body" idx="1"/>
          </p:nvPr>
        </p:nvSpPr>
        <p:spPr/>
        <p:txBody>
          <a:bodyPr/>
          <a:lstStyle/>
          <a:p>
            <a:pPr eaLnBrk="1" hangingPunct="1"/>
            <a:endParaRPr lang="ru-RU" dirty="0" smtClean="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Трек">
  <a:themeElements>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174</TotalTime>
  <Words>2042</Words>
  <Application>Microsoft Office PowerPoint</Application>
  <PresentationFormat>Экран (4:3)</PresentationFormat>
  <Paragraphs>105</Paragraphs>
  <Slides>35</Slides>
  <Notes>1</Notes>
  <HiddenSlides>0</HiddenSlides>
  <MMClips>3</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35</vt:i4>
      </vt:variant>
    </vt:vector>
  </HeadingPairs>
  <TitlesOfParts>
    <vt:vector size="42" baseType="lpstr">
      <vt:lpstr>Arial</vt:lpstr>
      <vt:lpstr>Calibri</vt:lpstr>
      <vt:lpstr>Franklin Gothic Book</vt:lpstr>
      <vt:lpstr>Franklin Gothic Medium</vt:lpstr>
      <vt:lpstr>Times New Roman</vt:lpstr>
      <vt:lpstr>Wingdings 2</vt:lpstr>
      <vt:lpstr>Трек</vt:lpstr>
      <vt:lpstr>Как человек реагирует  на различные явления в жизни и в искусстве</vt:lpstr>
      <vt:lpstr>Эмоции и чувства</vt:lpstr>
      <vt:lpstr>Презентация PowerPoint</vt:lpstr>
      <vt:lpstr>Пабло Руис Пикассо (Picasso Pablo) (1881—1973), </vt:lpstr>
      <vt:lpstr>Документальное фото г.Герника</vt:lpstr>
      <vt:lpstr>Картина Пабло Пикассо «Герника»</vt:lpstr>
      <vt:lpstr>Презентация PowerPoint</vt:lpstr>
      <vt:lpstr>Пабло Пикассо за работой</vt:lpstr>
      <vt:lpstr>Презентация PowerPoint</vt:lpstr>
      <vt:lpstr>Символизм картины</vt:lpstr>
      <vt:lpstr>Презентация PowerPoint</vt:lpstr>
      <vt:lpstr>Презентация PowerPoint</vt:lpstr>
      <vt:lpstr>Презентация PowerPoint</vt:lpstr>
      <vt:lpstr>Презентация PowerPoint</vt:lpstr>
      <vt:lpstr>Презентация PowerPoint</vt:lpstr>
      <vt:lpstr>Э́двард Мунк (1863 – 1944) </vt:lpstr>
      <vt:lpstr>Э́двард Мунк (1863 – 1944) </vt:lpstr>
      <vt:lpstr>Презентация PowerPoint</vt:lpstr>
      <vt:lpstr>Презентация PowerPoint</vt:lpstr>
      <vt:lpstr>Презентация PowerPoint</vt:lpstr>
      <vt:lpstr>Презентация PowerPoint</vt:lpstr>
      <vt:lpstr>Франси́ско Хосе́ де Го́йя-и-Лусье́нтес  (1746-1828) </vt:lpstr>
      <vt:lpstr>Ф. Гойя. «Сон разума рождает чудовищ»</vt:lpstr>
      <vt:lpstr>Презентация PowerPoint</vt:lpstr>
      <vt:lpstr>Франсиско Гойя  «Сон разума рождает чудовищ»</vt:lpstr>
      <vt:lpstr>Презентация PowerPoint</vt:lpstr>
      <vt:lpstr>Презентация PowerPoint</vt:lpstr>
      <vt:lpstr>Дмитрий Дмитриевич Шостакович 1906-1975</vt:lpstr>
      <vt:lpstr>Презентация PowerPoint</vt:lpstr>
      <vt:lpstr>Симфония № 7 («Ленинградская»)</vt:lpstr>
      <vt:lpstr>Презентация PowerPoint</vt:lpstr>
      <vt:lpstr>Образ, средства выразительности</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Как человек реагирует  на различные явления в жизни и в искусстве</dc:title>
  <dc:creator>larisa</dc:creator>
  <cp:lastModifiedBy>dell08</cp:lastModifiedBy>
  <cp:revision>24</cp:revision>
  <dcterms:created xsi:type="dcterms:W3CDTF">2017-04-11T17:34:50Z</dcterms:created>
  <dcterms:modified xsi:type="dcterms:W3CDTF">2020-04-06T12:08:37Z</dcterms:modified>
</cp:coreProperties>
</file>