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72" r:id="rId5"/>
    <p:sldId id="257" r:id="rId6"/>
    <p:sldId id="268" r:id="rId7"/>
    <p:sldId id="258" r:id="rId8"/>
    <p:sldId id="269" r:id="rId9"/>
    <p:sldId id="259" r:id="rId10"/>
    <p:sldId id="260" r:id="rId11"/>
    <p:sldId id="262" r:id="rId12"/>
    <p:sldId id="263" r:id="rId13"/>
    <p:sldId id="274" r:id="rId14"/>
    <p:sldId id="264" r:id="rId15"/>
    <p:sldId id="275" r:id="rId16"/>
    <p:sldId id="265" r:id="rId17"/>
    <p:sldId id="266" r:id="rId18"/>
    <p:sldId id="267" r:id="rId19"/>
    <p:sldId id="273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FFC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17" autoAdjust="0"/>
    <p:restoredTop sz="94660"/>
  </p:normalViewPr>
  <p:slideViewPr>
    <p:cSldViewPr>
      <p:cViewPr varScale="1">
        <p:scale>
          <a:sx n="109" d="100"/>
          <a:sy n="109" d="100"/>
        </p:scale>
        <p:origin x="166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A90E3-4FD6-48ED-8038-A48AAA70D205}" type="datetimeFigureOut">
              <a:rPr lang="ru-RU" smtClean="0"/>
              <a:t>02.05.2017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FBD50-E80E-409B-9F4E-0C46A03062D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5.jpg"/><Relationship Id="rId4" Type="http://schemas.openxmlformats.org/officeDocument/2006/relationships/image" Target="../media/image3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196752"/>
            <a:ext cx="7772400" cy="1470025"/>
          </a:xfrm>
        </p:spPr>
        <p:txBody>
          <a:bodyPr>
            <a:noAutofit/>
          </a:bodyPr>
          <a:lstStyle/>
          <a:p>
            <a:r>
              <a:rPr lang="ru-RU" sz="9600" b="1" dirty="0" smtClean="0"/>
              <a:t>Прямая речь</a:t>
            </a:r>
            <a:endParaRPr lang="ru-RU" sz="9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00807"/>
            <a:ext cx="4716016" cy="315784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4511" y="2852936"/>
            <a:ext cx="7344816" cy="864096"/>
          </a:xfrm>
        </p:spPr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chemeClr val="accent6">
                    <a:lumMod val="50000"/>
                  </a:schemeClr>
                </a:solidFill>
              </a:rPr>
              <a:t>(г</a:t>
            </a:r>
            <a:r>
              <a:rPr lang="ru-RU" sz="4800" b="1" i="1" dirty="0" smtClean="0">
                <a:solidFill>
                  <a:schemeClr val="accent6">
                    <a:lumMod val="50000"/>
                  </a:schemeClr>
                </a:solidFill>
              </a:rPr>
              <a:t>лазами таксы Фроси)</a:t>
            </a:r>
            <a:endParaRPr lang="ru-RU" sz="4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0" t="7458" r="-9720" b="-7458"/>
          <a:stretch/>
        </p:blipFill>
        <p:spPr>
          <a:xfrm>
            <a:off x="4283189" y="2001021"/>
            <a:ext cx="5282293" cy="41084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4" t="11047" r="10695" b="3344"/>
          <a:stretch/>
        </p:blipFill>
        <p:spPr>
          <a:xfrm rot="21242726">
            <a:off x="3404348" y="4050507"/>
            <a:ext cx="2271713" cy="19502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6" t="3072" r="10277" b="13098"/>
          <a:stretch/>
        </p:blipFill>
        <p:spPr>
          <a:xfrm rot="709279">
            <a:off x="2010458" y="2620999"/>
            <a:ext cx="2359154" cy="19096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828" y="2866820"/>
            <a:ext cx="2130986" cy="17885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3" y="2001022"/>
            <a:ext cx="2865032" cy="27138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312" r="49253"/>
          <a:stretch/>
        </p:blipFill>
        <p:spPr>
          <a:xfrm>
            <a:off x="8110859" y="1997170"/>
            <a:ext cx="825973" cy="78670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31" b="39272"/>
          <a:stretch/>
        </p:blipFill>
        <p:spPr>
          <a:xfrm>
            <a:off x="4299453" y="4421131"/>
            <a:ext cx="993289" cy="85248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62" t="5907" r="46519" b="24894"/>
          <a:stretch/>
        </p:blipFill>
        <p:spPr>
          <a:xfrm>
            <a:off x="3251206" y="3340418"/>
            <a:ext cx="569897" cy="137445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677" y="3812828"/>
            <a:ext cx="1478379" cy="1478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499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6" t="3072" r="10277" b="13098"/>
          <a:stretch/>
        </p:blipFill>
        <p:spPr>
          <a:xfrm rot="709279">
            <a:off x="4393111" y="2825247"/>
            <a:ext cx="2359154" cy="19096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6" t="3072" r="10277" b="13098"/>
          <a:stretch/>
        </p:blipFill>
        <p:spPr>
          <a:xfrm rot="709279">
            <a:off x="2048601" y="3336557"/>
            <a:ext cx="2359154" cy="190968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037" y="3564625"/>
            <a:ext cx="1521620" cy="15216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343" y="2632608"/>
            <a:ext cx="2130986" cy="17885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31" b="39272"/>
          <a:stretch/>
        </p:blipFill>
        <p:spPr>
          <a:xfrm>
            <a:off x="230664" y="4084611"/>
            <a:ext cx="993289" cy="8524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6" t="3072" r="10277" b="13098"/>
          <a:stretch/>
        </p:blipFill>
        <p:spPr>
          <a:xfrm rot="1428790">
            <a:off x="2980953" y="1321809"/>
            <a:ext cx="2359154" cy="19096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075" y="1696586"/>
            <a:ext cx="1309383" cy="13093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0" t="36810" r="29082" b="42099"/>
          <a:stretch/>
        </p:blipFill>
        <p:spPr>
          <a:xfrm>
            <a:off x="5298129" y="3409508"/>
            <a:ext cx="1314451" cy="4245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579" y="2768340"/>
            <a:ext cx="2023503" cy="2023503"/>
          </a:xfrm>
          <a:prstGeom prst="rect">
            <a:avLst/>
          </a:prstGeom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2111339" y="2658141"/>
            <a:ext cx="1116839" cy="19185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2111339" y="2714010"/>
            <a:ext cx="1116839" cy="19185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2695852" y="2733195"/>
            <a:ext cx="371354" cy="67631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9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39" t="66507" r="43334" b="6656"/>
          <a:stretch/>
        </p:blipFill>
        <p:spPr>
          <a:xfrm>
            <a:off x="3405378" y="4055830"/>
            <a:ext cx="765092" cy="103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10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5" t="937" r="4004" b="1"/>
          <a:stretch/>
        </p:blipFill>
        <p:spPr>
          <a:xfrm>
            <a:off x="755576" y="239256"/>
            <a:ext cx="7488832" cy="650601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27784" y="6333765"/>
            <a:ext cx="953498" cy="4115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6099456"/>
            <a:ext cx="1080120" cy="7445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302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1071546"/>
            <a:ext cx="885828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За забором появилась незнакомая собака немыслимой породы и громко тявкнула  квартиру сдаёте?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645024"/>
            <a:ext cx="4320480" cy="28803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1071546"/>
            <a:ext cx="885828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Услышав отрицательный ответ </a:t>
            </a: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effectLst/>
                <a:ea typeface="Times New Roman" pitchFamily="18" charset="0"/>
              </a:rPr>
              <a:t>шавка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 не огорчилась сам дурак.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</a:rPr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852936"/>
            <a:ext cx="2664296" cy="333037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785794"/>
            <a:ext cx="88582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Фрагментарность вселенной мне что-то не нравится </a:t>
            </a:r>
            <a:r>
              <a:rPr lang="ru-RU" sz="4400" b="1" dirty="0" smtClean="0"/>
              <a:t>думала </a:t>
            </a:r>
            <a:r>
              <a:rPr lang="ru-RU" sz="4400" b="1" dirty="0"/>
              <a:t>такса Фрося  разглядывая пыльную улицу через щель в новом заборе</a:t>
            </a:r>
            <a:r>
              <a:rPr lang="ru-RU" sz="4400" b="1" dirty="0" smtClean="0"/>
              <a:t>.</a:t>
            </a:r>
          </a:p>
          <a:p>
            <a:endParaRPr lang="ru-RU" sz="4400" b="1" dirty="0"/>
          </a:p>
        </p:txBody>
      </p:sp>
      <p:pic>
        <p:nvPicPr>
          <p:cNvPr id="3" name="Рисунок 2" descr="i (1).jpg"/>
          <p:cNvPicPr>
            <a:picLocks noChangeAspect="1"/>
          </p:cNvPicPr>
          <p:nvPr/>
        </p:nvPicPr>
        <p:blipFill>
          <a:blip r:embed="rId3"/>
          <a:srcRect l="-1143" b="12970"/>
          <a:stretch>
            <a:fillRect/>
          </a:stretch>
        </p:blipFill>
        <p:spPr>
          <a:xfrm>
            <a:off x="500034" y="3714752"/>
            <a:ext cx="4214842" cy="255654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785794"/>
            <a:ext cx="88582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/>
              <a:t>Весь </a:t>
            </a:r>
            <a:r>
              <a:rPr lang="ru-RU" sz="4400" b="1" dirty="0"/>
              <a:t>мир </a:t>
            </a:r>
            <a:r>
              <a:rPr lang="ru-RU" sz="4400" b="1" dirty="0" smtClean="0"/>
              <a:t>абсурден воскликнула </a:t>
            </a:r>
            <a:r>
              <a:rPr lang="ru-RU" sz="4400" b="1" dirty="0"/>
              <a:t>такса Фрося и улеглась спать рядом со своим ковриком.</a:t>
            </a:r>
          </a:p>
        </p:txBody>
      </p:sp>
      <p:pic>
        <p:nvPicPr>
          <p:cNvPr id="4" name="Рисунок 3" descr="dachshund-dog-19390501.jpg"/>
          <p:cNvPicPr>
            <a:picLocks noChangeAspect="1"/>
          </p:cNvPicPr>
          <p:nvPr/>
        </p:nvPicPr>
        <p:blipFill>
          <a:blip r:embed="rId3"/>
          <a:srcRect t="6685" b="13524"/>
          <a:stretch>
            <a:fillRect/>
          </a:stretch>
        </p:blipFill>
        <p:spPr>
          <a:xfrm>
            <a:off x="3000332" y="3498158"/>
            <a:ext cx="6143668" cy="335984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643050"/>
            <a:ext cx="885828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Миропорядок </a:t>
            </a:r>
            <a:r>
              <a:rPr lang="ru-RU" sz="4400" b="1" dirty="0" smtClean="0"/>
              <a:t>важно </a:t>
            </a:r>
            <a:r>
              <a:rPr lang="ru-RU" sz="4400" b="1" dirty="0"/>
              <a:t>протянула такса Фрося </a:t>
            </a:r>
            <a:r>
              <a:rPr lang="ru-RU" sz="4400" b="1" dirty="0" smtClean="0"/>
              <a:t>это </a:t>
            </a:r>
            <a:r>
              <a:rPr lang="ru-RU" sz="4400" b="1" dirty="0"/>
              <a:t>умение не обращать внимания на такие </a:t>
            </a:r>
            <a:r>
              <a:rPr lang="ru-RU" sz="4400" b="1" dirty="0" smtClean="0"/>
              <a:t>мелочи </a:t>
            </a:r>
            <a:r>
              <a:rPr lang="ru-RU" sz="4400" b="1" dirty="0"/>
              <a:t>как </a:t>
            </a:r>
            <a:r>
              <a:rPr lang="ru-RU" sz="4400" b="1" dirty="0" smtClean="0"/>
              <a:t>коты.</a:t>
            </a:r>
            <a:endParaRPr lang="ru-RU" sz="4400" b="1" dirty="0"/>
          </a:p>
        </p:txBody>
      </p:sp>
      <p:pic>
        <p:nvPicPr>
          <p:cNvPr id="3" name="Рисунок 2" descr="im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0118" y="3904769"/>
            <a:ext cx="4333882" cy="295323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628800"/>
            <a:ext cx="885828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Скоро </a:t>
            </a:r>
            <a:r>
              <a:rPr lang="ru-RU" sz="4400" b="1" dirty="0" smtClean="0"/>
              <a:t>март </a:t>
            </a:r>
            <a:r>
              <a:rPr lang="ru-RU" sz="4400" b="1" dirty="0"/>
              <a:t>задумчиво произнесла такса Фрося</a:t>
            </a:r>
            <a:r>
              <a:rPr lang="ru-RU" sz="4400" b="1" dirty="0" smtClean="0"/>
              <a:t>. Опять </a:t>
            </a:r>
            <a:r>
              <a:rPr lang="ru-RU" sz="4400" b="1" dirty="0"/>
              <a:t>коты будут мешать любоваться </a:t>
            </a:r>
            <a:r>
              <a:rPr lang="ru-RU" sz="4400" b="1" dirty="0" smtClean="0"/>
              <a:t>звездами.</a:t>
            </a:r>
            <a:endParaRPr lang="ru-RU" sz="4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784922"/>
            <a:ext cx="4570844" cy="304831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214422"/>
            <a:ext cx="892971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Когда таксе Фросе </a:t>
            </a:r>
            <a:r>
              <a:rPr lang="ru-RU" sz="4400" b="1" dirty="0" smtClean="0"/>
              <a:t>предлагали съешь Фрося корочку  я </a:t>
            </a:r>
            <a:r>
              <a:rPr lang="ru-RU" sz="4400" b="1" dirty="0"/>
              <a:t>бы лучше курочку </a:t>
            </a:r>
            <a:r>
              <a:rPr lang="ru-RU" sz="4400" b="1" dirty="0" smtClean="0"/>
              <a:t>думала </a:t>
            </a:r>
            <a:r>
              <a:rPr lang="ru-RU" sz="4400" b="1" dirty="0"/>
              <a:t>она и вежливо отказывалась.</a:t>
            </a:r>
          </a:p>
        </p:txBody>
      </p:sp>
      <p:pic>
        <p:nvPicPr>
          <p:cNvPr id="3" name="Рисунок 2" descr="depositphotos_18135761-Long-dachshund-dog-cartoon-illustrati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617" y="4578928"/>
            <a:ext cx="8461226" cy="185633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5720" y="1340768"/>
            <a:ext cx="885828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За забором появилась незнакомая собака немыслимой породы и громко тявкнула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</a:rPr>
              <a:t>: «</a:t>
            </a:r>
            <a:r>
              <a:rPr kumimoji="0" lang="ru-RU" sz="4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</a:rPr>
              <a:t>К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вартиру сдаёте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</a:rPr>
              <a:t>?»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1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645024"/>
            <a:ext cx="3312368" cy="280959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1412776"/>
            <a:ext cx="885828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Услышав 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отрицательный ответ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</a:rPr>
              <a:t>,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 </a:t>
            </a:r>
            <a:r>
              <a:rPr kumimoji="0" lang="ru-RU" sz="4400" b="1" i="0" u="none" strike="noStrike" cap="none" normalizeH="0" baseline="0" dirty="0" err="1" smtClean="0">
                <a:ln>
                  <a:noFill/>
                </a:ln>
                <a:effectLst/>
                <a:ea typeface="Times New Roman" pitchFamily="18" charset="0"/>
              </a:rPr>
              <a:t>шавка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 не огорчилась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</a:rPr>
              <a:t>: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 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</a:rPr>
              <a:t>«</a:t>
            </a:r>
            <a:r>
              <a:rPr kumimoji="0" lang="ru-RU" sz="4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</a:rPr>
              <a:t>С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ам дурак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</a:rPr>
              <a:t>».</a:t>
            </a: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</a:rPr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536434"/>
            <a:ext cx="4680520" cy="254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723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780928"/>
            <a:ext cx="4497884" cy="327172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5720" y="428604"/>
            <a:ext cx="88582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«</a:t>
            </a:r>
            <a:r>
              <a:rPr lang="ru-RU" sz="4400" b="1" u="sng" dirty="0" smtClean="0">
                <a:solidFill>
                  <a:srgbClr val="FF0000"/>
                </a:solidFill>
              </a:rPr>
              <a:t>Ф</a:t>
            </a:r>
            <a:r>
              <a:rPr lang="ru-RU" sz="4400" b="1" dirty="0" smtClean="0"/>
              <a:t>рагментарность </a:t>
            </a:r>
            <a:r>
              <a:rPr lang="ru-RU" sz="4400" b="1" dirty="0"/>
              <a:t>вселенной мне что-то не </a:t>
            </a:r>
            <a:r>
              <a:rPr lang="ru-RU" sz="4400" b="1" dirty="0" smtClean="0"/>
              <a:t>нравится</a:t>
            </a:r>
            <a:r>
              <a:rPr lang="ru-RU" sz="4400" b="1" dirty="0" smtClean="0">
                <a:solidFill>
                  <a:srgbClr val="FF0000"/>
                </a:solidFill>
              </a:rPr>
              <a:t>», -</a:t>
            </a:r>
            <a:r>
              <a:rPr lang="ru-RU" sz="4400" b="1" dirty="0" smtClean="0"/>
              <a:t> думала </a:t>
            </a:r>
            <a:r>
              <a:rPr lang="ru-RU" sz="4400" b="1" dirty="0"/>
              <a:t>такса </a:t>
            </a:r>
            <a:r>
              <a:rPr lang="ru-RU" sz="4400" b="1" dirty="0" smtClean="0"/>
              <a:t>Фрося</a:t>
            </a:r>
            <a:r>
              <a:rPr lang="ru-RU" sz="4400" b="1" dirty="0" smtClean="0">
                <a:solidFill>
                  <a:srgbClr val="FF0000"/>
                </a:solidFill>
              </a:rPr>
              <a:t>,</a:t>
            </a:r>
            <a:r>
              <a:rPr lang="ru-RU" sz="4400" b="1" dirty="0" smtClean="0"/>
              <a:t> разглядывая </a:t>
            </a:r>
            <a:r>
              <a:rPr lang="ru-RU" sz="4400" b="1" dirty="0"/>
              <a:t>пыльную улицу через щель в новом заборе</a:t>
            </a:r>
            <a:r>
              <a:rPr lang="ru-RU" sz="4400" b="1" dirty="0" smtClean="0"/>
              <a:t>.</a:t>
            </a:r>
          </a:p>
          <a:p>
            <a:endParaRPr lang="ru-RU" sz="44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428604"/>
            <a:ext cx="885828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«</a:t>
            </a:r>
            <a:r>
              <a:rPr lang="ru-RU" sz="4400" b="1" u="sng" dirty="0" smtClean="0">
                <a:solidFill>
                  <a:srgbClr val="FF0000"/>
                </a:solidFill>
              </a:rPr>
              <a:t>В</a:t>
            </a:r>
            <a:r>
              <a:rPr lang="ru-RU" sz="4400" b="1" dirty="0" smtClean="0"/>
              <a:t>есь </a:t>
            </a:r>
            <a:r>
              <a:rPr lang="ru-RU" sz="4400" b="1" dirty="0"/>
              <a:t>мир </a:t>
            </a:r>
            <a:r>
              <a:rPr lang="ru-RU" sz="4400" b="1" dirty="0" smtClean="0"/>
              <a:t>абсурден</a:t>
            </a:r>
            <a:r>
              <a:rPr lang="ru-RU" sz="4400" b="1" dirty="0" smtClean="0">
                <a:solidFill>
                  <a:srgbClr val="FF0000"/>
                </a:solidFill>
              </a:rPr>
              <a:t>!»</a:t>
            </a:r>
            <a:r>
              <a:rPr lang="ru-RU" sz="4400" b="1" dirty="0" smtClean="0"/>
              <a:t> </a:t>
            </a:r>
            <a:r>
              <a:rPr lang="ru-RU" sz="4400" b="1" dirty="0" smtClean="0">
                <a:solidFill>
                  <a:srgbClr val="FF0000"/>
                </a:solidFill>
              </a:rPr>
              <a:t>- </a:t>
            </a:r>
            <a:r>
              <a:rPr lang="ru-RU" sz="4400" b="1" dirty="0" smtClean="0"/>
              <a:t>воскликнула </a:t>
            </a:r>
            <a:r>
              <a:rPr lang="ru-RU" sz="4400" b="1" dirty="0"/>
              <a:t>такса Фрося и улеглась спать рядом со своим ковриком.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068960"/>
            <a:ext cx="4180114" cy="3135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199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052736"/>
            <a:ext cx="885828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«</a:t>
            </a:r>
            <a:r>
              <a:rPr lang="ru-RU" sz="4400" b="1" u="sng" dirty="0" smtClean="0">
                <a:solidFill>
                  <a:srgbClr val="FF0000"/>
                </a:solidFill>
              </a:rPr>
              <a:t>М</a:t>
            </a:r>
            <a:r>
              <a:rPr lang="ru-RU" sz="4400" b="1" dirty="0" smtClean="0"/>
              <a:t>иропорядок</a:t>
            </a:r>
            <a:r>
              <a:rPr lang="ru-RU" sz="4400" b="1" dirty="0" smtClean="0">
                <a:solidFill>
                  <a:srgbClr val="FF0000"/>
                </a:solidFill>
              </a:rPr>
              <a:t>, -</a:t>
            </a:r>
            <a:r>
              <a:rPr lang="ru-RU" sz="4400" b="1" dirty="0" smtClean="0"/>
              <a:t> важно </a:t>
            </a:r>
            <a:r>
              <a:rPr lang="ru-RU" sz="4400" b="1" dirty="0"/>
              <a:t>протянула такса </a:t>
            </a:r>
            <a:r>
              <a:rPr lang="ru-RU" sz="4400" b="1" dirty="0" smtClean="0"/>
              <a:t>Фрося</a:t>
            </a:r>
            <a:r>
              <a:rPr lang="ru-RU" sz="4400" b="1" dirty="0" smtClean="0">
                <a:solidFill>
                  <a:srgbClr val="FF0000"/>
                </a:solidFill>
              </a:rPr>
              <a:t>, -</a:t>
            </a:r>
            <a:r>
              <a:rPr lang="ru-RU" sz="4400" b="1" dirty="0" smtClean="0"/>
              <a:t> это </a:t>
            </a:r>
            <a:r>
              <a:rPr lang="ru-RU" sz="4400" b="1" dirty="0"/>
              <a:t>умение не обращать внимания на такие </a:t>
            </a:r>
            <a:r>
              <a:rPr lang="ru-RU" sz="4400" b="1" dirty="0" smtClean="0"/>
              <a:t>мелочи</a:t>
            </a:r>
            <a:r>
              <a:rPr lang="ru-RU" sz="4400" b="1" dirty="0" smtClean="0">
                <a:solidFill>
                  <a:srgbClr val="FF0000"/>
                </a:solidFill>
              </a:rPr>
              <a:t>,</a:t>
            </a:r>
            <a:r>
              <a:rPr lang="ru-RU" sz="4400" b="1" dirty="0" smtClean="0"/>
              <a:t> как коты</a:t>
            </a:r>
            <a:r>
              <a:rPr lang="ru-RU" sz="4400" b="1" dirty="0" smtClean="0">
                <a:solidFill>
                  <a:srgbClr val="FF0000"/>
                </a:solidFill>
              </a:rPr>
              <a:t>».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429000"/>
            <a:ext cx="4752528" cy="327180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140968"/>
            <a:ext cx="3717032" cy="3717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28596" y="1643050"/>
            <a:ext cx="871540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«</a:t>
            </a:r>
            <a:r>
              <a:rPr lang="ru-RU" sz="4400" b="1" u="sng" dirty="0" smtClean="0">
                <a:solidFill>
                  <a:srgbClr val="FF0000"/>
                </a:solidFill>
              </a:rPr>
              <a:t>С</a:t>
            </a:r>
            <a:r>
              <a:rPr lang="ru-RU" sz="4400" b="1" dirty="0" smtClean="0"/>
              <a:t>коро март</a:t>
            </a:r>
            <a:r>
              <a:rPr lang="ru-RU" sz="4400" b="1" dirty="0" smtClean="0">
                <a:solidFill>
                  <a:srgbClr val="FF0000"/>
                </a:solidFill>
              </a:rPr>
              <a:t>, -</a:t>
            </a:r>
            <a:r>
              <a:rPr lang="ru-RU" sz="4400" b="1" dirty="0" smtClean="0"/>
              <a:t> </a:t>
            </a:r>
            <a:r>
              <a:rPr lang="ru-RU" sz="4400" b="1" dirty="0"/>
              <a:t>задумчиво произнесла такса Фрося</a:t>
            </a:r>
            <a:r>
              <a:rPr lang="ru-RU" sz="4400" b="1" dirty="0" smtClean="0">
                <a:solidFill>
                  <a:srgbClr val="FF0000"/>
                </a:solidFill>
              </a:rPr>
              <a:t>. -</a:t>
            </a:r>
            <a:r>
              <a:rPr lang="ru-RU" sz="4400" b="1" dirty="0" smtClean="0"/>
              <a:t> </a:t>
            </a:r>
            <a:r>
              <a:rPr lang="ru-RU" sz="4400" b="1" u="sng" dirty="0" smtClean="0">
                <a:solidFill>
                  <a:srgbClr val="FF0000"/>
                </a:solidFill>
              </a:rPr>
              <a:t>О</a:t>
            </a:r>
            <a:r>
              <a:rPr lang="ru-RU" sz="4400" b="1" dirty="0" smtClean="0"/>
              <a:t>пять </a:t>
            </a:r>
            <a:r>
              <a:rPr lang="ru-RU" sz="4400" b="1" dirty="0"/>
              <a:t>коты будут мешать любоваться </a:t>
            </a:r>
            <a:r>
              <a:rPr lang="ru-RU" sz="4400" b="1" dirty="0" smtClean="0"/>
              <a:t>звездами</a:t>
            </a:r>
            <a:r>
              <a:rPr lang="ru-RU" sz="4400" b="1" dirty="0" smtClean="0">
                <a:solidFill>
                  <a:srgbClr val="FF0000"/>
                </a:solidFill>
              </a:rPr>
              <a:t>».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500174"/>
            <a:ext cx="892971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Когда таксе Фросе </a:t>
            </a:r>
            <a:r>
              <a:rPr lang="ru-RU" sz="4400" b="1" dirty="0" smtClean="0"/>
              <a:t>предлагали</a:t>
            </a:r>
            <a:r>
              <a:rPr lang="ru-RU" sz="4400" b="1" dirty="0" smtClean="0">
                <a:solidFill>
                  <a:srgbClr val="FF0000"/>
                </a:solidFill>
              </a:rPr>
              <a:t>:</a:t>
            </a:r>
            <a:r>
              <a:rPr lang="ru-RU" sz="4400" b="1" dirty="0" smtClean="0"/>
              <a:t> </a:t>
            </a:r>
            <a:r>
              <a:rPr lang="ru-RU" sz="4400" b="1" dirty="0" smtClean="0">
                <a:solidFill>
                  <a:srgbClr val="FF0000"/>
                </a:solidFill>
              </a:rPr>
              <a:t>«</a:t>
            </a:r>
            <a:r>
              <a:rPr lang="ru-RU" sz="4400" b="1" u="sng" dirty="0" smtClean="0">
                <a:solidFill>
                  <a:srgbClr val="FF0000"/>
                </a:solidFill>
              </a:rPr>
              <a:t>С</a:t>
            </a:r>
            <a:r>
              <a:rPr lang="ru-RU" sz="4400" b="1" dirty="0" smtClean="0"/>
              <a:t>ъешь</a:t>
            </a:r>
            <a:r>
              <a:rPr lang="ru-RU" sz="4400" b="1" dirty="0" smtClean="0">
                <a:solidFill>
                  <a:srgbClr val="FF0000"/>
                </a:solidFill>
              </a:rPr>
              <a:t>,</a:t>
            </a:r>
            <a:r>
              <a:rPr lang="ru-RU" sz="4400" b="1" dirty="0" smtClean="0"/>
              <a:t> Фрося</a:t>
            </a:r>
            <a:r>
              <a:rPr lang="ru-RU" sz="4400" b="1" dirty="0" smtClean="0">
                <a:solidFill>
                  <a:srgbClr val="FF0000"/>
                </a:solidFill>
              </a:rPr>
              <a:t>,</a:t>
            </a:r>
            <a:r>
              <a:rPr lang="ru-RU" sz="4400" b="1" dirty="0" smtClean="0"/>
              <a:t> корочку</a:t>
            </a:r>
            <a:r>
              <a:rPr lang="ru-RU" sz="4400" b="1" dirty="0" smtClean="0">
                <a:solidFill>
                  <a:srgbClr val="FF0000"/>
                </a:solidFill>
              </a:rPr>
              <a:t>», - «</a:t>
            </a:r>
            <a:r>
              <a:rPr lang="ru-RU" sz="4400" b="1" u="sng" dirty="0" smtClean="0">
                <a:solidFill>
                  <a:srgbClr val="FF0000"/>
                </a:solidFill>
              </a:rPr>
              <a:t>Я</a:t>
            </a:r>
            <a:r>
              <a:rPr lang="ru-RU" sz="4400" b="1" dirty="0" smtClean="0"/>
              <a:t> </a:t>
            </a:r>
            <a:r>
              <a:rPr lang="ru-RU" sz="4400" b="1" dirty="0"/>
              <a:t>бы лучше </a:t>
            </a:r>
            <a:r>
              <a:rPr lang="ru-RU" sz="4400" b="1" dirty="0" smtClean="0"/>
              <a:t>курочку</a:t>
            </a:r>
            <a:r>
              <a:rPr lang="ru-RU" sz="4400" b="1" dirty="0" smtClean="0">
                <a:solidFill>
                  <a:srgbClr val="FF0000"/>
                </a:solidFill>
              </a:rPr>
              <a:t>», -</a:t>
            </a:r>
            <a:r>
              <a:rPr lang="ru-RU" sz="4400" b="1" dirty="0" smtClean="0"/>
              <a:t> думала </a:t>
            </a:r>
            <a:r>
              <a:rPr lang="ru-RU" sz="4400" b="1" dirty="0"/>
              <a:t>она и вежливо отказывалась</a:t>
            </a:r>
            <a:r>
              <a:rPr lang="ru-RU" sz="4400" b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5072074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00"/>
                </a:solidFill>
              </a:rPr>
              <a:t>Внутри авторских слов 2 реплики разных лиц</a:t>
            </a:r>
            <a:endParaRPr lang="ru-RU" sz="2800" b="1" dirty="0">
              <a:solidFill>
                <a:srgbClr val="0066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5696" y="1909644"/>
            <a:ext cx="586692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/>
              </a:rPr>
              <a:t>Молодцы!</a:t>
            </a:r>
            <a:endParaRPr lang="ru-RU" sz="96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501008"/>
            <a:ext cx="5436096" cy="305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2993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7029596" cy="4766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1502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249</Words>
  <Application>Microsoft Office PowerPoint</Application>
  <PresentationFormat>Экран (4:3)</PresentationFormat>
  <Paragraphs>18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Тема Office</vt:lpstr>
      <vt:lpstr>Прямая речь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Прямая речь</dc:title>
  <dc:creator>Admin</dc:creator>
  <cp:lastModifiedBy>Ольга А. Габис</cp:lastModifiedBy>
  <cp:revision>14</cp:revision>
  <dcterms:created xsi:type="dcterms:W3CDTF">2017-05-01T18:19:33Z</dcterms:created>
  <dcterms:modified xsi:type="dcterms:W3CDTF">2017-05-02T07:22:59Z</dcterms:modified>
</cp:coreProperties>
</file>