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3"/>
  </p:notesMasterIdLst>
  <p:sldIdLst>
    <p:sldId id="256" r:id="rId3"/>
    <p:sldId id="292" r:id="rId4"/>
    <p:sldId id="313" r:id="rId5"/>
    <p:sldId id="325" r:id="rId6"/>
    <p:sldId id="324" r:id="rId7"/>
    <p:sldId id="318" r:id="rId8"/>
    <p:sldId id="320" r:id="rId9"/>
    <p:sldId id="304" r:id="rId10"/>
    <p:sldId id="308" r:id="rId11"/>
    <p:sldId id="282" r:id="rId12"/>
    <p:sldId id="289" r:id="rId13"/>
    <p:sldId id="306" r:id="rId14"/>
    <p:sldId id="307" r:id="rId15"/>
    <p:sldId id="274" r:id="rId16"/>
    <p:sldId id="316" r:id="rId17"/>
    <p:sldId id="305" r:id="rId18"/>
    <p:sldId id="268" r:id="rId19"/>
    <p:sldId id="294" r:id="rId20"/>
    <p:sldId id="279" r:id="rId21"/>
    <p:sldId id="295" r:id="rId22"/>
    <p:sldId id="322" r:id="rId23"/>
    <p:sldId id="296" r:id="rId24"/>
    <p:sldId id="299" r:id="rId25"/>
    <p:sldId id="300" r:id="rId26"/>
    <p:sldId id="270" r:id="rId27"/>
    <p:sldId id="301" r:id="rId28"/>
    <p:sldId id="326" r:id="rId29"/>
    <p:sldId id="271" r:id="rId30"/>
    <p:sldId id="303" r:id="rId31"/>
    <p:sldId id="327" r:id="rId32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4D307"/>
    <a:srgbClr val="E86F2C"/>
    <a:srgbClr val="572709"/>
    <a:srgbClr val="4F4C11"/>
    <a:srgbClr val="FF9900"/>
    <a:srgbClr val="7E36B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620"/>
    <p:restoredTop sz="93002" autoAdjust="0"/>
  </p:normalViewPr>
  <p:slideViewPr>
    <p:cSldViewPr>
      <p:cViewPr>
        <p:scale>
          <a:sx n="100" d="100"/>
          <a:sy n="100" d="100"/>
        </p:scale>
        <p:origin x="-1944" y="-28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34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viewProps" Target="viewProps.xml"/><Relationship Id="rId8" Type="http://schemas.openxmlformats.org/officeDocument/2006/relationships/slide" Target="slides/slide6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BAD9D620-D0F5-457B-A339-B1780CDD407D}" type="datetimeFigureOut">
              <a:rPr lang="ru-RU"/>
              <a:pPr>
                <a:defRPr/>
              </a:pPr>
              <a:t>10.04.2020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439E312A-6D51-43AD-A73F-849A0755FBF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0471310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8674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886CB92C-D40A-4EA9-94C8-46CA7064349B}" type="slidenum">
              <a:rPr lang="ru-RU" smtClean="0"/>
              <a:pPr>
                <a:defRPr/>
              </a:pPr>
              <a:t>2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4034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901FB260-E955-4235-846B-8A1B19EBE8F5}" type="slidenum">
              <a:rPr lang="ru-RU" smtClean="0"/>
              <a:pPr>
                <a:defRPr/>
              </a:pPr>
              <a:t>16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5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7346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1923319-CE1C-417C-A34D-E629FC9F1A7E}" type="slidenum">
              <a:rPr lang="ru-RU" smtClean="0"/>
              <a:pPr>
                <a:defRPr/>
              </a:pPr>
              <a:t>28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81003D-397B-462B-A176-E34755BE07D2}" type="datetimeFigureOut">
              <a:rPr lang="ru-RU"/>
              <a:pPr>
                <a:defRPr/>
              </a:pPr>
              <a:t>10.04.2020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F796A1-D5CF-40C1-B719-4ECCD6A9947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B9EB9F-CA46-4C91-9C26-13F0CFE9C5C0}" type="datetimeFigureOut">
              <a:rPr lang="ru-RU"/>
              <a:pPr>
                <a:defRPr/>
              </a:pPr>
              <a:t>10.04.2020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ABA6BE-3CF2-4A81-8A2D-B3AABAD8950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10E0F5-8089-49DF-AF48-530F0E7A4ECF}" type="datetimeFigureOut">
              <a:rPr lang="ru-RU"/>
              <a:pPr>
                <a:defRPr/>
              </a:pPr>
              <a:t>10.04.2020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FE2A4A-B561-45EB-B94C-4525CB423D5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176500-89C7-4153-9C40-3232E13C75E9}" type="datetimeFigureOut">
              <a:rPr lang="ru-RU"/>
              <a:pPr>
                <a:defRPr/>
              </a:pPr>
              <a:t>10.04.2020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40116F-0BBE-4257-9A52-F1412D11178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034FD7-16F0-4188-A818-54FDCDC0C660}" type="datetimeFigureOut">
              <a:rPr lang="ru-RU"/>
              <a:pPr>
                <a:defRPr/>
              </a:pPr>
              <a:t>10.04.2020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027DBE-113F-4BF3-BCBE-BFABBC3D870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62C53D-CE27-43C0-9DD0-8BED61CA487F}" type="datetimeFigureOut">
              <a:rPr lang="ru-RU"/>
              <a:pPr>
                <a:defRPr/>
              </a:pPr>
              <a:t>10.04.2020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ED2024-0847-48EB-B310-53C660BB47F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8D0197-B05C-4C69-BD28-65F795FABB62}" type="datetimeFigureOut">
              <a:rPr lang="ru-RU"/>
              <a:pPr>
                <a:defRPr/>
              </a:pPr>
              <a:t>10.04.2020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6E6A10-F9A9-43CF-B360-F24E55F970D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EEF5FA-644B-4CB2-B42F-C9BFDB230051}" type="datetimeFigureOut">
              <a:rPr lang="ru-RU"/>
              <a:pPr>
                <a:defRPr/>
              </a:pPr>
              <a:t>10.04.2020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A502B7-03B1-47FC-B58B-4E5C40A85C9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42125D-4280-41D2-A768-88897A3E7270}" type="datetimeFigureOut">
              <a:rPr lang="ru-RU"/>
              <a:pPr>
                <a:defRPr/>
              </a:pPr>
              <a:t>10.04.2020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9E7CE6-AE13-42D9-9E15-4F2AD497148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8857EB-9108-4DFB-A66E-C9250F73E849}" type="datetimeFigureOut">
              <a:rPr lang="ru-RU"/>
              <a:pPr>
                <a:defRPr/>
              </a:pPr>
              <a:t>10.04.2020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68BA13-8618-4D0C-8F4A-7CE6C74545B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F8650D-C3FD-410B-8287-18A57730A02B}" type="datetimeFigureOut">
              <a:rPr lang="ru-RU"/>
              <a:pPr>
                <a:defRPr/>
              </a:pPr>
              <a:t>10.04.2020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261999-5BC2-4DC1-8F67-8C160E294C9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6" descr="post-279854-1298288370.png"/>
          <p:cNvPicPr>
            <a:picLocks noChangeAspect="1"/>
          </p:cNvPicPr>
          <p:nvPr userDrawn="1"/>
        </p:nvPicPr>
        <p:blipFill>
          <a:blip r:embed="rId3"/>
          <a:srcRect/>
          <a:stretch>
            <a:fillRect/>
          </a:stretch>
        </p:blipFill>
        <p:spPr bwMode="auto">
          <a:xfrm>
            <a:off x="7500938" y="-428625"/>
            <a:ext cx="1643062" cy="1643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7" descr="post-279854-1298288370.png"/>
          <p:cNvPicPr>
            <a:picLocks noChangeAspect="1"/>
          </p:cNvPicPr>
          <p:nvPr userDrawn="1"/>
        </p:nvPicPr>
        <p:blipFill>
          <a:blip r:embed="rId4"/>
          <a:srcRect/>
          <a:stretch>
            <a:fillRect/>
          </a:stretch>
        </p:blipFill>
        <p:spPr bwMode="auto">
          <a:xfrm>
            <a:off x="0" y="214313"/>
            <a:ext cx="2357438" cy="2071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8" descr="97e6b01896c7.png"/>
          <p:cNvPicPr>
            <a:picLocks noChangeAspect="1"/>
          </p:cNvPicPr>
          <p:nvPr userDrawn="1"/>
        </p:nvPicPr>
        <p:blipFill>
          <a:blip r:embed="rId5"/>
          <a:srcRect/>
          <a:stretch>
            <a:fillRect/>
          </a:stretch>
        </p:blipFill>
        <p:spPr bwMode="auto">
          <a:xfrm rot="20340000">
            <a:off x="-628650" y="-349250"/>
            <a:ext cx="3330575" cy="2681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55FDB3-52EA-4D05-8DAB-3EC8F12450C6}" type="datetimeFigureOut">
              <a:rPr lang="ru-RU"/>
              <a:pPr>
                <a:defRPr/>
              </a:pPr>
              <a:t>10.04.2020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D3E699-9369-4D78-AFB2-72B4267CF16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121258-D69C-4CBA-AB9E-5DD1EE856ED2}" type="datetimeFigureOut">
              <a:rPr lang="ru-RU"/>
              <a:pPr>
                <a:defRPr/>
              </a:pPr>
              <a:t>10.04.2020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5B9066-8B2F-452C-9B1C-C0E430BC97C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B8F5D9-6D66-44FF-8E4A-E7B1B9716917}" type="datetimeFigureOut">
              <a:rPr lang="ru-RU"/>
              <a:pPr>
                <a:defRPr/>
              </a:pPr>
              <a:t>10.04.2020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CE64F1-5E27-4AB1-93CA-32FC5A0A48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AEC1D3-40E1-4F9D-B510-3D0E2B657D31}" type="datetimeFigureOut">
              <a:rPr lang="ru-RU"/>
              <a:pPr>
                <a:defRPr/>
              </a:pPr>
              <a:t>10.04.2020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20F32D-C2D1-4AD8-A50C-19424C934CF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3C2F5E-FC71-4517-8B4C-AC0C7314282C}" type="datetimeFigureOut">
              <a:rPr lang="ru-RU"/>
              <a:pPr>
                <a:defRPr/>
              </a:pPr>
              <a:t>10.04.2020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2CBAE3-47C4-4458-BA38-D3AE4E1E45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09FB2F-CE53-4B90-B41C-5066390BBF65}" type="datetimeFigureOut">
              <a:rPr lang="ru-RU"/>
              <a:pPr>
                <a:defRPr/>
              </a:pPr>
              <a:t>10.04.2020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2027AF-E1FA-41A7-A778-91F5EBAE561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218FD1-66B0-4ED8-B45F-C9486854B19F}" type="datetimeFigureOut">
              <a:rPr lang="ru-RU"/>
              <a:pPr>
                <a:defRPr/>
              </a:pPr>
              <a:t>10.04.2020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64A7BE-DBD7-4A97-88D3-7F9A5460BC2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6F3970-7C3A-4D09-BF73-0D7A16984D77}" type="datetimeFigureOut">
              <a:rPr lang="ru-RU"/>
              <a:pPr>
                <a:defRPr/>
              </a:pPr>
              <a:t>10.04.2020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4D8F34-BA22-48E6-B4AB-856D88F104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8087A7-E11B-44B4-A5A0-CE3A7DDE75EE}" type="datetimeFigureOut">
              <a:rPr lang="ru-RU"/>
              <a:pPr>
                <a:defRPr/>
              </a:pPr>
              <a:t>10.04.2020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E8FC00-F198-4856-9648-BFBBF806F1A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C2258A-30DC-492F-8980-4536F39A87FF}" type="datetimeFigureOut">
              <a:rPr lang="ru-RU"/>
              <a:pPr>
                <a:defRPr/>
              </a:pPr>
              <a:t>10.04.2020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1F309E-55B5-4D99-94F0-94D2DC58183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9710F4-F8C7-4583-A585-1ABE759ED4BC}" type="datetimeFigureOut">
              <a:rPr lang="ru-RU"/>
              <a:pPr>
                <a:defRPr/>
              </a:pPr>
              <a:t>10.04.2020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85CF2D-914F-4AB2-A9F8-65C2C686052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5319ED53-9699-4A20-8791-A793BF92666F}" type="datetimeFigureOut">
              <a:rPr lang="ru-RU"/>
              <a:pPr>
                <a:defRPr/>
              </a:pPr>
              <a:t>10.04.2020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F1E271F-1ABF-486B-9D73-E7085907C03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1" r:id="rId2"/>
    <p:sldLayoutId id="2147483670" r:id="rId3"/>
    <p:sldLayoutId id="2147483669" r:id="rId4"/>
    <p:sldLayoutId id="2147483668" r:id="rId5"/>
    <p:sldLayoutId id="2147483667" r:id="rId6"/>
    <p:sldLayoutId id="2147483666" r:id="rId7"/>
    <p:sldLayoutId id="2147483665" r:id="rId8"/>
    <p:sldLayoutId id="2147483664" r:id="rId9"/>
    <p:sldLayoutId id="2147483663" r:id="rId10"/>
    <p:sldLayoutId id="2147483662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3315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5640639A-F1AC-457D-986E-01D7CE5CE2E6}" type="datetimeFigureOut">
              <a:rPr lang="ru-RU"/>
              <a:pPr>
                <a:defRPr/>
              </a:pPr>
              <a:t>10.04.2020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F273E13E-FAC6-4191-B14B-92DBDEDBF8D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2" r:id="rId2"/>
    <p:sldLayoutId id="2147483681" r:id="rId3"/>
    <p:sldLayoutId id="2147483680" r:id="rId4"/>
    <p:sldLayoutId id="2147483679" r:id="rId5"/>
    <p:sldLayoutId id="2147483678" r:id="rId6"/>
    <p:sldLayoutId id="2147483677" r:id="rId7"/>
    <p:sldLayoutId id="2147483676" r:id="rId8"/>
    <p:sldLayoutId id="2147483675" r:id="rId9"/>
    <p:sldLayoutId id="2147483674" r:id="rId10"/>
    <p:sldLayoutId id="2147483673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gif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jpeg"/><Relationship Id="rId3" Type="http://schemas.openxmlformats.org/officeDocument/2006/relationships/image" Target="../media/image34.jpeg"/><Relationship Id="rId7" Type="http://schemas.openxmlformats.org/officeDocument/2006/relationships/image" Target="../media/image38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jpeg"/><Relationship Id="rId5" Type="http://schemas.openxmlformats.org/officeDocument/2006/relationships/image" Target="../media/image36.jpeg"/><Relationship Id="rId10" Type="http://schemas.openxmlformats.org/officeDocument/2006/relationships/image" Target="../media/image41.jpeg"/><Relationship Id="rId4" Type="http://schemas.openxmlformats.org/officeDocument/2006/relationships/image" Target="../media/image35.jpeg"/><Relationship Id="rId9" Type="http://schemas.openxmlformats.org/officeDocument/2006/relationships/image" Target="../media/image40.jpe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jpeg"/><Relationship Id="rId13" Type="http://schemas.openxmlformats.org/officeDocument/2006/relationships/image" Target="../media/image52.jpeg"/><Relationship Id="rId3" Type="http://schemas.openxmlformats.org/officeDocument/2006/relationships/image" Target="../media/image42.jpeg"/><Relationship Id="rId7" Type="http://schemas.openxmlformats.org/officeDocument/2006/relationships/image" Target="../media/image46.jpeg"/><Relationship Id="rId12" Type="http://schemas.openxmlformats.org/officeDocument/2006/relationships/image" Target="../media/image5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5.jpeg"/><Relationship Id="rId11" Type="http://schemas.openxmlformats.org/officeDocument/2006/relationships/image" Target="../media/image50.jpeg"/><Relationship Id="rId5" Type="http://schemas.openxmlformats.org/officeDocument/2006/relationships/image" Target="../media/image44.jpeg"/><Relationship Id="rId10" Type="http://schemas.openxmlformats.org/officeDocument/2006/relationships/image" Target="../media/image49.jpeg"/><Relationship Id="rId4" Type="http://schemas.openxmlformats.org/officeDocument/2006/relationships/image" Target="../media/image43.jpeg"/><Relationship Id="rId9" Type="http://schemas.openxmlformats.org/officeDocument/2006/relationships/image" Target="../media/image48.jpeg"/><Relationship Id="rId14" Type="http://schemas.openxmlformats.org/officeDocument/2006/relationships/image" Target="../media/image53.jpe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png"/><Relationship Id="rId3" Type="http://schemas.openxmlformats.org/officeDocument/2006/relationships/image" Target="../media/image55.png"/><Relationship Id="rId7" Type="http://schemas.openxmlformats.org/officeDocument/2006/relationships/image" Target="../media/image59.wmf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8.wmf"/><Relationship Id="rId5" Type="http://schemas.openxmlformats.org/officeDocument/2006/relationships/image" Target="../media/image57.png"/><Relationship Id="rId4" Type="http://schemas.openxmlformats.org/officeDocument/2006/relationships/image" Target="../media/image56.png"/><Relationship Id="rId9" Type="http://schemas.openxmlformats.org/officeDocument/2006/relationships/image" Target="../media/image61.pn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hyperlink" Target="http://iplayer.fm/q/%D0%B4%D1%83%D1%88%D0%B5%D0%B2%D0%BD%D0%B0%D1%8F/" TargetMode="External"/><Relationship Id="rId3" Type="http://schemas.openxmlformats.org/officeDocument/2006/relationships/hyperlink" Target="http://pritchi.ru/id_2856" TargetMode="External"/><Relationship Id="rId7" Type="http://schemas.openxmlformats.org/officeDocument/2006/relationships/hyperlink" Target="http://briefly.ru/_/povest_o_petre_i_fevronii_muromskih/" TargetMode="External"/><Relationship Id="rId2" Type="http://schemas.openxmlformats.org/officeDocument/2006/relationships/hyperlink" Target="http://yandex.ru/images/search?text=&#1082;&#1072;&#1088;&#1090;&#1080;&#1085;&#1082;&#1080;%20&#1091;&#1076;&#1086;&#1076;&#1099;&amp;img_url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krasivye-stihi.3dn.ru/load/o_seme/krasivye_stikhi_o_seme/51-1-0-117" TargetMode="External"/><Relationship Id="rId5" Type="http://schemas.openxmlformats.org/officeDocument/2006/relationships/hyperlink" Target="http://vseposlovici.ru/2010/12/20/poslovicy-o-seme/" TargetMode="External"/><Relationship Id="rId4" Type="http://schemas.openxmlformats.org/officeDocument/2006/relationships/hyperlink" Target="http://ped-kopilka.ru/poslovicy-i-pogovorki/poslovicy-i-pogovorki-o-seme.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Прямоугольник 2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71450" y="85725"/>
            <a:ext cx="9540875" cy="219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7" name="Прямоугольник 4"/>
          <p:cNvPicPr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187700" y="2414588"/>
            <a:ext cx="5737225" cy="427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Picture 4" descr="C:\Documents and Settings\User\Рабочий стол\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0" name="TextBox 4"/>
          <p:cNvPicPr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639888" y="2419350"/>
            <a:ext cx="6224587" cy="1646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1" name="Прямоугольник 3"/>
          <p:cNvPicPr>
            <a:picLocks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84238" y="549275"/>
            <a:ext cx="7296150" cy="417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Picture 2" descr="C:\Documents and Settings\User\Рабочий стол\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extBox 1"/>
          <p:cNvSpPr txBox="1"/>
          <p:nvPr/>
        </p:nvSpPr>
        <p:spPr>
          <a:xfrm>
            <a:off x="179512" y="306896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5364088" y="235390"/>
            <a:ext cx="3888432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chemeClr val="bg1"/>
                </a:solidFill>
              </a:rPr>
              <a:t>Как-то поутру два старых удода, самец и самка, почувствовали, что на сей раз им не вылететь из гнезда. Птицы были стары и немощны. Перья на крыльях и хвосте потускнели и ломались, словно старые сучья. Силы были на исходе.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79512" y="4233375"/>
            <a:ext cx="4572000" cy="258532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Старики удоды решили не покидать более гнездо и вместе ожидать последний час, который не замедлит явиться. …Но они ошиблись – явились их </a:t>
            </a: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дети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Поначалу показался один из сыновей, случайно пролетавший мимо. Он заметил, что старым родителям нездоровится и туго приходится одним, и полетел оповестить остальных братьев и сестёр.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Picture 2" descr="C:\Documents and Settings\User\Рабочий стол\удоды\я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3995936" y="188640"/>
            <a:ext cx="4572000" cy="286232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>
                <a:solidFill>
                  <a:schemeClr val="bg1"/>
                </a:solidFill>
              </a:rPr>
              <a:t>Когда все молодые удоды были в сборе возле родительского  дома, один из них сказал:</a:t>
            </a:r>
          </a:p>
          <a:p>
            <a:r>
              <a:rPr lang="ru-RU" dirty="0">
                <a:solidFill>
                  <a:schemeClr val="bg1"/>
                </a:solidFill>
              </a:rPr>
              <a:t>– От наших </a:t>
            </a:r>
            <a:r>
              <a:rPr lang="ru-RU" b="1" dirty="0">
                <a:solidFill>
                  <a:schemeClr val="bg1"/>
                </a:solidFill>
              </a:rPr>
              <a:t>родителей </a:t>
            </a:r>
            <a:r>
              <a:rPr lang="ru-RU" dirty="0">
                <a:solidFill>
                  <a:schemeClr val="bg1"/>
                </a:solidFill>
              </a:rPr>
              <a:t>мы получили величайший и бесценный дар – жизнь. Они вскормили и взрастили нас, не жалея ни сил, ни любви. И теперь, когда оба они ослепли, больны и уже не в состоянии прокормить себя, наш святой долг – вылечить и выходить их!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Picture 2" descr="C:\Documents and Settings\User\Рабочий стол\удоды\8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4572000" y="188640"/>
            <a:ext cx="4572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>
                <a:solidFill>
                  <a:schemeClr val="bg1"/>
                </a:solidFill>
              </a:rPr>
              <a:t>После этих слов все дружно принялись за дело. Одни немедля приступили к постройке нового, более тёплого гнезда, другие отправились на ловлю букашек и червячков, а остальные полетели в лес.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251520" y="4941168"/>
            <a:ext cx="4572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>
                <a:solidFill>
                  <a:schemeClr val="bg1"/>
                </a:solidFill>
              </a:rPr>
              <a:t>Вскоре было готово новое гнездо, куда дети бережно перенесли старых родителей. Согрели их своими крыльями, затем напоили родниковой водой, накормили и осторожно выщипали свалявшийся пух и старые ломкие перья.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69" name="Picture 2" descr="C:\Users\kab07\Desktop\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2" y="27384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Прямоугольник 1"/>
          <p:cNvSpPr/>
          <p:nvPr/>
        </p:nvSpPr>
        <p:spPr>
          <a:xfrm>
            <a:off x="2282" y="260648"/>
            <a:ext cx="424847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chemeClr val="bg1"/>
                </a:solidFill>
              </a:rPr>
              <a:t>Наконец, из леса вернулись остальные удоды, принеся в клюве травку, исцеляющую от слепоты. Все принялись лечить больных соком чудодейственной травки. Но лечение шло медленно, и пришлось запастись терпением, подменяя друг друга и не оставляя родителей ни на минуту одних.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4752528" y="4653136"/>
            <a:ext cx="4355976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chemeClr val="bg1"/>
                </a:solidFill>
              </a:rPr>
              <a:t>И вот настал радостный день, когда отец и мать раскрыли глаза, огляделись и узнали всех своих </a:t>
            </a:r>
            <a:r>
              <a:rPr lang="ru-RU" b="1" dirty="0">
                <a:solidFill>
                  <a:schemeClr val="bg1"/>
                </a:solidFill>
              </a:rPr>
              <a:t>детей</a:t>
            </a:r>
            <a:r>
              <a:rPr lang="ru-RU" dirty="0">
                <a:solidFill>
                  <a:schemeClr val="bg1"/>
                </a:solidFill>
              </a:rPr>
              <a:t>. Так благодарность и любовь детей исцелили их родителей, вернув им зрение и силы.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3" name="Picture 2" descr="C:\Users\kab07\Desktop\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7" name="Picture 2" descr="C:\Documents and Settings\User\Рабочий стол\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6512" y="0"/>
            <a:ext cx="91805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3071813" y="0"/>
            <a:ext cx="4500562" cy="7699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4400" b="1" dirty="0">
                <a:solidFill>
                  <a:srgbClr val="0070C0"/>
                </a:solidFill>
                <a:latin typeface="+mn-lt"/>
              </a:rPr>
              <a:t>Тема урока: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331913" y="692150"/>
            <a:ext cx="7812087" cy="11080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ru-RU" sz="6600" b="1" dirty="0">
                <a:solidFill>
                  <a:srgbClr val="C00000"/>
                </a:solidFill>
                <a:latin typeface="+mn-lt"/>
              </a:rPr>
              <a:t>Христианская семья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1" name="Picture 3" descr="C:\Documents and Settings\User\Рабочий стол\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842" name="TextBox 3"/>
          <p:cNvSpPr txBox="1">
            <a:spLocks noChangeArrowheads="1"/>
          </p:cNvSpPr>
          <p:nvPr/>
        </p:nvSpPr>
        <p:spPr bwMode="auto">
          <a:xfrm>
            <a:off x="1187450" y="2349500"/>
            <a:ext cx="3781425" cy="1322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8000" b="1">
                <a:solidFill>
                  <a:srgbClr val="0070C0"/>
                </a:solidFill>
              </a:rPr>
              <a:t>Семья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5" name="Picture 2" descr="C:\Documents and Settings\User\Рабочий стол\Lovely_illustration_of_Happy_family_at_tea_time_wallcoo.com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350" y="-95250"/>
            <a:ext cx="9607550" cy="6956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866" name="TextBox 1"/>
          <p:cNvSpPr txBox="1">
            <a:spLocks noChangeArrowheads="1"/>
          </p:cNvSpPr>
          <p:nvPr/>
        </p:nvSpPr>
        <p:spPr bwMode="auto">
          <a:xfrm>
            <a:off x="0" y="-242888"/>
            <a:ext cx="9572625" cy="28003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buFont typeface="Arial" charset="0"/>
              <a:buNone/>
            </a:pPr>
            <a:endParaRPr lang="ru-RU" altLang="ru-RU" sz="2400" b="1">
              <a:solidFill>
                <a:srgbClr val="002060"/>
              </a:solidFill>
              <a:latin typeface="Comic Sans MS" pitchFamily="66" charset="0"/>
            </a:endParaRPr>
          </a:p>
          <a:p>
            <a:pPr algn="ctr">
              <a:buFont typeface="Arial" charset="0"/>
              <a:buNone/>
            </a:pPr>
            <a:r>
              <a:rPr lang="ru-RU" altLang="ru-RU" sz="3200" b="1">
                <a:solidFill>
                  <a:srgbClr val="C00000"/>
                </a:solidFill>
                <a:latin typeface="Comic Sans MS" pitchFamily="66" charset="0"/>
              </a:rPr>
              <a:t>Семья </a:t>
            </a:r>
            <a:r>
              <a:rPr lang="ru-RU" altLang="ru-RU" sz="3200">
                <a:solidFill>
                  <a:srgbClr val="C00000"/>
                </a:solidFill>
                <a:latin typeface="Comic Sans MS" pitchFamily="66" charset="0"/>
              </a:rPr>
              <a:t>-</a:t>
            </a:r>
            <a:r>
              <a:rPr lang="ru-RU" altLang="ru-RU" sz="3200">
                <a:solidFill>
                  <a:srgbClr val="7030A0"/>
                </a:solidFill>
                <a:latin typeface="Comic Sans MS" pitchFamily="66" charset="0"/>
              </a:rPr>
              <a:t> </a:t>
            </a:r>
            <a:r>
              <a:rPr lang="ru-RU" altLang="ru-RU" sz="3200" b="1">
                <a:solidFill>
                  <a:srgbClr val="7030A0"/>
                </a:solidFill>
                <a:latin typeface="Comic Sans MS" pitchFamily="66" charset="0"/>
              </a:rPr>
              <a:t>группа живущих вместе близких родственников, сплоченных общими интересами. </a:t>
            </a:r>
          </a:p>
          <a:p>
            <a:pPr algn="ctr">
              <a:buFont typeface="Arial" charset="0"/>
              <a:buNone/>
            </a:pPr>
            <a:r>
              <a:rPr lang="ru-RU" altLang="ru-RU" sz="3200" b="1">
                <a:solidFill>
                  <a:srgbClr val="7030A0"/>
                </a:solidFill>
                <a:latin typeface="Comic Sans MS" pitchFamily="66" charset="0"/>
              </a:rPr>
              <a:t>                                   С.И.Ожегов</a:t>
            </a:r>
          </a:p>
          <a:p>
            <a:endParaRPr lang="ru-RU" altLang="ru-RU" sz="24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89" name="Picture 3" descr="C:\Documents and Settings\User\Рабочий стол\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344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890" name="TextBox 1"/>
          <p:cNvSpPr txBox="1">
            <a:spLocks noChangeArrowheads="1"/>
          </p:cNvSpPr>
          <p:nvPr/>
        </p:nvSpPr>
        <p:spPr bwMode="auto">
          <a:xfrm>
            <a:off x="0" y="0"/>
            <a:ext cx="9144000" cy="1960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altLang="ru-RU" sz="2800" b="1">
                <a:solidFill>
                  <a:srgbClr val="C00000"/>
                </a:solidFill>
                <a:latin typeface="Comic Sans MS" pitchFamily="66" charset="0"/>
              </a:rPr>
              <a:t>Семья </a:t>
            </a:r>
            <a:r>
              <a:rPr lang="ru-RU" altLang="ru-RU" sz="2800">
                <a:solidFill>
                  <a:srgbClr val="C00000"/>
                </a:solidFill>
                <a:latin typeface="Comic Sans MS" pitchFamily="66" charset="0"/>
              </a:rPr>
              <a:t>- </a:t>
            </a:r>
            <a:r>
              <a:rPr lang="ru-RU" altLang="ru-RU" sz="2800" b="1">
                <a:solidFill>
                  <a:srgbClr val="00B050"/>
                </a:solidFill>
                <a:latin typeface="Comic Sans MS" pitchFamily="66" charset="0"/>
              </a:rPr>
              <a:t>совокупность близких родственников, живущих вместе.</a:t>
            </a:r>
          </a:p>
          <a:p>
            <a:pPr algn="ctr">
              <a:lnSpc>
                <a:spcPct val="150000"/>
              </a:lnSpc>
            </a:pPr>
            <a:r>
              <a:rPr lang="ru-RU" altLang="ru-RU" sz="2800" b="1">
                <a:solidFill>
                  <a:srgbClr val="00B050"/>
                </a:solidFill>
                <a:latin typeface="Comic Sans MS" pitchFamily="66" charset="0"/>
              </a:rPr>
              <a:t>                                           В.И.Даль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3" name="Picture 6" descr="C:\Documents and Settings\User\Рабочий стол\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8914" name="TextBox 7"/>
          <p:cNvSpPr txBox="1">
            <a:spLocks noChangeArrowheads="1"/>
          </p:cNvSpPr>
          <p:nvPr/>
        </p:nvSpPr>
        <p:spPr bwMode="auto">
          <a:xfrm>
            <a:off x="179388" y="188913"/>
            <a:ext cx="8753475" cy="2554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3200" b="1">
                <a:solidFill>
                  <a:srgbClr val="C00000"/>
                </a:solidFill>
                <a:latin typeface="Comic Sans MS" pitchFamily="66" charset="0"/>
              </a:rPr>
              <a:t>Семья </a:t>
            </a:r>
            <a:r>
              <a:rPr lang="ru-RU" altLang="ru-RU" sz="3200">
                <a:solidFill>
                  <a:srgbClr val="C00000"/>
                </a:solidFill>
                <a:latin typeface="Comic Sans MS" pitchFamily="66" charset="0"/>
              </a:rPr>
              <a:t>- </a:t>
            </a:r>
            <a:r>
              <a:rPr lang="ru-RU" altLang="ru-RU" sz="3200" b="1">
                <a:solidFill>
                  <a:srgbClr val="0070C0"/>
                </a:solidFill>
                <a:latin typeface="Comic Sans MS" pitchFamily="66" charset="0"/>
              </a:rPr>
              <a:t>это основанная на браке или кровном родстве малая группа людей, связанных общностью быта, взаимной помощью.     </a:t>
            </a:r>
          </a:p>
          <a:p>
            <a:pPr algn="ctr"/>
            <a:r>
              <a:rPr lang="ru-RU" altLang="ru-RU" sz="3200" b="1">
                <a:solidFill>
                  <a:srgbClr val="0070C0"/>
                </a:solidFill>
                <a:latin typeface="Comic Sans MS" pitchFamily="66" charset="0"/>
              </a:rPr>
              <a:t>                                      БЭС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7" name="Picture 3" descr="C:\Documents and Settings\User\Рабочий стол\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938" name="TextBox 3"/>
          <p:cNvSpPr txBox="1">
            <a:spLocks noChangeArrowheads="1"/>
          </p:cNvSpPr>
          <p:nvPr/>
        </p:nvSpPr>
        <p:spPr bwMode="auto">
          <a:xfrm>
            <a:off x="250825" y="0"/>
            <a:ext cx="8713788" cy="1487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altLang="ru-RU" sz="3200" b="1">
                <a:solidFill>
                  <a:srgbClr val="FF0000"/>
                </a:solidFill>
                <a:latin typeface="Comic Sans MS" pitchFamily="66" charset="0"/>
              </a:rPr>
              <a:t>Семья -</a:t>
            </a:r>
            <a:r>
              <a:rPr lang="ru-RU" altLang="ru-RU" sz="3200">
                <a:solidFill>
                  <a:srgbClr val="0070C0"/>
                </a:solidFill>
                <a:latin typeface="Comic Sans MS" pitchFamily="66" charset="0"/>
              </a:rPr>
              <a:t> </a:t>
            </a:r>
            <a:r>
              <a:rPr lang="ru-RU" altLang="ru-RU" sz="3200" b="1">
                <a:solidFill>
                  <a:srgbClr val="00B050"/>
                </a:solidFill>
                <a:latin typeface="Comic Sans MS" pitchFamily="66" charset="0"/>
              </a:rPr>
              <a:t>это маленький ковчег, призванный ограждать детей от беды.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Заголовок 1"/>
          <p:cNvSpPr>
            <a:spLocks noGrp="1"/>
          </p:cNvSpPr>
          <p:nvPr>
            <p:ph type="ctrTitle"/>
          </p:nvPr>
        </p:nvSpPr>
        <p:spPr>
          <a:xfrm>
            <a:off x="2411413" y="1052513"/>
            <a:ext cx="5832475" cy="1470025"/>
          </a:xfrm>
        </p:spPr>
        <p:txBody>
          <a:bodyPr/>
          <a:lstStyle/>
          <a:p>
            <a:pPr algn="r" eaLnBrk="1" hangingPunct="1">
              <a:lnSpc>
                <a:spcPct val="150000"/>
              </a:lnSpc>
              <a:defRPr/>
            </a:pPr>
            <a:r>
              <a:rPr lang="ru-RU" sz="48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 panose="030F0702030302020204" pitchFamily="66" charset="0"/>
                <a:cs typeface="Times New Roman" pitchFamily="18" charset="0"/>
              </a:rPr>
              <a:t/>
            </a:r>
            <a:br>
              <a:rPr lang="ru-RU" sz="48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 panose="030F0702030302020204" pitchFamily="66" charset="0"/>
                <a:cs typeface="Times New Roman" pitchFamily="18" charset="0"/>
              </a:rPr>
            </a:br>
            <a:r>
              <a:rPr lang="ru-RU" sz="48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 panose="030F0702030302020204" pitchFamily="66" charset="0"/>
                <a:cs typeface="Times New Roman" pitchFamily="18" charset="0"/>
              </a:rPr>
              <a:t/>
            </a:r>
            <a:br>
              <a:rPr lang="ru-RU" sz="48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 panose="030F0702030302020204" pitchFamily="66" charset="0"/>
                <a:cs typeface="Times New Roman" pitchFamily="18" charset="0"/>
              </a:rPr>
            </a:br>
            <a:r>
              <a:rPr lang="ru-RU" sz="48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cs typeface="Times New Roman" pitchFamily="18" charset="0"/>
              </a:rPr>
              <a:t>Семья </a:t>
            </a:r>
            <a:r>
              <a:rPr lang="ru-RU" sz="48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cs typeface="Times New Roman" pitchFamily="18" charset="0"/>
              </a:rPr>
              <a:t>без детей, что </a:t>
            </a:r>
            <a:r>
              <a:rPr lang="ru-RU" sz="48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cs typeface="Times New Roman" pitchFamily="18" charset="0"/>
              </a:rPr>
              <a:t>          цветок </a:t>
            </a:r>
            <a:r>
              <a:rPr lang="ru-RU" sz="48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cs typeface="Times New Roman" pitchFamily="18" charset="0"/>
              </a:rPr>
              <a:t>без запаха</a:t>
            </a:r>
            <a:r>
              <a:rPr lang="ru-RU" sz="48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cs typeface="Times New Roman" pitchFamily="18" charset="0"/>
              </a:rPr>
              <a:t>.   </a:t>
            </a:r>
            <a:r>
              <a:rPr lang="ru-RU" altLang="ru-RU" dirty="0">
                <a:solidFill>
                  <a:srgbClr val="C00000"/>
                </a:solidFill>
                <a:latin typeface="Comic Sans MS" pitchFamily="66" charset="0"/>
              </a:rPr>
              <a:t/>
            </a:r>
            <a:br>
              <a:rPr lang="ru-RU" altLang="ru-RU" dirty="0">
                <a:solidFill>
                  <a:srgbClr val="C00000"/>
                </a:solidFill>
                <a:latin typeface="Comic Sans MS" pitchFamily="66" charset="0"/>
              </a:rPr>
            </a:br>
            <a:endParaRPr lang="ru-RU" altLang="ru-RU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5" name="Picture 2" descr="C:\Documents and Settings\User\Рабочий стол\1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836613"/>
            <a:ext cx="9144000" cy="6021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986" name="TextBox 2"/>
          <p:cNvSpPr txBox="1">
            <a:spLocks noChangeArrowheads="1"/>
          </p:cNvSpPr>
          <p:nvPr/>
        </p:nvSpPr>
        <p:spPr bwMode="auto">
          <a:xfrm>
            <a:off x="179388" y="0"/>
            <a:ext cx="8964612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5400" b="1">
                <a:solidFill>
                  <a:srgbClr val="C00000"/>
                </a:solidFill>
              </a:rPr>
              <a:t>Как появилось слово </a:t>
            </a:r>
            <a:r>
              <a:rPr lang="ru-RU" sz="6000" b="1">
                <a:solidFill>
                  <a:srgbClr val="C00000"/>
                </a:solidFill>
              </a:rPr>
              <a:t>семья?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09" name="Picture 2" descr="C:\Documents and Settings\User\Рабочий стол\1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010" name="TextBox 2"/>
          <p:cNvSpPr txBox="1">
            <a:spLocks noChangeArrowheads="1"/>
          </p:cNvSpPr>
          <p:nvPr/>
        </p:nvSpPr>
        <p:spPr bwMode="auto">
          <a:xfrm>
            <a:off x="1908175" y="0"/>
            <a:ext cx="4440238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 sz="5400" b="1">
              <a:solidFill>
                <a:srgbClr val="C00000"/>
              </a:solidFill>
            </a:endParaRPr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4932363" y="620713"/>
            <a:ext cx="3240087" cy="110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6600" b="1">
                <a:solidFill>
                  <a:srgbClr val="FF0000"/>
                </a:solidFill>
              </a:rPr>
              <a:t>7</a:t>
            </a:r>
            <a:r>
              <a:rPr lang="ru-RU" sz="2400" b="1">
                <a:solidFill>
                  <a:srgbClr val="FF0000"/>
                </a:solidFill>
              </a:rPr>
              <a:t>и</a:t>
            </a:r>
            <a:r>
              <a:rPr lang="ru-RU" sz="6600" b="1">
                <a:solidFill>
                  <a:srgbClr val="FF0000"/>
                </a:solidFill>
              </a:rPr>
              <a:t> Я</a:t>
            </a:r>
          </a:p>
        </p:txBody>
      </p:sp>
      <p:sp>
        <p:nvSpPr>
          <p:cNvPr id="43012" name="TextBox 4"/>
          <p:cNvSpPr txBox="1">
            <a:spLocks noChangeArrowheads="1"/>
          </p:cNvSpPr>
          <p:nvPr/>
        </p:nvSpPr>
        <p:spPr bwMode="auto">
          <a:xfrm>
            <a:off x="4211638" y="5157788"/>
            <a:ext cx="3816350" cy="1446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8800" b="1">
                <a:solidFill>
                  <a:srgbClr val="FF0000"/>
                </a:solidFill>
              </a:rPr>
              <a:t>    </a:t>
            </a:r>
          </a:p>
        </p:txBody>
      </p:sp>
      <p:sp>
        <p:nvSpPr>
          <p:cNvPr id="6" name="Прямоугольник 5"/>
          <p:cNvSpPr>
            <a:spLocks noChangeArrowheads="1"/>
          </p:cNvSpPr>
          <p:nvPr/>
        </p:nvSpPr>
        <p:spPr bwMode="auto">
          <a:xfrm>
            <a:off x="6443663" y="1196975"/>
            <a:ext cx="2232025" cy="110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6600" b="1">
                <a:solidFill>
                  <a:srgbClr val="FF0000"/>
                </a:solidFill>
              </a:rPr>
              <a:t>семя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7" name="Рисунок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836613"/>
            <a:ext cx="9144000" cy="6021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Прямоугольник 3"/>
          <p:cNvSpPr/>
          <p:nvPr/>
        </p:nvSpPr>
        <p:spPr>
          <a:xfrm>
            <a:off x="179512" y="0"/>
            <a:ext cx="8964488" cy="92333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0000"/>
                </a:solidFill>
                <a:latin typeface="+mn-lt"/>
              </a:rPr>
              <a:t>Семья Николая </a:t>
            </a:r>
            <a:r>
              <a:rPr lang="en-US" sz="5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0000"/>
                </a:solidFill>
                <a:latin typeface="+mn-lt"/>
              </a:rPr>
              <a:t>II</a:t>
            </a:r>
            <a:endParaRPr lang="ru-RU" sz="54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FF0000"/>
              </a:solidFill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Rectangle 1"/>
          <p:cNvSpPr>
            <a:spLocks noChangeArrowheads="1"/>
          </p:cNvSpPr>
          <p:nvPr/>
        </p:nvSpPr>
        <p:spPr bwMode="auto">
          <a:xfrm>
            <a:off x="214313" y="0"/>
            <a:ext cx="8715375" cy="452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endParaRPr lang="ru-RU" sz="4800">
              <a:latin typeface="Comic Sans MS" pitchFamily="66" charset="0"/>
              <a:ea typeface="Calibri" pitchFamily="34" charset="0"/>
              <a:cs typeface="Times New Roman" pitchFamily="18" charset="0"/>
            </a:endParaRPr>
          </a:p>
          <a:p>
            <a:pPr algn="ctr"/>
            <a:endParaRPr lang="ru-RU" sz="4800">
              <a:latin typeface="Comic Sans MS" pitchFamily="66" charset="0"/>
              <a:ea typeface="Calibri" pitchFamily="34" charset="0"/>
              <a:cs typeface="Times New Roman" pitchFamily="18" charset="0"/>
            </a:endParaRPr>
          </a:p>
          <a:p>
            <a:pPr algn="ctr"/>
            <a:r>
              <a:rPr lang="ru-RU" sz="4800" b="1">
                <a:solidFill>
                  <a:srgbClr val="C00000"/>
                </a:solidFill>
                <a:latin typeface="Comic Sans MS" pitchFamily="66" charset="0"/>
                <a:ea typeface="Calibri" pitchFamily="34" charset="0"/>
                <a:cs typeface="Times New Roman" pitchFamily="18" charset="0"/>
              </a:rPr>
              <a:t>Чти отца твоего и матерь твою, да благо ти будет, и да долголетен будеши на земли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Rectangle 1"/>
          <p:cNvSpPr>
            <a:spLocks noChangeArrowheads="1"/>
          </p:cNvSpPr>
          <p:nvPr/>
        </p:nvSpPr>
        <p:spPr bwMode="auto">
          <a:xfrm>
            <a:off x="214313" y="0"/>
            <a:ext cx="8715375" cy="4708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ru-RU" sz="1200">
              <a:solidFill>
                <a:srgbClr val="444444"/>
              </a:solidFill>
              <a:latin typeface="Arial" charset="0"/>
              <a:cs typeface="Times New Roman" pitchFamily="18" charset="0"/>
            </a:endParaRPr>
          </a:p>
          <a:p>
            <a:endParaRPr lang="ru-RU" sz="1200">
              <a:solidFill>
                <a:srgbClr val="444444"/>
              </a:solidFill>
              <a:latin typeface="Arial" charset="0"/>
              <a:cs typeface="Times New Roman" pitchFamily="18" charset="0"/>
            </a:endParaRPr>
          </a:p>
          <a:p>
            <a:endParaRPr lang="ru-RU" sz="1200">
              <a:solidFill>
                <a:srgbClr val="444444"/>
              </a:solidFill>
              <a:latin typeface="Arial" charset="0"/>
              <a:cs typeface="Times New Roman" pitchFamily="18" charset="0"/>
            </a:endParaRPr>
          </a:p>
          <a:p>
            <a:endParaRPr lang="ru-RU" sz="1200">
              <a:solidFill>
                <a:srgbClr val="444444"/>
              </a:solidFill>
              <a:latin typeface="Arial" charset="0"/>
              <a:cs typeface="Times New Roman" pitchFamily="18" charset="0"/>
            </a:endParaRPr>
          </a:p>
          <a:p>
            <a:endParaRPr lang="ru-RU" sz="1200">
              <a:solidFill>
                <a:srgbClr val="444444"/>
              </a:solidFill>
              <a:latin typeface="Arial" charset="0"/>
              <a:cs typeface="Times New Roman" pitchFamily="18" charset="0"/>
            </a:endParaRPr>
          </a:p>
          <a:p>
            <a:endParaRPr lang="ru-RU" sz="1200">
              <a:solidFill>
                <a:srgbClr val="444444"/>
              </a:solidFill>
              <a:latin typeface="Arial" charset="0"/>
              <a:cs typeface="Times New Roman" pitchFamily="18" charset="0"/>
            </a:endParaRPr>
          </a:p>
          <a:p>
            <a:pPr algn="ctr"/>
            <a:r>
              <a:rPr lang="ru-RU" sz="1200">
                <a:solidFill>
                  <a:srgbClr val="444444"/>
                </a:solidFill>
                <a:latin typeface="Arial" charset="0"/>
                <a:cs typeface="Times New Roman" pitchFamily="18" charset="0"/>
              </a:rPr>
              <a:t> </a:t>
            </a:r>
          </a:p>
          <a:p>
            <a:pPr algn="ctr"/>
            <a:endParaRPr lang="ru-RU" sz="1200">
              <a:solidFill>
                <a:srgbClr val="444444"/>
              </a:solidFill>
              <a:latin typeface="Arial" charset="0"/>
              <a:cs typeface="Times New Roman" pitchFamily="18" charset="0"/>
            </a:endParaRPr>
          </a:p>
          <a:p>
            <a:pPr algn="ctr"/>
            <a:endParaRPr lang="ru-RU" sz="1200" b="1">
              <a:solidFill>
                <a:srgbClr val="444444"/>
              </a:solidFill>
              <a:latin typeface="Arial" charset="0"/>
              <a:cs typeface="Times New Roman" pitchFamily="18" charset="0"/>
            </a:endParaRPr>
          </a:p>
          <a:p>
            <a:pPr algn="ctr"/>
            <a:r>
              <a:rPr lang="ru-RU" sz="4800" b="1">
                <a:solidFill>
                  <a:srgbClr val="C00000"/>
                </a:solidFill>
                <a:latin typeface="Comic Sans MS" pitchFamily="66" charset="0"/>
                <a:cs typeface="Times New Roman" pitchFamily="18" charset="0"/>
              </a:rPr>
              <a:t>«Семья – это маленькое государство, и держится оно на любви».</a:t>
            </a:r>
          </a:p>
          <a:p>
            <a:pPr algn="ctr"/>
            <a:r>
              <a:rPr lang="ru-RU" sz="4800" b="1">
                <a:solidFill>
                  <a:srgbClr val="C00000"/>
                </a:solidFill>
                <a:latin typeface="Comic Sans MS" pitchFamily="66" charset="0"/>
              </a:rPr>
              <a:t>                    Конфуций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29" name="Picture 3" descr="C:\Documents and Settings\User\Рабочий стол\1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8130" name="TextBox 4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4013" y="-317500"/>
            <a:ext cx="7935912" cy="1890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357188" y="1428750"/>
            <a:ext cx="8286750" cy="56324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ru-RU" sz="3600" b="1" dirty="0">
                <a:solidFill>
                  <a:srgbClr val="0070C0"/>
                </a:solidFill>
                <a:latin typeface="+mn-lt"/>
                <a:cs typeface="Times New Roman" pitchFamily="18" charset="0"/>
              </a:rPr>
              <a:t>Что такое венчание?</a:t>
            </a:r>
          </a:p>
          <a:p>
            <a:pPr>
              <a:defRPr/>
            </a:pPr>
            <a:endParaRPr lang="ru-RU" sz="3600" b="1" dirty="0">
              <a:solidFill>
                <a:srgbClr val="0070C0"/>
              </a:solidFill>
              <a:latin typeface="+mn-lt"/>
              <a:cs typeface="Times New Roman" pitchFamily="18" charset="0"/>
            </a:endParaRPr>
          </a:p>
          <a:p>
            <a:pPr>
              <a:defRPr/>
            </a:pPr>
            <a:r>
              <a:rPr lang="ru-RU" sz="3600" b="1" dirty="0">
                <a:solidFill>
                  <a:srgbClr val="0070C0"/>
                </a:solidFill>
                <a:latin typeface="+mn-lt"/>
                <a:cs typeface="Times New Roman" pitchFamily="18" charset="0"/>
              </a:rPr>
              <a:t>Почему заключение брака в церкви называется «венчание»?</a:t>
            </a:r>
          </a:p>
          <a:p>
            <a:pPr>
              <a:defRPr/>
            </a:pPr>
            <a:endParaRPr lang="ru-RU" sz="3600" b="1" dirty="0">
              <a:solidFill>
                <a:srgbClr val="0070C0"/>
              </a:solidFill>
              <a:latin typeface="+mn-lt"/>
              <a:cs typeface="Times New Roman" pitchFamily="18" charset="0"/>
            </a:endParaRPr>
          </a:p>
          <a:p>
            <a:pPr>
              <a:defRPr/>
            </a:pPr>
            <a:r>
              <a:rPr lang="ru-RU" sz="3600" b="1" dirty="0">
                <a:solidFill>
                  <a:srgbClr val="0070C0"/>
                </a:solidFill>
                <a:latin typeface="+mn-lt"/>
                <a:cs typeface="Times New Roman" pitchFamily="18" charset="0"/>
              </a:rPr>
              <a:t>Что означает венец над молодоженами?</a:t>
            </a:r>
          </a:p>
          <a:p>
            <a:pPr>
              <a:defRPr/>
            </a:pPr>
            <a:endParaRPr lang="ru-RU" sz="3600" b="1" dirty="0">
              <a:solidFill>
                <a:srgbClr val="0070C0"/>
              </a:solidFill>
              <a:latin typeface="+mn-lt"/>
              <a:cs typeface="Times New Roman" pitchFamily="18" charset="0"/>
            </a:endParaRPr>
          </a:p>
          <a:p>
            <a:pPr>
              <a:defRPr/>
            </a:pPr>
            <a:r>
              <a:rPr lang="ru-RU" sz="3600" b="1" dirty="0">
                <a:solidFill>
                  <a:srgbClr val="0070C0"/>
                </a:solidFill>
                <a:latin typeface="+mn-lt"/>
                <a:cs typeface="Times New Roman" pitchFamily="18" charset="0"/>
              </a:rPr>
              <a:t>Почему венец имеет форму кольца?</a:t>
            </a:r>
          </a:p>
          <a:p>
            <a:pPr>
              <a:defRPr/>
            </a:pPr>
            <a:endParaRPr lang="ru-RU" sz="3600" b="1" dirty="0">
              <a:latin typeface="+mn-lt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3" name="Рисунок 3" descr="2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57150">
            <a:solidFill>
              <a:srgbClr val="7030A0"/>
            </a:solidFill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250825" y="188913"/>
            <a:ext cx="3025775" cy="15700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ru-RU" sz="3200" b="1" dirty="0">
                <a:solidFill>
                  <a:srgbClr val="FFFF00"/>
                </a:solidFill>
                <a:latin typeface="+mn-lt"/>
              </a:rPr>
              <a:t>Тактичность</a:t>
            </a:r>
            <a:r>
              <a:rPr lang="ru-RU" sz="3200" dirty="0">
                <a:solidFill>
                  <a:srgbClr val="FFFF00"/>
                </a:solidFill>
                <a:latin typeface="+mn-lt"/>
              </a:rPr>
              <a:t> -</a:t>
            </a:r>
          </a:p>
          <a:p>
            <a:pPr>
              <a:defRPr/>
            </a:pPr>
            <a:endParaRPr lang="ru-RU" sz="3200" dirty="0">
              <a:latin typeface="+mn-lt"/>
            </a:endParaRPr>
          </a:p>
          <a:p>
            <a:pPr>
              <a:defRPr/>
            </a:pPr>
            <a:endParaRPr lang="ru-RU" sz="3200" dirty="0">
              <a:latin typeface="+mn-lt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95288" y="1341438"/>
            <a:ext cx="2160587" cy="10763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endParaRPr lang="ru-RU" sz="3200" b="1" dirty="0">
              <a:latin typeface="+mn-lt"/>
            </a:endParaRPr>
          </a:p>
          <a:p>
            <a:pPr>
              <a:defRPr/>
            </a:pPr>
            <a:r>
              <a:rPr lang="ru-RU" sz="3200" b="1" dirty="0">
                <a:solidFill>
                  <a:srgbClr val="FFFF00"/>
                </a:solidFill>
                <a:latin typeface="+mn-lt"/>
              </a:rPr>
              <a:t>Бремя </a:t>
            </a:r>
            <a:r>
              <a:rPr lang="ru-RU" sz="3200" dirty="0">
                <a:solidFill>
                  <a:srgbClr val="FFFF00"/>
                </a:solidFill>
                <a:latin typeface="+mn-lt"/>
              </a:rPr>
              <a:t>-</a:t>
            </a:r>
          </a:p>
        </p:txBody>
      </p:sp>
      <p:sp>
        <p:nvSpPr>
          <p:cNvPr id="49156" name="TextBox 8"/>
          <p:cNvSpPr txBox="1">
            <a:spLocks noChangeArrowheads="1"/>
          </p:cNvSpPr>
          <p:nvPr/>
        </p:nvSpPr>
        <p:spPr bwMode="auto">
          <a:xfrm>
            <a:off x="3779838" y="765175"/>
            <a:ext cx="18415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ru-RU"/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2771775" y="188913"/>
            <a:ext cx="6192838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>
                <a:solidFill>
                  <a:srgbClr val="FFFF00"/>
                </a:solidFill>
              </a:rPr>
              <a:t>умение заранее замечать, что может причинить боль дорогому человеку.</a:t>
            </a:r>
            <a:endParaRPr lang="ru-RU" sz="3200"/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1908175" y="1844675"/>
            <a:ext cx="3732213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>
                <a:solidFill>
                  <a:srgbClr val="FFFF00"/>
                </a:solidFill>
              </a:rPr>
              <a:t>тяжесть, тягота.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10" grpId="0"/>
      <p:bldP spid="11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TextBox 1"/>
          <p:cNvSpPr txBox="1">
            <a:spLocks noChangeArrowheads="1"/>
          </p:cNvSpPr>
          <p:nvPr/>
        </p:nvSpPr>
        <p:spPr bwMode="auto">
          <a:xfrm>
            <a:off x="3500438" y="357188"/>
            <a:ext cx="1116012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000" b="1">
                <a:solidFill>
                  <a:srgbClr val="C00000"/>
                </a:solidFill>
              </a:rPr>
              <a:t>№1</a:t>
            </a:r>
          </a:p>
        </p:txBody>
      </p:sp>
      <p:sp>
        <p:nvSpPr>
          <p:cNvPr id="50178" name="Rectangle 2"/>
          <p:cNvSpPr>
            <a:spLocks noChangeArrowheads="1"/>
          </p:cNvSpPr>
          <p:nvPr/>
        </p:nvSpPr>
        <p:spPr bwMode="auto">
          <a:xfrm>
            <a:off x="0" y="1173163"/>
            <a:ext cx="9144000" cy="557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ru-RU" sz="4800">
                <a:solidFill>
                  <a:srgbClr val="000000"/>
                </a:solidFill>
                <a:latin typeface="Comic Sans MS" pitchFamily="66" charset="0"/>
                <a:cs typeface="Times New Roman" pitchFamily="18" charset="0"/>
              </a:rPr>
              <a:t> </a:t>
            </a:r>
            <a:r>
              <a:rPr lang="ru-RU" sz="4400" b="1">
                <a:solidFill>
                  <a:srgbClr val="7030A0"/>
                </a:solidFill>
                <a:cs typeface="Times New Roman" pitchFamily="18" charset="0"/>
              </a:rPr>
              <a:t>Вся семья вместе, так и душа на месте.</a:t>
            </a:r>
          </a:p>
          <a:p>
            <a:pPr algn="ctr"/>
            <a:r>
              <a:rPr lang="ru-RU" sz="4400" b="1">
                <a:solidFill>
                  <a:srgbClr val="7030A0"/>
                </a:solidFill>
                <a:cs typeface="Times New Roman" pitchFamily="18" charset="0"/>
              </a:rPr>
              <a:t>                                                                         </a:t>
            </a:r>
          </a:p>
          <a:p>
            <a:pPr algn="ctr"/>
            <a:r>
              <a:rPr lang="ru-RU" sz="4400" b="1">
                <a:solidFill>
                  <a:srgbClr val="7030A0"/>
                </a:solidFill>
                <a:cs typeface="Times New Roman" pitchFamily="18" charset="0"/>
              </a:rPr>
              <a:t> Человек без семьи, что дерево без плодов.   </a:t>
            </a:r>
          </a:p>
          <a:p>
            <a:pPr algn="ctr"/>
            <a:r>
              <a:rPr lang="ru-RU" sz="4400" b="1">
                <a:solidFill>
                  <a:srgbClr val="7030A0"/>
                </a:solidFill>
                <a:cs typeface="Times New Roman" pitchFamily="18" charset="0"/>
              </a:rPr>
              <a:t>                             </a:t>
            </a:r>
          </a:p>
          <a:p>
            <a:pPr algn="ctr"/>
            <a:r>
              <a:rPr lang="ru-RU" sz="4400" b="1">
                <a:solidFill>
                  <a:srgbClr val="7030A0"/>
                </a:solidFill>
                <a:cs typeface="Times New Roman" pitchFamily="18" charset="0"/>
              </a:rPr>
              <a:t> В хорошей семье хорошие дети растут.</a:t>
            </a:r>
            <a:endParaRPr lang="ru-RU" sz="4400" b="1">
              <a:solidFill>
                <a:srgbClr val="7030A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1" name="TextBox 1"/>
          <p:cNvSpPr txBox="1">
            <a:spLocks noChangeArrowheads="1"/>
          </p:cNvSpPr>
          <p:nvPr/>
        </p:nvSpPr>
        <p:spPr bwMode="auto">
          <a:xfrm>
            <a:off x="3500438" y="357188"/>
            <a:ext cx="1116012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000" b="1">
                <a:solidFill>
                  <a:srgbClr val="C00000"/>
                </a:solidFill>
              </a:rPr>
              <a:t>№2</a:t>
            </a:r>
          </a:p>
        </p:txBody>
      </p:sp>
      <p:sp>
        <p:nvSpPr>
          <p:cNvPr id="51202" name="Rectangle 2"/>
          <p:cNvSpPr>
            <a:spLocks noChangeArrowheads="1"/>
          </p:cNvSpPr>
          <p:nvPr/>
        </p:nvSpPr>
        <p:spPr bwMode="auto">
          <a:xfrm>
            <a:off x="0" y="1481138"/>
            <a:ext cx="9144000" cy="5570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>
              <a:defRPr/>
            </a:pPr>
            <a:r>
              <a:rPr lang="ru-RU" sz="4800" b="1" dirty="0">
                <a:solidFill>
                  <a:srgbClr val="000000"/>
                </a:solidFill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4400" b="1" dirty="0">
                <a:solidFill>
                  <a:srgbClr val="7030A0"/>
                </a:solidFill>
                <a:latin typeface="+mn-lt"/>
              </a:rPr>
              <a:t>Дитя хоть криво, да отцу-матери мило.                                      </a:t>
            </a:r>
          </a:p>
          <a:p>
            <a:pPr algn="ctr">
              <a:defRPr/>
            </a:pPr>
            <a:endParaRPr lang="ru-RU" sz="4400" b="1" dirty="0">
              <a:solidFill>
                <a:srgbClr val="7030A0"/>
              </a:solidFill>
              <a:latin typeface="+mn-lt"/>
            </a:endParaRPr>
          </a:p>
          <a:p>
            <a:pPr algn="ctr">
              <a:defRPr/>
            </a:pPr>
            <a:r>
              <a:rPr lang="ru-RU" sz="4400" b="1" dirty="0">
                <a:solidFill>
                  <a:srgbClr val="7030A0"/>
                </a:solidFill>
                <a:latin typeface="+mn-lt"/>
              </a:rPr>
              <a:t> В гостях хорошо, а дома лучше.                                         </a:t>
            </a:r>
          </a:p>
          <a:p>
            <a:pPr algn="ctr">
              <a:defRPr/>
            </a:pPr>
            <a:endParaRPr lang="ru-RU" sz="4400" b="1" dirty="0">
              <a:solidFill>
                <a:srgbClr val="7030A0"/>
              </a:solidFill>
              <a:latin typeface="+mn-lt"/>
            </a:endParaRPr>
          </a:p>
          <a:p>
            <a:pPr algn="ctr">
              <a:defRPr/>
            </a:pPr>
            <a:r>
              <a:rPr lang="ru-RU" sz="4400" b="1" dirty="0">
                <a:solidFill>
                  <a:srgbClr val="7030A0"/>
                </a:solidFill>
                <a:latin typeface="+mn-lt"/>
              </a:rPr>
              <a:t> Семья сильна, когда над ней крыша одна.</a:t>
            </a:r>
          </a:p>
          <a:p>
            <a:pPr algn="ctr">
              <a:defRPr/>
            </a:pPr>
            <a:endParaRPr lang="ru-RU" sz="4400" dirty="0">
              <a:solidFill>
                <a:srgbClr val="7030A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5" name="TextBox 1"/>
          <p:cNvSpPr txBox="1">
            <a:spLocks noChangeArrowheads="1"/>
          </p:cNvSpPr>
          <p:nvPr/>
        </p:nvSpPr>
        <p:spPr bwMode="auto">
          <a:xfrm>
            <a:off x="3500438" y="357188"/>
            <a:ext cx="1116012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000" b="1">
                <a:solidFill>
                  <a:srgbClr val="C00000"/>
                </a:solidFill>
              </a:rPr>
              <a:t>№3</a:t>
            </a:r>
          </a:p>
        </p:txBody>
      </p:sp>
      <p:sp>
        <p:nvSpPr>
          <p:cNvPr id="51202" name="Rectangle 2"/>
          <p:cNvSpPr>
            <a:spLocks noChangeArrowheads="1"/>
          </p:cNvSpPr>
          <p:nvPr/>
        </p:nvSpPr>
        <p:spPr bwMode="auto">
          <a:xfrm>
            <a:off x="0" y="1481138"/>
            <a:ext cx="9144000" cy="4894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>
              <a:defRPr/>
            </a:pPr>
            <a:r>
              <a:rPr lang="ru-RU" sz="4800" dirty="0">
                <a:solidFill>
                  <a:srgbClr val="000000"/>
                </a:solidFill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4400" b="1" dirty="0">
                <a:solidFill>
                  <a:srgbClr val="7030A0"/>
                </a:solidFill>
                <a:latin typeface="+mn-lt"/>
              </a:rPr>
              <a:t>Семья сильна, когда над ней </a:t>
            </a:r>
            <a:r>
              <a:rPr lang="ru-RU" sz="4400" b="1">
                <a:solidFill>
                  <a:srgbClr val="7030A0"/>
                </a:solidFill>
                <a:latin typeface="+mn-lt"/>
              </a:rPr>
              <a:t>крыша одна.                          </a:t>
            </a:r>
            <a:endParaRPr lang="ru-RU" sz="4400" b="1" dirty="0">
              <a:solidFill>
                <a:srgbClr val="7030A0"/>
              </a:solidFill>
              <a:latin typeface="+mn-lt"/>
            </a:endParaRPr>
          </a:p>
          <a:p>
            <a:pPr algn="ctr">
              <a:defRPr/>
            </a:pPr>
            <a:endParaRPr lang="ru-RU" sz="4400" b="1" dirty="0">
              <a:solidFill>
                <a:srgbClr val="7030A0"/>
              </a:solidFill>
              <a:latin typeface="+mn-lt"/>
            </a:endParaRPr>
          </a:p>
          <a:p>
            <a:pPr algn="ctr">
              <a:defRPr/>
            </a:pPr>
            <a:r>
              <a:rPr lang="ru-RU" sz="4400" b="1" dirty="0">
                <a:solidFill>
                  <a:srgbClr val="7030A0"/>
                </a:solidFill>
                <a:latin typeface="+mn-lt"/>
              </a:rPr>
              <a:t>В семье согласно, так идёт и дело прекрасно.                                        </a:t>
            </a:r>
          </a:p>
          <a:p>
            <a:pPr algn="ctr">
              <a:defRPr/>
            </a:pPr>
            <a:endParaRPr lang="ru-RU" sz="4400" b="1" dirty="0">
              <a:solidFill>
                <a:srgbClr val="7030A0"/>
              </a:solidFill>
              <a:latin typeface="+mn-lt"/>
            </a:endParaRPr>
          </a:p>
          <a:p>
            <a:pPr algn="ctr">
              <a:defRPr/>
            </a:pPr>
            <a:r>
              <a:rPr lang="ru-RU" sz="4400" b="1" dirty="0">
                <a:solidFill>
                  <a:srgbClr val="7030A0"/>
                </a:solidFill>
                <a:latin typeface="+mn-lt"/>
              </a:rPr>
              <a:t>В своём доме и стены помогают.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49" name="Рисунок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540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3250" name="Прямоугольник 2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70050" y="-176213"/>
            <a:ext cx="6205538" cy="11874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3" name="Picture 2" descr="C:\Documents and Settings\User\Рабочий стол\РОМАШКА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0" y="0"/>
            <a:ext cx="9144000" cy="28622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7200" b="1" dirty="0">
                <a:solidFill>
                  <a:srgbClr val="C00000"/>
                </a:solidFill>
                <a:latin typeface="+mn-lt"/>
              </a:rPr>
              <a:t>8 июля  </a:t>
            </a:r>
          </a:p>
          <a:p>
            <a:pPr algn="ctr">
              <a:defRPr/>
            </a:pPr>
            <a:r>
              <a:rPr lang="ru-RU" sz="5400" b="1" dirty="0">
                <a:solidFill>
                  <a:srgbClr val="C00000"/>
                </a:solidFill>
                <a:latin typeface="+mn-lt"/>
              </a:rPr>
              <a:t>День семьи, любви и верности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67544" y="404664"/>
            <a:ext cx="8352927" cy="138499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ru-RU" sz="660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C00000"/>
                </a:solidFill>
                <a:latin typeface="Comic Sans MS" pitchFamily="66" charset="0"/>
              </a:rPr>
              <a:t>Семья в литературе</a:t>
            </a:r>
          </a:p>
          <a:p>
            <a:pPr>
              <a:defRPr/>
            </a:pPr>
            <a:endParaRPr lang="ru-RU" dirty="0"/>
          </a:p>
        </p:txBody>
      </p:sp>
      <p:pic>
        <p:nvPicPr>
          <p:cNvPr id="55298" name="Picture 2" descr="C:\Documents and Settings\User\Рабочий стол\55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484313"/>
            <a:ext cx="1619250" cy="2376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5299" name="Picture 3" descr="C:\Documents and Settings\User\Рабочий стол\44.jpe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63713" y="1484313"/>
            <a:ext cx="1655762" cy="2305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5300" name="Picture 4" descr="C:\Documents and Settings\User\Рабочий стол\13.jpe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771775" y="4149725"/>
            <a:ext cx="1690688" cy="2447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5301" name="Picture 5" descr="C:\Documents and Settings\User\Рабочий стол\11.jpe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076825" y="4149725"/>
            <a:ext cx="1727200" cy="2468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5302" name="Picture 7" descr="C:\Documents and Settings\User\Рабочий стол\8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563938" y="1484313"/>
            <a:ext cx="1655762" cy="2232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5303" name="Picture 8" descr="C:\Documents and Settings\User\Рабочий стол\7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235825" y="1484313"/>
            <a:ext cx="1728788" cy="2197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5304" name="Picture 9" descr="C:\Documents and Settings\User\Рабочий стол\1.gif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364163" y="1484313"/>
            <a:ext cx="1728787" cy="2160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5305" name="Picture 10" descr="C:\Documents and Settings\User\Рабочий стол\5.jp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68313" y="4221163"/>
            <a:ext cx="1749425" cy="2376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5306" name="Picture 13" descr="C:\Documents and Settings\User\Рабочий стол\3.jpeg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7235825" y="4221163"/>
            <a:ext cx="1606550" cy="2303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14282" y="0"/>
            <a:ext cx="8929718" cy="175432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720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C00000"/>
                </a:solidFill>
                <a:latin typeface="Comic Sans MS" pitchFamily="66" charset="0"/>
              </a:rPr>
              <a:t>Семья в живописи</a:t>
            </a:r>
          </a:p>
        </p:txBody>
      </p:sp>
      <p:pic>
        <p:nvPicPr>
          <p:cNvPr id="56322" name="Picture 1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50" y="1500188"/>
            <a:ext cx="2214563" cy="157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6323" name="Picture 18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714625" y="1428750"/>
            <a:ext cx="1728788" cy="1785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6324" name="Picture 11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85750" y="3214688"/>
            <a:ext cx="2232025" cy="171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6325" name="Picture 1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857750" y="4857750"/>
            <a:ext cx="1571625" cy="1882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6326" name="Picture 2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715125" y="5072063"/>
            <a:ext cx="2225675" cy="157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6327" name="Picture 3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2786063" y="3429000"/>
            <a:ext cx="1857375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6328" name="Picture 4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2471738" y="5000625"/>
            <a:ext cx="2100262" cy="174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6329" name="Picture 5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214313" y="5000625"/>
            <a:ext cx="2143125" cy="1643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6330" name="Picture 6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4714875" y="1500188"/>
            <a:ext cx="2357438" cy="157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6331" name="Picture 7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7000875" y="3643313"/>
            <a:ext cx="2025650" cy="1227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6332" name="Picture 9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7286625" y="1500188"/>
            <a:ext cx="1601788" cy="1928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6333" name="Picture 10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4786313" y="3214688"/>
            <a:ext cx="2085975" cy="157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69" name="Picture 2" descr="C:\Documents and Settings\User\Рабочий стол\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8370" name="Прямоугольник 2"/>
          <p:cNvSpPr>
            <a:spLocks noChangeArrowheads="1"/>
          </p:cNvSpPr>
          <p:nvPr/>
        </p:nvSpPr>
        <p:spPr bwMode="auto">
          <a:xfrm>
            <a:off x="214313" y="1785938"/>
            <a:ext cx="8715375" cy="1262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800" b="1">
                <a:solidFill>
                  <a:srgbClr val="C00000"/>
                </a:solidFill>
                <a:latin typeface="Comic Sans MS" pitchFamily="66" charset="0"/>
              </a:rPr>
              <a:t>Любви, добра и мира                          желаю вам и вашим семьям!</a:t>
            </a:r>
          </a:p>
        </p:txBody>
      </p:sp>
      <p:pic>
        <p:nvPicPr>
          <p:cNvPr id="58371" name="Picture 9" descr="C:\Documents and Settings\Admin\Local Settings\Temporary Internet Files\Content.IE5\XOXACICJ\MC900438039[1]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2463" y="23813"/>
            <a:ext cx="1779587" cy="1744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8372" name="Picture 6" descr="C:\Documents and Settings\Admin\Local Settings\Temporary Internet Files\Content.IE5\P3LEES27\MC900438040[1]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720000">
            <a:off x="7232650" y="346075"/>
            <a:ext cx="1371600" cy="100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8373" name="Picture 2" descr="C:\Documents and Settings\Admin\Local Settings\Temporary Internet Files\Content.IE5\PW1GAF22\MC900438041[1]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-1320000">
            <a:off x="985838" y="4622800"/>
            <a:ext cx="1295400" cy="132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8374" name="Picture 5" descr="C:\Documents and Settings\Admin\Local Settings\Temporary Internet Files\Content.IE5\S6RNW22J\MC900346905[1].wm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1080000">
            <a:off x="5037138" y="4378325"/>
            <a:ext cx="1200150" cy="89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8375" name="Picture 4" descr="C:\Documents and Settings\Admin\Local Settings\Temporary Internet Files\Content.IE5\S6RNW22J\MC900192900[1].wmf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1260000">
            <a:off x="2698750" y="3484563"/>
            <a:ext cx="1285875" cy="947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8376" name="Picture 3" descr="C:\Documents and Settings\Admin\Local Settings\Temporary Internet Files\Content.IE5\S6RNW22J\MC900438044[1].pn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 rot="540000">
            <a:off x="7577138" y="3268663"/>
            <a:ext cx="779462" cy="1039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8377" name="Picture 7" descr="C:\Documents and Settings\Admin\Local Settings\Temporary Internet Files\Content.IE5\PW1GAF22\MC900438043[1].pn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 rot="-960000">
            <a:off x="5497513" y="1187450"/>
            <a:ext cx="1000125" cy="1157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3" name="Rectangle 1"/>
          <p:cNvSpPr>
            <a:spLocks noChangeArrowheads="1"/>
          </p:cNvSpPr>
          <p:nvPr/>
        </p:nvSpPr>
        <p:spPr bwMode="auto">
          <a:xfrm>
            <a:off x="179388" y="595313"/>
            <a:ext cx="8713787" cy="6770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ru-RU" sz="2400" u="sng">
                <a:hlinkClick r:id="rId2"/>
              </a:rPr>
              <a:t>http://yandex.ru/images/search?text=картинки%20удоды&amp;img_url</a:t>
            </a:r>
            <a:endParaRPr lang="ru-RU" sz="2400"/>
          </a:p>
          <a:p>
            <a:r>
              <a:rPr lang="ru-RU" sz="2400" u="sng">
                <a:hlinkClick r:id="rId3"/>
              </a:rPr>
              <a:t>http://pritchi.ru/id_2856</a:t>
            </a:r>
            <a:endParaRPr lang="ru-RU" sz="2400"/>
          </a:p>
          <a:p>
            <a:r>
              <a:rPr lang="ru-RU" sz="2400" u="sng">
                <a:hlinkClick r:id="rId4"/>
              </a:rPr>
              <a:t>http://ped-kopilka.ru/poslovicy-i-pogovorki/poslovicy-i-pogovorki-o-seme.html</a:t>
            </a:r>
            <a:endParaRPr lang="ru-RU" sz="2400"/>
          </a:p>
          <a:p>
            <a:r>
              <a:rPr lang="ru-RU" sz="2400" u="sng">
                <a:hlinkClick r:id="rId5"/>
              </a:rPr>
              <a:t>http://vseposlovici.ru/2010/12/20/poslovicy-o-seme/</a:t>
            </a:r>
            <a:endParaRPr lang="ru-RU" sz="2400"/>
          </a:p>
          <a:p>
            <a:r>
              <a:rPr lang="ru-RU" sz="2400" u="sng">
                <a:hlinkClick r:id="rId6"/>
              </a:rPr>
              <a:t>http://krasivye-stihi.3dn.ru/load/o_seme/krasivye_stikhi_o_seme/51-1-0-117</a:t>
            </a:r>
            <a:endParaRPr lang="ru-RU" sz="2400"/>
          </a:p>
          <a:p>
            <a:r>
              <a:rPr lang="ru-RU" sz="2400" u="sng">
                <a:hlinkClick r:id="rId7"/>
              </a:rPr>
              <a:t>http://briefly.ru/_/povest_o_petre_i_fevronii_muromskih/</a:t>
            </a:r>
            <a:endParaRPr lang="ru-RU" sz="2400"/>
          </a:p>
          <a:p>
            <a:r>
              <a:rPr lang="ru-RU" sz="2400" u="sng">
                <a:hlinkClick r:id="rId8"/>
              </a:rPr>
              <a:t>http://iplayer.fm/q/%D0%B4%D1%83%D1%88%D0%B5%D0%B2%D0%BD%D0%B0%D1%8F/</a:t>
            </a:r>
            <a:endParaRPr lang="ru-RU" sz="2400"/>
          </a:p>
          <a:p>
            <a:pPr eaLnBrk="0" hangingPunct="0"/>
            <a:endParaRPr lang="ru-RU" sz="2400">
              <a:solidFill>
                <a:srgbClr val="C00000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eaLnBrk="0" hangingPunct="0"/>
            <a:endParaRPr lang="ru-RU" sz="2400">
              <a:solidFill>
                <a:srgbClr val="C00000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eaLnBrk="0" hangingPunct="0"/>
            <a:endParaRPr lang="ru-RU" sz="240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/>
            <a:endParaRPr lang="ru-RU" sz="240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/>
            <a:endParaRPr lang="ru-RU" sz="2400">
              <a:latin typeface="Times New Roman" pitchFamily="18" charset="0"/>
              <a:cs typeface="Times New Roman" pitchFamily="18" charset="0"/>
            </a:endParaRPr>
          </a:p>
          <a:p>
            <a:pPr eaLnBrk="0" hangingPunct="0"/>
            <a:endParaRPr lang="ru-RU" sz="1400">
              <a:latin typeface="Times New Roman" pitchFamily="18" charset="0"/>
              <a:cs typeface="Times New Roman" pitchFamily="18" charset="0"/>
            </a:endParaRPr>
          </a:p>
          <a:p>
            <a:pPr eaLnBrk="0" hangingPunct="0"/>
            <a:endParaRPr lang="ru-RU" sz="1400">
              <a:latin typeface="Times New Roman" pitchFamily="18" charset="0"/>
              <a:cs typeface="Times New Roman" pitchFamily="18" charset="0"/>
            </a:endParaRPr>
          </a:p>
          <a:p>
            <a:pPr eaLnBrk="0" hangingPunct="0"/>
            <a:endParaRPr lang="ru-RU" sz="1400">
              <a:latin typeface="Times New Roman" pitchFamily="18" charset="0"/>
              <a:cs typeface="Times New Roman" pitchFamily="18" charset="0"/>
            </a:endParaRPr>
          </a:p>
          <a:p>
            <a:pPr eaLnBrk="0" hangingPunct="0"/>
            <a:endParaRPr lang="ru-RU" sz="1400">
              <a:latin typeface="Times New Roman" pitchFamily="18" charset="0"/>
              <a:cs typeface="Times New Roman" pitchFamily="18" charset="0"/>
            </a:endParaRPr>
          </a:p>
          <a:p>
            <a:pPr eaLnBrk="0" hangingPunct="0"/>
            <a:endParaRPr lang="ru-RU">
              <a:latin typeface="Arial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Исполнительная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684</TotalTime>
  <Words>524</Words>
  <Application>Microsoft Office PowerPoint</Application>
  <PresentationFormat>Экран (4:3)</PresentationFormat>
  <Paragraphs>92</Paragraphs>
  <Slides>30</Slides>
  <Notes>3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30</vt:i4>
      </vt:variant>
    </vt:vector>
  </HeadingPairs>
  <TitlesOfParts>
    <vt:vector size="32" baseType="lpstr">
      <vt:lpstr>Тема Office</vt:lpstr>
      <vt:lpstr>1_Тема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 Семья без детей, что           цветок без запаха.  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Светлана</dc:creator>
  <cp:lastModifiedBy>home</cp:lastModifiedBy>
  <cp:revision>86</cp:revision>
  <dcterms:created xsi:type="dcterms:W3CDTF">2013-01-28T17:49:20Z</dcterms:created>
  <dcterms:modified xsi:type="dcterms:W3CDTF">2020-04-10T14:57:51Z</dcterms:modified>
</cp:coreProperties>
</file>