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60" r:id="rId5"/>
    <p:sldId id="261" r:id="rId6"/>
    <p:sldId id="266" r:id="rId7"/>
    <p:sldId id="262" r:id="rId8"/>
    <p:sldId id="263" r:id="rId9"/>
    <p:sldId id="264" r:id="rId10"/>
    <p:sldId id="265" r:id="rId11"/>
    <p:sldId id="275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60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CDA98-F22C-4A38-BFF7-70113273198E}" type="datetimeFigureOut">
              <a:rPr lang="ru-RU" smtClean="0"/>
              <a:pPr/>
              <a:t>08.05.2018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E4F34-2D50-4CA6-B798-D99FB7A2A5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CDA98-F22C-4A38-BFF7-70113273198E}" type="datetimeFigureOut">
              <a:rPr lang="ru-RU" smtClean="0"/>
              <a:pPr/>
              <a:t>08.05.2018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E4F34-2D50-4CA6-B798-D99FB7A2A5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CDA98-F22C-4A38-BFF7-70113273198E}" type="datetimeFigureOut">
              <a:rPr lang="ru-RU" smtClean="0"/>
              <a:pPr/>
              <a:t>08.05.2018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E4F34-2D50-4CA6-B798-D99FB7A2A5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CDA98-F22C-4A38-BFF7-70113273198E}" type="datetimeFigureOut">
              <a:rPr lang="ru-RU" smtClean="0"/>
              <a:pPr/>
              <a:t>08.05.2018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E4F34-2D50-4CA6-B798-D99FB7A2A5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CDA98-F22C-4A38-BFF7-70113273198E}" type="datetimeFigureOut">
              <a:rPr lang="ru-RU" smtClean="0"/>
              <a:pPr/>
              <a:t>08.05.2018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E4F34-2D50-4CA6-B798-D99FB7A2A5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CDA98-F22C-4A38-BFF7-70113273198E}" type="datetimeFigureOut">
              <a:rPr lang="ru-RU" smtClean="0"/>
              <a:pPr/>
              <a:t>08.05.2018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E4F34-2D50-4CA6-B798-D99FB7A2A5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CDA98-F22C-4A38-BFF7-70113273198E}" type="datetimeFigureOut">
              <a:rPr lang="ru-RU" smtClean="0"/>
              <a:pPr/>
              <a:t>08.05.2018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E4F34-2D50-4CA6-B798-D99FB7A2A5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CDA98-F22C-4A38-BFF7-70113273198E}" type="datetimeFigureOut">
              <a:rPr lang="ru-RU" smtClean="0"/>
              <a:pPr/>
              <a:t>08.05.2018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E4F34-2D50-4CA6-B798-D99FB7A2A5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CDA98-F22C-4A38-BFF7-70113273198E}" type="datetimeFigureOut">
              <a:rPr lang="ru-RU" smtClean="0"/>
              <a:pPr/>
              <a:t>08.05.2018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E4F34-2D50-4CA6-B798-D99FB7A2A5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CDA98-F22C-4A38-BFF7-70113273198E}" type="datetimeFigureOut">
              <a:rPr lang="ru-RU" smtClean="0"/>
              <a:pPr/>
              <a:t>08.05.2018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E4F34-2D50-4CA6-B798-D99FB7A2A5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CDA98-F22C-4A38-BFF7-70113273198E}" type="datetimeFigureOut">
              <a:rPr lang="ru-RU" smtClean="0"/>
              <a:pPr/>
              <a:t>08.05.2018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E4F34-2D50-4CA6-B798-D99FB7A2A5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CCDA98-F22C-4A38-BFF7-70113273198E}" type="datetimeFigureOut">
              <a:rPr lang="ru-RU" smtClean="0"/>
              <a:pPr/>
              <a:t>08.05.2018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8E4F34-2D50-4CA6-B798-D99FB7A2A50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www.stihi.ru/pics/2016/01/25/2863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sz="7200" dirty="0" smtClean="0">
                <a:latin typeface="Monotype Corsiva" pitchFamily="66" charset="0"/>
              </a:rPr>
              <a:t>Вода - живительная стихия </a:t>
            </a:r>
            <a:r>
              <a:rPr lang="ru-RU" dirty="0" smtClean="0">
                <a:latin typeface="Monotype Corsiva" pitchFamily="66" charset="0"/>
              </a:rPr>
              <a:t/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>
                <a:latin typeface="Monotype Corsiva" pitchFamily="66" charset="0"/>
              </a:rPr>
              <a:t> </a:t>
            </a:r>
            <a:r>
              <a:rPr lang="ru-RU" dirty="0" smtClean="0">
                <a:latin typeface="Monotype Corsiva" pitchFamily="66" charset="0"/>
              </a:rPr>
              <a:t>4класс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43636" y="5857892"/>
            <a:ext cx="2486020" cy="638164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Жарикова В.М. 2018</a:t>
            </a:r>
            <a:endParaRPr lang="ru-RU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os1.i.ua/3/1/14271211_18f88d3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576458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>
                <a:solidFill>
                  <a:srgbClr val="C00000"/>
                </a:solidFill>
                <a:latin typeface="Monotype Corsiva" pitchFamily="66" charset="0"/>
              </a:rPr>
              <a:t>Узнай</a:t>
            </a:r>
            <a:endParaRPr lang="ru-RU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285720" y="5072074"/>
            <a:ext cx="4038600" cy="2071678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latin typeface="Monotype Corsiva" pitchFamily="66" charset="0"/>
              </a:rPr>
              <a:t>	Великое значение водной стихии человек осознал ещё на заре истории рода людского. </a:t>
            </a:r>
            <a:endParaRPr lang="ru-RU" dirty="0">
              <a:latin typeface="Monotype Corsiva" pitchFamily="66" charset="0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bfix.org/wp-content/uploads/2015/06/water_woman_by_laurmicheller-d5lk7sy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4000496" cy="857232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folHlink"/>
                </a:solidFill>
                <a:latin typeface="Monotype Corsiva" pitchFamily="66" charset="0"/>
              </a:rPr>
              <a:t>В народе говорят: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4500570"/>
            <a:ext cx="8229600" cy="1911345"/>
          </a:xfrm>
        </p:spPr>
        <p:txBody>
          <a:bodyPr/>
          <a:lstStyle/>
          <a:p>
            <a:pPr algn="ctr">
              <a:buNone/>
            </a:pPr>
            <a:r>
              <a:rPr lang="ru-RU" b="1" kern="10" dirty="0" smtClean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chemeClr val="tx2">
                    <a:lumMod val="50000"/>
                  </a:schemeClr>
                </a:solidFill>
                <a:latin typeface="Monotype Corsiva" pitchFamily="66" charset="0"/>
                <a:cs typeface="Times New Roman"/>
              </a:rPr>
              <a:t> «</a:t>
            </a:r>
            <a:r>
              <a:rPr lang="ru-RU" b="1" kern="10" dirty="0" smtClean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latin typeface="Monotype Corsiva" pitchFamily="66" charset="0"/>
                <a:cs typeface="Times New Roman"/>
              </a:rPr>
              <a:t>Огонь-царь, вода-царица, </a:t>
            </a:r>
          </a:p>
          <a:p>
            <a:pPr algn="ctr">
              <a:buNone/>
            </a:pPr>
            <a:r>
              <a:rPr lang="ru-RU" b="1" kern="10" dirty="0" smtClean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latin typeface="Monotype Corsiva" pitchFamily="66" charset="0"/>
                <a:cs typeface="Times New Roman"/>
              </a:rPr>
              <a:t> земля-матушка, небо-отец, </a:t>
            </a:r>
          </a:p>
          <a:p>
            <a:pPr algn="ctr">
              <a:buNone/>
            </a:pPr>
            <a:r>
              <a:rPr lang="ru-RU" b="1" kern="10" dirty="0" smtClean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latin typeface="Monotype Corsiva" pitchFamily="66" charset="0"/>
                <a:cs typeface="Times New Roman"/>
              </a:rPr>
              <a:t>  ветер-господин, дождь-кормилец»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929322" y="285728"/>
            <a:ext cx="285748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buNone/>
            </a:pPr>
            <a:r>
              <a:rPr lang="ru-RU" sz="2400" dirty="0" smtClean="0">
                <a:solidFill>
                  <a:schemeClr val="bg1"/>
                </a:solidFill>
                <a:latin typeface="Monotype Corsiva" pitchFamily="66" charset="0"/>
              </a:rPr>
              <a:t>	Вода –источник жизни на земле.</a:t>
            </a:r>
          </a:p>
          <a:p>
            <a:pPr algn="r">
              <a:buNone/>
            </a:pPr>
            <a:r>
              <a:rPr lang="ru-RU" sz="2400" dirty="0" smtClean="0">
                <a:solidFill>
                  <a:schemeClr val="bg1"/>
                </a:solidFill>
                <a:latin typeface="Monotype Corsiva" pitchFamily="66" charset="0"/>
              </a:rPr>
              <a:t>	С первого дня существования человека на земле он её охранял.</a:t>
            </a:r>
            <a:endParaRPr lang="ru-RU" sz="24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s15.radikal.ru/i189/1011/13/8552103b838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7419" cy="685800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072198" y="4071942"/>
            <a:ext cx="2757478" cy="868346"/>
          </a:xfrm>
        </p:spPr>
        <p:txBody>
          <a:bodyPr/>
          <a:lstStyle/>
          <a:p>
            <a:r>
              <a:rPr lang="ru-RU" dirty="0" smtClean="0">
                <a:solidFill>
                  <a:srgbClr val="C00000"/>
                </a:solidFill>
                <a:latin typeface="Monotype Corsiva" pitchFamily="66" charset="0"/>
              </a:rPr>
              <a:t>Вопрос!</a:t>
            </a:r>
            <a:endParaRPr lang="ru-RU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357158" y="428604"/>
            <a:ext cx="4038600" cy="521497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	</a:t>
            </a:r>
            <a:r>
              <a:rPr lang="ru-RU" sz="4300" dirty="0" smtClean="0">
                <a:latin typeface="Monotype Corsiva" pitchFamily="66" charset="0"/>
              </a:rPr>
              <a:t>Древние народы почитали воду как вечно живой родник, питающий другую великую стихию-землю. </a:t>
            </a:r>
          </a:p>
          <a:p>
            <a:pPr>
              <a:buNone/>
            </a:pPr>
            <a:r>
              <a:rPr lang="ru-RU" dirty="0"/>
              <a:t>	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857752" y="5000636"/>
            <a:ext cx="4038600" cy="141127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	Почему считается, что вода-источник жизни на земле?</a:t>
            </a:r>
            <a:endParaRPr lang="ru-RU" dirty="0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https://putidorogi-nn.ru/images/stories/evropa/ozero_svetloyar_2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857752" y="285728"/>
            <a:ext cx="3900486" cy="1154098"/>
          </a:xfrm>
        </p:spPr>
        <p:txBody>
          <a:bodyPr/>
          <a:lstStyle/>
          <a:p>
            <a:pPr algn="r"/>
            <a:r>
              <a:rPr lang="ru-RU" dirty="0" smtClean="0">
                <a:solidFill>
                  <a:schemeClr val="bg1"/>
                </a:solidFill>
                <a:latin typeface="Monotype Corsiva" pitchFamily="66" charset="0"/>
              </a:rPr>
              <a:t>Расскажи!</a:t>
            </a:r>
            <a:endParaRPr lang="ru-RU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4929190" y="1500175"/>
            <a:ext cx="3752848" cy="3357586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latin typeface="Monotype Corsiva" pitchFamily="66" charset="0"/>
              </a:rPr>
              <a:t>Есть ли в твоей местности водоёмы, которые считаются святыми?</a:t>
            </a:r>
          </a:p>
          <a:p>
            <a:r>
              <a:rPr lang="ru-RU" dirty="0" smtClean="0">
                <a:latin typeface="Monotype Corsiva" pitchFamily="66" charset="0"/>
              </a:rPr>
              <a:t>Слышал ли ты об озере </a:t>
            </a:r>
            <a:r>
              <a:rPr lang="ru-RU" dirty="0" err="1" smtClean="0">
                <a:latin typeface="Monotype Corsiva" pitchFamily="66" charset="0"/>
              </a:rPr>
              <a:t>Светлояр</a:t>
            </a:r>
            <a:r>
              <a:rPr lang="ru-RU" dirty="0" smtClean="0">
                <a:latin typeface="Monotype Corsiva" pitchFamily="66" charset="0"/>
              </a:rPr>
              <a:t> близ города Семёнова, которое хранит легенду об исчезнувшем в нём граде Китеже?</a:t>
            </a:r>
            <a:endParaRPr lang="ru-RU" dirty="0">
              <a:latin typeface="Monotype Corsiva" pitchFamily="66" charset="0"/>
            </a:endParaRPr>
          </a:p>
        </p:txBody>
      </p:sp>
      <p:pic>
        <p:nvPicPr>
          <p:cNvPr id="7" name="Содержимое 6" descr="https://ds02.infourok.ru/uploads/ex/0c6c/0002f29b-c1f52dfb/img3.jpg"/>
          <p:cNvPicPr>
            <a:picLocks noGrp="1"/>
          </p:cNvPicPr>
          <p:nvPr>
            <p:ph sz="half" idx="2"/>
          </p:nvPr>
        </p:nvPicPr>
        <p:blipFill>
          <a:blip r:embed="rId3"/>
          <a:srcRect l="8935" t="6493" r="49739" b="10390"/>
          <a:stretch>
            <a:fillRect/>
          </a:stretch>
        </p:blipFill>
        <p:spPr bwMode="auto">
          <a:xfrm>
            <a:off x="285720" y="1928802"/>
            <a:ext cx="2643206" cy="457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http://krouz-tour.ru/upload/iblock/b9c/image003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Содержимое 4" descr="https://ds02.infourok.ru/uploads/ex/0c6c/0002f29b-c1f52dfb/img13.jpg"/>
          <p:cNvPicPr>
            <a:picLocks noGrp="1"/>
          </p:cNvPicPr>
          <p:nvPr>
            <p:ph sz="half" idx="1"/>
          </p:nvPr>
        </p:nvPicPr>
        <p:blipFill>
          <a:blip r:embed="rId3"/>
          <a:srcRect l="55598" t="20513" r="4826" b="8974"/>
          <a:stretch>
            <a:fillRect/>
          </a:stretch>
        </p:blipFill>
        <p:spPr bwMode="auto">
          <a:xfrm>
            <a:off x="6000760" y="2643182"/>
            <a:ext cx="2928958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http://wallpage.ru/imgbig/wallpapers_2427.jpg"/>
          <p:cNvPicPr/>
          <p:nvPr/>
        </p:nvPicPr>
        <p:blipFill>
          <a:blip r:embed="rId2">
            <a:lum bright="4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257544" cy="1154098"/>
          </a:xfrm>
        </p:spPr>
        <p:txBody>
          <a:bodyPr/>
          <a:lstStyle/>
          <a:p>
            <a:r>
              <a:rPr lang="ru-RU" i="1" dirty="0" smtClean="0">
                <a:solidFill>
                  <a:srgbClr val="C00000"/>
                </a:solidFill>
              </a:rPr>
              <a:t>Подумай!</a:t>
            </a:r>
            <a:endParaRPr lang="ru-RU" i="1" dirty="0">
              <a:solidFill>
                <a:srgbClr val="C0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500034" y="1214423"/>
            <a:ext cx="5000660" cy="1428759"/>
          </a:xfrm>
        </p:spPr>
        <p:txBody>
          <a:bodyPr>
            <a:normAutofit fontScale="92500" lnSpcReduction="20000"/>
          </a:bodyPr>
          <a:lstStyle/>
          <a:p>
            <a:pPr algn="r">
              <a:buNone/>
            </a:pPr>
            <a:r>
              <a:rPr lang="ru-RU" dirty="0" smtClean="0"/>
              <a:t>	</a:t>
            </a:r>
            <a:r>
              <a:rPr lang="ru-RU" dirty="0" smtClean="0">
                <a:latin typeface="Monotype Corsiva" pitchFamily="66" charset="0"/>
              </a:rPr>
              <a:t>Почему для художников во все времена водная стихия являлась бесконечным источником вдохновения?</a:t>
            </a:r>
            <a:endParaRPr lang="ru-RU" dirty="0">
              <a:latin typeface="Monotype Corsiva" pitchFamily="66" charset="0"/>
            </a:endParaRPr>
          </a:p>
        </p:txBody>
      </p:sp>
      <p:pic>
        <p:nvPicPr>
          <p:cNvPr id="6" name="Рисунок 5" descr="http://www.znanijamira.ru/img/20/6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285728"/>
            <a:ext cx="2797969" cy="2238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https://img-fotki.yandex.ru/get/9510/69580199.20a/0_b9c6c_5c223393_XL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2714620"/>
            <a:ext cx="2786082" cy="18013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Содержимое 7" descr="https://www.artmajeur.com/medias/standard/b/a/bajan53/artwork/7032412_3.jpg"/>
          <p:cNvPicPr>
            <a:picLocks noGrp="1"/>
          </p:cNvPicPr>
          <p:nvPr>
            <p:ph sz="half" idx="2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868" y="4643446"/>
            <a:ext cx="2564798" cy="17684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 descr="https://i.arts.in.ua/i/6161/vesennee-otrajenierazliv-na-rdesne-_makovoy_valeriy_1337534703.jpg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57950" y="2714620"/>
            <a:ext cx="2379838" cy="36861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 descr="http://nevseoboi.com.ua/uploads/posts/2010-07/1280071861_ducks_18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868" y="2714620"/>
            <a:ext cx="2559052" cy="18478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 descr="http://gallart.by/images/gallery/Hudogniki/Zhukovsky_Stanislav/31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1472" y="4714884"/>
            <a:ext cx="2786082" cy="16811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http://www.stydiai.ru/wp-content/uploads/70849_big_1337951598-1024x607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857752" y="3429000"/>
            <a:ext cx="4038600" cy="3143272"/>
          </a:xfrm>
        </p:spPr>
        <p:txBody>
          <a:bodyPr/>
          <a:lstStyle/>
          <a:p>
            <a:pPr algn="ctr">
              <a:buNone/>
            </a:pPr>
            <a:r>
              <a:rPr lang="ru-RU" b="1" kern="10" dirty="0" smtClean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Monotype Corsiva" pitchFamily="66" charset="0"/>
                <a:cs typeface="Times New Roman"/>
              </a:rPr>
              <a:t>"Вода - зеркало красоты, </a:t>
            </a:r>
          </a:p>
          <a:p>
            <a:pPr algn="ctr">
              <a:buNone/>
            </a:pPr>
            <a:r>
              <a:rPr lang="ru-RU" b="1" kern="10" dirty="0" smtClean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Monotype Corsiva" pitchFamily="66" charset="0"/>
                <a:cs typeface="Times New Roman"/>
              </a:rPr>
              <a:t>	вечно созидающейся </a:t>
            </a:r>
          </a:p>
          <a:p>
            <a:pPr algn="ctr">
              <a:buNone/>
            </a:pPr>
            <a:r>
              <a:rPr lang="ru-RU" b="1" kern="10" dirty="0" smtClean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Monotype Corsiva" pitchFamily="66" charset="0"/>
                <a:cs typeface="Times New Roman"/>
              </a:rPr>
              <a:t>в нашей неистощимой, </a:t>
            </a:r>
          </a:p>
          <a:p>
            <a:pPr algn="ctr">
              <a:buNone/>
            </a:pPr>
            <a:r>
              <a:rPr lang="ru-RU" b="1" kern="10" dirty="0" smtClean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Monotype Corsiva" pitchFamily="66" charset="0"/>
                <a:cs typeface="Times New Roman"/>
              </a:rPr>
              <a:t>	неисчерпаемой Вселенной..."</a:t>
            </a:r>
          </a:p>
          <a:p>
            <a:endParaRPr lang="ru-RU" dirty="0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https://s018.radikal.ru/i521/1506/89/e93c72a2c2f1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85720" y="2000240"/>
            <a:ext cx="4038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kern="10" dirty="0" smtClean="0">
                <a:ln w="952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chemeClr val="folHlink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Monotype Corsiva" pitchFamily="66" charset="0"/>
                <a:cs typeface="Times New Roman"/>
              </a:rPr>
              <a:t>Она прекрасна повсюду - </a:t>
            </a:r>
          </a:p>
          <a:p>
            <a:pPr algn="ctr">
              <a:buNone/>
            </a:pPr>
            <a:r>
              <a:rPr lang="ru-RU" b="1" kern="10" dirty="0" smtClean="0">
                <a:ln w="952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chemeClr val="folHlink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Monotype Corsiva" pitchFamily="66" charset="0"/>
                <a:cs typeface="Times New Roman"/>
              </a:rPr>
              <a:t>"в океане ли, в море ли, </a:t>
            </a:r>
          </a:p>
          <a:p>
            <a:pPr algn="ctr">
              <a:buNone/>
            </a:pPr>
            <a:r>
              <a:rPr lang="ru-RU" b="1" kern="10" dirty="0" smtClean="0">
                <a:ln w="952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chemeClr val="folHlink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Monotype Corsiva" pitchFamily="66" charset="0"/>
                <a:cs typeface="Times New Roman"/>
              </a:rPr>
              <a:t>в серебряном </a:t>
            </a:r>
          </a:p>
          <a:p>
            <a:pPr algn="ctr">
              <a:buNone/>
            </a:pPr>
            <a:r>
              <a:rPr lang="ru-RU" b="1" kern="10" dirty="0" smtClean="0">
                <a:ln w="952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chemeClr val="folHlink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Monotype Corsiva" pitchFamily="66" charset="0"/>
                <a:cs typeface="Times New Roman"/>
              </a:rPr>
              <a:t>ли озере, в водопаде ли, чья </a:t>
            </a:r>
          </a:p>
          <a:p>
            <a:pPr algn="ctr">
              <a:buNone/>
            </a:pPr>
            <a:r>
              <a:rPr lang="ru-RU" b="1" kern="10" dirty="0" smtClean="0">
                <a:ln w="952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chemeClr val="folHlink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Monotype Corsiva" pitchFamily="66" charset="0"/>
                <a:cs typeface="Times New Roman"/>
              </a:rPr>
              <a:t>влага поёт бурный стих </a:t>
            </a:r>
          </a:p>
          <a:p>
            <a:pPr algn="ctr">
              <a:buNone/>
            </a:pPr>
            <a:r>
              <a:rPr lang="ru-RU" b="1" kern="10" dirty="0" smtClean="0">
                <a:ln w="952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chemeClr val="folHlink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Monotype Corsiva" pitchFamily="66" charset="0"/>
                <a:cs typeface="Times New Roman"/>
              </a:rPr>
              <a:t>красоте движения, в дожде ли, </a:t>
            </a:r>
          </a:p>
          <a:p>
            <a:pPr algn="ctr">
              <a:buNone/>
            </a:pPr>
            <a:r>
              <a:rPr lang="ru-RU" b="1" kern="10" dirty="0" smtClean="0">
                <a:ln w="952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chemeClr val="folHlink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Monotype Corsiva" pitchFamily="66" charset="0"/>
                <a:cs typeface="Times New Roman"/>
              </a:rPr>
              <a:t>в размеренном ли ходе широкой реки, </a:t>
            </a:r>
          </a:p>
          <a:p>
            <a:endParaRPr lang="ru-RU" dirty="0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ulson.ru/wp-content/uploads/2012/04/pulson1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7322" cy="6858000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4929190" y="4429132"/>
            <a:ext cx="4038600" cy="2239947"/>
          </a:xfrm>
        </p:spPr>
        <p:txBody>
          <a:bodyPr/>
          <a:lstStyle/>
          <a:p>
            <a:pPr algn="ctr">
              <a:buNone/>
            </a:pPr>
            <a:r>
              <a:rPr lang="ru-RU" kern="10" dirty="0" smtClean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70C0"/>
                </a:solidFill>
                <a:latin typeface="Monotype Corsiva" pitchFamily="66" charset="0"/>
                <a:cs typeface="Times New Roman"/>
              </a:rPr>
              <a:t>в журчанье ли малого ручья,</a:t>
            </a:r>
          </a:p>
          <a:p>
            <a:pPr algn="ctr">
              <a:buNone/>
            </a:pPr>
            <a:r>
              <a:rPr lang="ru-RU" kern="10" dirty="0" smtClean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70C0"/>
                </a:solidFill>
                <a:latin typeface="Monotype Corsiva" pitchFamily="66" charset="0"/>
                <a:cs typeface="Times New Roman"/>
              </a:rPr>
              <a:t>в капельке ли росы, в красивом</a:t>
            </a:r>
          </a:p>
          <a:p>
            <a:pPr algn="ctr">
              <a:buNone/>
            </a:pPr>
            <a:r>
              <a:rPr lang="ru-RU" kern="10" dirty="0" smtClean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70C0"/>
                </a:solidFill>
                <a:latin typeface="Monotype Corsiva" pitchFamily="66" charset="0"/>
                <a:cs typeface="Times New Roman"/>
              </a:rPr>
              <a:t> ли алмазе слезы".</a:t>
            </a:r>
          </a:p>
          <a:p>
            <a:endParaRPr lang="ru-RU" dirty="0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http://cdn.zmescience.com/wp-content/uploads/2009/08/water_b.jpg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9600" dirty="0" smtClean="0">
                <a:solidFill>
                  <a:srgbClr val="002060"/>
                </a:solidFill>
                <a:latin typeface="Monotype Corsiva" pitchFamily="66" charset="0"/>
              </a:rPr>
              <a:t>Вода</a:t>
            </a:r>
            <a:endParaRPr lang="ru-RU" sz="9600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8596" y="1857364"/>
            <a:ext cx="5000660" cy="4429156"/>
          </a:xfrm>
        </p:spPr>
        <p:txBody>
          <a:bodyPr/>
          <a:lstStyle/>
          <a:p>
            <a:pPr>
              <a:buNone/>
            </a:pPr>
            <a:r>
              <a:rPr lang="ru-RU" sz="4000" b="1" dirty="0" smtClean="0">
                <a:solidFill>
                  <a:srgbClr val="002060"/>
                </a:solidFill>
                <a:latin typeface="Monotype Corsiva" pitchFamily="66" charset="0"/>
              </a:rPr>
              <a:t>	22 марта во многих странах мира отмечается Всемирный день водных ресурсов или Всемирный день воды.</a:t>
            </a:r>
          </a:p>
          <a:p>
            <a:endParaRPr lang="ru-RU" dirty="0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s://fs00.infourok.ru/images/doc/205/234426/img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1571612"/>
            <a:ext cx="3214678" cy="2643206"/>
          </a:xfrm>
        </p:spPr>
        <p:txBody>
          <a:bodyPr>
            <a:normAutofit fontScale="92500"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Monotype Corsiva" pitchFamily="66" charset="0"/>
              </a:rPr>
              <a:t>Проблема загрязнения водоемов и нехватки питьевой воды даже в России одна из самых актуальных.</a:t>
            </a:r>
          </a:p>
          <a:p>
            <a:endParaRPr lang="ru-RU" dirty="0"/>
          </a:p>
        </p:txBody>
      </p:sp>
      <p:pic>
        <p:nvPicPr>
          <p:cNvPr id="7" name="Рисунок 6" descr="https://mysterytacklebox.com/blog/wp-content/uploads/2016/08/AdobeStock_63577384.jpe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16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14290"/>
            <a:ext cx="8229600" cy="11430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Monotype Corsiva" pitchFamily="66" charset="0"/>
              </a:rPr>
              <a:t>Проблема загрязнения воды в России</a:t>
            </a:r>
            <a:endParaRPr lang="ru-RU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www.weareart.ru/public/uploads/news/1680/IMG_ce127d72cdc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1317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29266" y="285728"/>
            <a:ext cx="3614734" cy="1154098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Плакат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715008" y="1500174"/>
            <a:ext cx="2900354" cy="5054617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ru-RU" b="1" dirty="0" smtClean="0"/>
              <a:t>	</a:t>
            </a:r>
            <a:r>
              <a:rPr lang="ru-RU" b="1" dirty="0" smtClean="0">
                <a:latin typeface="Monotype Corsiva" pitchFamily="66" charset="0"/>
              </a:rPr>
              <a:t>Плакат </a:t>
            </a:r>
            <a:r>
              <a:rPr lang="ru-RU" b="1" dirty="0">
                <a:latin typeface="Monotype Corsiva" pitchFamily="66" charset="0"/>
              </a:rPr>
              <a:t>– один из видов графического искусства, главное назначение которого – реклама, информация, агитация, призыв.</a:t>
            </a:r>
          </a:p>
          <a:p>
            <a:endParaRPr lang="ru-RU" dirty="0"/>
          </a:p>
        </p:txBody>
      </p:sp>
      <p:pic>
        <p:nvPicPr>
          <p:cNvPr id="6" name="Рисунок 5" descr="http://konkurs.da-voda.com/content/foto/551-vitalij-gavrilov3/vitalij-gavrilov3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357166"/>
            <a:ext cx="4514866" cy="60722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://konkurs.da-voda.com/content/foto/110-ekaterina-tjutina-zajkova/ekaterina_tutina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0" y="285728"/>
            <a:ext cx="4186238" cy="939784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Цель плакатов</a:t>
            </a:r>
            <a:endParaRPr lang="ru-RU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857752" y="1071546"/>
            <a:ext cx="3971924" cy="1697031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b="1" dirty="0" smtClean="0">
                <a:solidFill>
                  <a:srgbClr val="C00000"/>
                </a:solidFill>
              </a:rPr>
              <a:t>	Цель </a:t>
            </a:r>
            <a:r>
              <a:rPr lang="ru-RU" b="1" dirty="0">
                <a:solidFill>
                  <a:srgbClr val="C00000"/>
                </a:solidFill>
              </a:rPr>
              <a:t>плакатов – обратить внимание многих людей на какие – либо проблемы, призвать к решению этих проблем.</a:t>
            </a:r>
          </a:p>
          <a:p>
            <a:endParaRPr lang="ru-RU" dirty="0"/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http://wallpage.ru/imgbig/wallpapers_2427.jpg"/>
          <p:cNvPicPr/>
          <p:nvPr/>
        </p:nvPicPr>
        <p:blipFill>
          <a:blip r:embed="rId2">
            <a:lum bright="4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Образцы плакатов об охране воды</a:t>
            </a:r>
            <a:endParaRPr lang="ru-RU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6" name="Picture 4" descr="IMG1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9394" y="1428736"/>
            <a:ext cx="2637448" cy="4286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5" descr="IMG_000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6" y="1428736"/>
            <a:ext cx="2701924" cy="42389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6" descr="IMG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1428736"/>
            <a:ext cx="2644083" cy="42148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http://wallpage.ru/imgbig/wallpapers_2427.jpg"/>
          <p:cNvPicPr/>
          <p:nvPr/>
        </p:nvPicPr>
        <p:blipFill>
          <a:blip r:embed="rId2">
            <a:lum bright="4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400684" cy="939784"/>
          </a:xfrm>
        </p:spPr>
        <p:txBody>
          <a:bodyPr/>
          <a:lstStyle/>
          <a:p>
            <a:pPr algn="l"/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Образцы плакатов</a:t>
            </a:r>
            <a:endParaRPr lang="ru-RU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Содержимое 4" descr="http://konkurs.da-voda.com/content/foto/553-vitalij-gavrilov7/vitalij-gavrilov7.jpg"/>
          <p:cNvPicPr>
            <a:picLocks noGrp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214422"/>
            <a:ext cx="3857652" cy="25003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626" name="Picture 2" descr="http://konkurs.da-voda.com/content/foto/316-ivan-tumakov/ivan_tumako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4214818"/>
            <a:ext cx="3143272" cy="22009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628" name="Picture 4" descr="https://ds03.infourok.ru/uploads/ex/09e3/0003c6ea-74f7a66d/img0.jpg"/>
          <p:cNvPicPr>
            <a:picLocks noChangeAspect="1" noChangeArrowheads="1"/>
          </p:cNvPicPr>
          <p:nvPr/>
        </p:nvPicPr>
        <p:blipFill>
          <a:blip r:embed="rId5" cstate="print"/>
          <a:srcRect l="6667" t="4445" r="8332" b="6665"/>
          <a:stretch>
            <a:fillRect/>
          </a:stretch>
        </p:blipFill>
        <p:spPr bwMode="auto">
          <a:xfrm>
            <a:off x="214282" y="3929066"/>
            <a:ext cx="3357586" cy="26334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632" name="Picture 8" descr="http://conferencealert.net/portal/files/events/474135/postere-474135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72198" y="285728"/>
            <a:ext cx="2809848" cy="38173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630" name="Picture 6" descr="http://tvoykonkurs.ru/posts/8/16941/21903/c002dc5c30b03c047d80c6a336cd42b3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14678" y="1142984"/>
            <a:ext cx="3214710" cy="24110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634" name="Picture 10" descr="http://cdn01.ru/files/users/images/a2/8b/a28bb707cce6a2eace01235ad219a8a1.jpeg"/>
          <p:cNvPicPr>
            <a:picLocks noChangeAspect="1" noChangeArrowheads="1"/>
          </p:cNvPicPr>
          <p:nvPr/>
        </p:nvPicPr>
        <p:blipFill>
          <a:blip r:embed="rId8"/>
          <a:srcRect l="23900" t="3049" r="23748" b="8536"/>
          <a:stretch>
            <a:fillRect/>
          </a:stretch>
        </p:blipFill>
        <p:spPr bwMode="auto">
          <a:xfrm>
            <a:off x="3428992" y="3500438"/>
            <a:ext cx="2436282" cy="30718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http://wallpage.ru/imgbig/wallpapers_2427.jpg"/>
          <p:cNvPicPr/>
          <p:nvPr/>
        </p:nvPicPr>
        <p:blipFill>
          <a:blip r:embed="rId2">
            <a:lum bright="4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0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Требования  к плакату</a:t>
            </a:r>
            <a:endParaRPr lang="ru-RU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5000636"/>
            <a:ext cx="8043890" cy="14287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	Плакат </a:t>
            </a:r>
            <a:r>
              <a:rPr lang="ru-RU" b="1" dirty="0">
                <a:solidFill>
                  <a:srgbClr val="002060"/>
                </a:solidFill>
                <a:latin typeface="Monotype Corsiva" pitchFamily="66" charset="0"/>
              </a:rPr>
              <a:t>должен быть ярким, привлекательным, чтобы хорошо выделяться среди другой информации.</a:t>
            </a:r>
          </a:p>
          <a:p>
            <a:endParaRPr lang="ru-RU" dirty="0"/>
          </a:p>
        </p:txBody>
      </p:sp>
      <p:pic>
        <p:nvPicPr>
          <p:cNvPr id="5" name="Содержимое 4" descr="http://r-voda.ru/wp-content/uploads/2015/05/waterdanger.jpg"/>
          <p:cNvPicPr>
            <a:picLocks noGrp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71472" y="1142984"/>
            <a:ext cx="8001056" cy="38576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http://wallpage.ru/imgbig/wallpapers_2427.jpg"/>
          <p:cNvPicPr/>
          <p:nvPr/>
        </p:nvPicPr>
        <p:blipFill>
          <a:blip r:embed="rId2">
            <a:lum bright="4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Задание урока</a:t>
            </a:r>
            <a:endParaRPr lang="ru-RU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00760" y="1428736"/>
            <a:ext cx="2686040" cy="469742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</a:rPr>
              <a:t>	</a:t>
            </a:r>
            <a:r>
              <a:rPr lang="ru-RU" b="1" dirty="0" smtClean="0">
                <a:solidFill>
                  <a:srgbClr val="002060"/>
                </a:solidFill>
                <a:latin typeface="Monotype Corsiva" pitchFamily="66" charset="0"/>
              </a:rPr>
              <a:t>Выполни </a:t>
            </a:r>
            <a:r>
              <a:rPr lang="ru-RU" b="1" dirty="0">
                <a:solidFill>
                  <a:srgbClr val="002060"/>
                </a:solidFill>
                <a:latin typeface="Monotype Corsiva" pitchFamily="66" charset="0"/>
              </a:rPr>
              <a:t>свой плакат, посвящённый проблеме охраны воды. Не забудь об использовании фраз – лозунгов на плакатах.</a:t>
            </a:r>
          </a:p>
          <a:p>
            <a:endParaRPr lang="ru-RU" dirty="0"/>
          </a:p>
        </p:txBody>
      </p:sp>
      <p:pic>
        <p:nvPicPr>
          <p:cNvPr id="24578" name="Picture 2" descr="http://spb.org.ru/SPARE/draw/draw28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571612"/>
            <a:ext cx="5657850" cy="40100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">
      <a:dk1>
        <a:srgbClr val="FFFFFF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167</Words>
  <Application>Microsoft Office PowerPoint</Application>
  <PresentationFormat>Экран (4:3)</PresentationFormat>
  <Paragraphs>47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Вода - живительная стихия   4класс</vt:lpstr>
      <vt:lpstr>Узнай</vt:lpstr>
      <vt:lpstr>В народе говорят:</vt:lpstr>
      <vt:lpstr>Вопрос!</vt:lpstr>
      <vt:lpstr>Расскажи!</vt:lpstr>
      <vt:lpstr>Слайд 6</vt:lpstr>
      <vt:lpstr>Подумай!</vt:lpstr>
      <vt:lpstr>Слайд 8</vt:lpstr>
      <vt:lpstr>Слайд 9</vt:lpstr>
      <vt:lpstr>Слайд 10</vt:lpstr>
      <vt:lpstr>Вода</vt:lpstr>
      <vt:lpstr>Проблема загрязнения воды в России</vt:lpstr>
      <vt:lpstr>Плакат</vt:lpstr>
      <vt:lpstr>Цель плакатов</vt:lpstr>
      <vt:lpstr>Образцы плакатов об охране воды</vt:lpstr>
      <vt:lpstr>Образцы плакатов</vt:lpstr>
      <vt:lpstr>Требования  к плакату</vt:lpstr>
      <vt:lpstr>Задание урока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Вода - живительная стихия   4класс</dc:title>
  <dc:creator>admin</dc:creator>
  <cp:lastModifiedBy>admin</cp:lastModifiedBy>
  <cp:revision>21</cp:revision>
  <dcterms:created xsi:type="dcterms:W3CDTF">2018-04-02T12:24:54Z</dcterms:created>
  <dcterms:modified xsi:type="dcterms:W3CDTF">2018-05-08T14:33:52Z</dcterms:modified>
</cp:coreProperties>
</file>