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5"/>
  </p:notesMasterIdLst>
  <p:sldIdLst>
    <p:sldId id="256" r:id="rId2"/>
    <p:sldId id="295" r:id="rId3"/>
    <p:sldId id="261" r:id="rId4"/>
    <p:sldId id="265" r:id="rId5"/>
    <p:sldId id="263" r:id="rId6"/>
    <p:sldId id="266" r:id="rId7"/>
    <p:sldId id="264" r:id="rId8"/>
    <p:sldId id="267" r:id="rId9"/>
    <p:sldId id="262" r:id="rId10"/>
    <p:sldId id="268" r:id="rId11"/>
    <p:sldId id="269" r:id="rId12"/>
    <p:sldId id="270" r:id="rId13"/>
    <p:sldId id="271" r:id="rId14"/>
    <p:sldId id="272" r:id="rId15"/>
    <p:sldId id="273" r:id="rId16"/>
    <p:sldId id="274" r:id="rId17"/>
    <p:sldId id="276" r:id="rId18"/>
    <p:sldId id="277" r:id="rId19"/>
    <p:sldId id="278" r:id="rId20"/>
    <p:sldId id="279" r:id="rId21"/>
    <p:sldId id="281" r:id="rId22"/>
    <p:sldId id="284" r:id="rId23"/>
    <p:sldId id="280" r:id="rId24"/>
    <p:sldId id="282" r:id="rId25"/>
    <p:sldId id="285" r:id="rId26"/>
    <p:sldId id="283" r:id="rId27"/>
    <p:sldId id="286" r:id="rId28"/>
    <p:sldId id="287" r:id="rId29"/>
    <p:sldId id="288" r:id="rId30"/>
    <p:sldId id="289" r:id="rId31"/>
    <p:sldId id="290" r:id="rId32"/>
    <p:sldId id="291" r:id="rId33"/>
    <p:sldId id="292" r:id="rId3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338" autoAdjust="0"/>
    <p:restoredTop sz="75943" autoAdjust="0"/>
  </p:normalViewPr>
  <p:slideViewPr>
    <p:cSldViewPr>
      <p:cViewPr varScale="1">
        <p:scale>
          <a:sx n="56" d="100"/>
          <a:sy n="56" d="100"/>
        </p:scale>
        <p:origin x="2028" y="54"/>
      </p:cViewPr>
      <p:guideLst>
        <p:guide orient="horz" pos="2160"/>
        <p:guide pos="2880"/>
      </p:guideLst>
    </p:cSldViewPr>
  </p:slideViewPr>
  <p:notesTextViewPr>
    <p:cViewPr>
      <p:scale>
        <a:sx n="75" d="100"/>
        <a:sy n="75"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C0F35CC-B82F-4CF1-ABC3-E6A5364038C0}" type="datetimeFigureOut">
              <a:rPr lang="ru-RU" smtClean="0"/>
              <a:pPr/>
              <a:t>27.03.2020</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0D59B95-CA6F-4D39-ADF5-C602267F9DB5}" type="slidenum">
              <a:rPr lang="ru-RU" smtClean="0"/>
              <a:pPr/>
              <a:t>‹#›</a:t>
            </a:fld>
            <a:endParaRPr lang="ru-RU"/>
          </a:p>
        </p:txBody>
      </p:sp>
    </p:spTree>
    <p:extLst>
      <p:ext uri="{BB962C8B-B14F-4D97-AF65-F5344CB8AC3E}">
        <p14:creationId xmlns:p14="http://schemas.microsoft.com/office/powerpoint/2010/main" val="24762143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dirty="0" smtClean="0">
                <a:solidFill>
                  <a:schemeClr val="accent1">
                    <a:lumMod val="50000"/>
                  </a:schemeClr>
                </a:solidFill>
              </a:rPr>
              <a:t>Женщины племени Майя окрашивали тело красной мазью, в которую добавляли очень липкую и пахучую смолу. После такой процедуры они становились нарядными и надушенными. На лицо также наносились различные краски.</a:t>
            </a:r>
          </a:p>
          <a:p>
            <a:endParaRPr lang="ru-RU" dirty="0"/>
          </a:p>
        </p:txBody>
      </p:sp>
      <p:sp>
        <p:nvSpPr>
          <p:cNvPr id="4" name="Номер слайда 3"/>
          <p:cNvSpPr>
            <a:spLocks noGrp="1"/>
          </p:cNvSpPr>
          <p:nvPr>
            <p:ph type="sldNum" sz="quarter" idx="10"/>
          </p:nvPr>
        </p:nvSpPr>
        <p:spPr/>
        <p:txBody>
          <a:bodyPr/>
          <a:lstStyle/>
          <a:p>
            <a:fld id="{00D59B95-CA6F-4D39-ADF5-C602267F9DB5}" type="slidenum">
              <a:rPr lang="ru-RU" smtClean="0"/>
              <a:pPr/>
              <a:t>3</a:t>
            </a:fld>
            <a:endParaRPr lang="ru-RU"/>
          </a:p>
        </p:txBody>
      </p:sp>
    </p:spTree>
    <p:extLst>
      <p:ext uri="{BB962C8B-B14F-4D97-AF65-F5344CB8AC3E}">
        <p14:creationId xmlns:p14="http://schemas.microsoft.com/office/powerpoint/2010/main" val="41552467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b="0" i="0" kern="1200" dirty="0" smtClean="0">
                <a:solidFill>
                  <a:schemeClr val="tx1"/>
                </a:solidFill>
                <a:latin typeface="+mn-lt"/>
                <a:ea typeface="+mn-ea"/>
                <a:cs typeface="+mn-cs"/>
              </a:rPr>
              <a:t>Красавицы Японии густо белили кожу, замазывая все дефекты на лице и груди, лоб по краю роста волос обводили тушью, брови сбривали и вместо них рисовали короткие толстые черные черточки. Замужние женщины в феодальной Японии покрывали зубы черным лаком, Идеальным считалось собирать волосы в высокий тяжелый узел, который поддерживался длинной узорчатой палочкой. Чтобы спать с такой прической, под шею подкладывали специальные подушечки на деревянной подставке. Для укрепления волос и придания им блеска волосы смазывали специальными маслами и растительными соками (сок алоэ). Мужчины рисовали или наклеивали фальшивые усы и бакенбарды, выбривали себе лоб и затылок, а на макушке собирали волосы в красивый пучок, который завязывали эффектными шнурами.</a:t>
            </a:r>
          </a:p>
          <a:p>
            <a:r>
              <a:rPr lang="ru-RU" sz="1200" b="0" i="0" kern="1200" dirty="0" smtClean="0">
                <a:solidFill>
                  <a:schemeClr val="tx1"/>
                </a:solidFill>
                <a:latin typeface="+mn-lt"/>
                <a:ea typeface="+mn-ea"/>
                <a:cs typeface="+mn-cs"/>
              </a:rPr>
              <a:t>Японцы тщательно ухаживали за своим телом. Они мылись в необыкновенно горячей воде, смазывали тело специальными мазями, применяли паровые ванны.</a:t>
            </a:r>
          </a:p>
          <a:p>
            <a:endParaRPr lang="ru-RU" dirty="0"/>
          </a:p>
        </p:txBody>
      </p:sp>
      <p:sp>
        <p:nvSpPr>
          <p:cNvPr id="4" name="Номер слайда 3"/>
          <p:cNvSpPr>
            <a:spLocks noGrp="1"/>
          </p:cNvSpPr>
          <p:nvPr>
            <p:ph type="sldNum" sz="quarter" idx="10"/>
          </p:nvPr>
        </p:nvSpPr>
        <p:spPr/>
        <p:txBody>
          <a:bodyPr/>
          <a:lstStyle/>
          <a:p>
            <a:fld id="{00D59B95-CA6F-4D39-ADF5-C602267F9DB5}" type="slidenum">
              <a:rPr lang="ru-RU" smtClean="0"/>
              <a:pPr/>
              <a:t>4</a:t>
            </a:fld>
            <a:endParaRPr lang="ru-RU"/>
          </a:p>
        </p:txBody>
      </p:sp>
    </p:spTree>
    <p:extLst>
      <p:ext uri="{BB962C8B-B14F-4D97-AF65-F5344CB8AC3E}">
        <p14:creationId xmlns:p14="http://schemas.microsoft.com/office/powerpoint/2010/main" val="34404421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fontScale="92500"/>
          </a:bodyPr>
          <a:lstStyle/>
          <a:p>
            <a:r>
              <a:rPr lang="ru-RU" sz="1200" b="0" i="0" kern="1200" dirty="0" smtClean="0">
                <a:solidFill>
                  <a:schemeClr val="tx1"/>
                </a:solidFill>
                <a:latin typeface="+mn-lt"/>
                <a:ea typeface="+mn-ea"/>
                <a:cs typeface="+mn-cs"/>
              </a:rPr>
              <a:t>В Древней Греции огромную роль в воспитании гражданина и человека играла физическая культура и естественным был культ тренированного тела. В основе идеала красоты лежит единство, гармония духа и тела. Греки считали величину, порядок и симметрию символом прекрасного. Идеально красивым был человек, у которого все части тела и черты лица находились в гармоничном сочетании.</a:t>
            </a:r>
          </a:p>
          <a:p>
            <a:r>
              <a:rPr lang="ru-RU" sz="1200" b="0" i="0" kern="1200" dirty="0" smtClean="0">
                <a:solidFill>
                  <a:schemeClr val="tx1"/>
                </a:solidFill>
                <a:latin typeface="+mn-lt"/>
                <a:ea typeface="+mn-ea"/>
                <a:cs typeface="+mn-cs"/>
              </a:rPr>
              <a:t>Художники нашли и оставили после себя меру прекрасного – так называемые каноны и модули. Тело должно было иметь мягкие и округлые формы. Эталоном красивого тела у греков стала скульптура Афродиты (Венеры). Эта красота выражалась в цифрах: рост 164 см, окружность груди 86 см, талии – 69 см, бедер – 93 см. Прекрасным считалось лицо, которое можно было разделить на несколько равных частей (три или четыре). При трех разграничительные линии проходили через кончик носа и верхний надбровный край; при четырех – через край подбородка, по кайме верхней губы, по зрачкам, по верхнему краю лба и по темени.</a:t>
            </a:r>
          </a:p>
          <a:p>
            <a:r>
              <a:rPr lang="ru-RU" sz="1200" b="0" i="0" kern="1200" dirty="0" smtClean="0">
                <a:solidFill>
                  <a:schemeClr val="tx1"/>
                </a:solidFill>
                <a:latin typeface="+mn-lt"/>
                <a:ea typeface="+mn-ea"/>
                <a:cs typeface="+mn-cs"/>
              </a:rPr>
              <a:t>По канонам греческой красоты прекрасное лицо сочетало прямой нос, большие глаза с широким </a:t>
            </a:r>
            <a:r>
              <a:rPr lang="ru-RU" sz="1200" b="0" i="0" kern="1200" dirty="0" err="1" smtClean="0">
                <a:solidFill>
                  <a:schemeClr val="tx1"/>
                </a:solidFill>
                <a:latin typeface="+mn-lt"/>
                <a:ea typeface="+mn-ea"/>
                <a:cs typeface="+mn-cs"/>
              </a:rPr>
              <a:t>межвековым</a:t>
            </a:r>
            <a:r>
              <a:rPr lang="ru-RU" sz="1200" b="0" i="0" kern="1200" dirty="0" smtClean="0">
                <a:solidFill>
                  <a:schemeClr val="tx1"/>
                </a:solidFill>
                <a:latin typeface="+mn-lt"/>
                <a:ea typeface="+mn-ea"/>
                <a:cs typeface="+mn-cs"/>
              </a:rPr>
              <a:t> разрезом, дугообразными краями век; расстояние между глазами должно было быть не менее величины одного глаза, а рот в полтора раза больше глаза. Большие выпуклые глаза подчеркивались округлой линией бровей. Красоту лица определяли прямые линии носа, подбородка, невысокий лоб, обрамленный завитками волос с прямым пробором. Эллины большое внимание обращали на прическу. Женщины, как правило, волосы не обрезали, они укладывали их узлом или перевязывали на затылке лентой. «Античный узел» вошел в историю прически и до сих пор находит себе почитательниц.</a:t>
            </a:r>
            <a:endParaRPr lang="ru-RU" sz="1200" b="0" i="0" kern="1200" dirty="0">
              <a:solidFill>
                <a:schemeClr val="tx1"/>
              </a:solidFill>
              <a:latin typeface="+mn-lt"/>
              <a:ea typeface="+mn-ea"/>
              <a:cs typeface="+mn-cs"/>
            </a:endParaRPr>
          </a:p>
        </p:txBody>
      </p:sp>
      <p:sp>
        <p:nvSpPr>
          <p:cNvPr id="4" name="Номер слайда 3"/>
          <p:cNvSpPr>
            <a:spLocks noGrp="1"/>
          </p:cNvSpPr>
          <p:nvPr>
            <p:ph type="sldNum" sz="quarter" idx="10"/>
          </p:nvPr>
        </p:nvSpPr>
        <p:spPr/>
        <p:txBody>
          <a:bodyPr/>
          <a:lstStyle/>
          <a:p>
            <a:fld id="{00D59B95-CA6F-4D39-ADF5-C602267F9DB5}" type="slidenum">
              <a:rPr lang="ru-RU" smtClean="0"/>
              <a:pPr/>
              <a:t>5</a:t>
            </a:fld>
            <a:endParaRPr lang="ru-RU"/>
          </a:p>
        </p:txBody>
      </p:sp>
    </p:spTree>
    <p:extLst>
      <p:ext uri="{BB962C8B-B14F-4D97-AF65-F5344CB8AC3E}">
        <p14:creationId xmlns:p14="http://schemas.microsoft.com/office/powerpoint/2010/main" val="35508349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b="0" i="0" kern="1200" dirty="0" smtClean="0">
                <a:solidFill>
                  <a:schemeClr val="tx1"/>
                </a:solidFill>
                <a:latin typeface="+mn-lt"/>
                <a:ea typeface="+mn-ea"/>
                <a:cs typeface="+mn-cs"/>
              </a:rPr>
              <a:t>Юноши брили лицо и носили длинные завитые локоны, перехваченные обручем. Взрослые мужчины носили короткие волосы, круглую бородку и усы.</a:t>
            </a:r>
          </a:p>
          <a:p>
            <a:r>
              <a:rPr lang="ru-RU" sz="1200" b="0" i="0" kern="1200" dirty="0" smtClean="0">
                <a:solidFill>
                  <a:schemeClr val="tx1"/>
                </a:solidFill>
                <a:latin typeface="+mn-lt"/>
                <a:ea typeface="+mn-ea"/>
                <a:cs typeface="+mn-cs"/>
              </a:rPr>
              <a:t>В моде была красота строгая и благородная. Прежде всего ценились голубые глаза, златокудрые волосы и светлая, блестящая кожа. Для придания лицу белизны привилегированные гречанки использовали белила, легкие румяна наносили кармином – красной краской из кошенили, применяли пудру и губную помаду. Для подведения глаз – копоть от сгорания специальной эссенции.</a:t>
            </a:r>
          </a:p>
          <a:p>
            <a:r>
              <a:rPr lang="ru-RU" sz="1200" b="0" i="0" kern="1200" dirty="0" smtClean="0">
                <a:solidFill>
                  <a:schemeClr val="tx1"/>
                </a:solidFill>
                <a:latin typeface="+mn-lt"/>
                <a:ea typeface="+mn-ea"/>
                <a:cs typeface="+mn-cs"/>
              </a:rPr>
              <a:t>Женщины из народа, для которых косметические средства были малодоступными, накладывали на ночь маску из ячменного теста с яйцами и приправами.</a:t>
            </a:r>
          </a:p>
          <a:p>
            <a:endParaRPr lang="ru-RU" dirty="0"/>
          </a:p>
        </p:txBody>
      </p:sp>
      <p:sp>
        <p:nvSpPr>
          <p:cNvPr id="4" name="Номер слайда 3"/>
          <p:cNvSpPr>
            <a:spLocks noGrp="1"/>
          </p:cNvSpPr>
          <p:nvPr>
            <p:ph type="sldNum" sz="quarter" idx="10"/>
          </p:nvPr>
        </p:nvSpPr>
        <p:spPr/>
        <p:txBody>
          <a:bodyPr/>
          <a:lstStyle/>
          <a:p>
            <a:fld id="{00D59B95-CA6F-4D39-ADF5-C602267F9DB5}" type="slidenum">
              <a:rPr lang="ru-RU" smtClean="0"/>
              <a:pPr/>
              <a:t>6</a:t>
            </a:fld>
            <a:endParaRPr lang="ru-RU"/>
          </a:p>
        </p:txBody>
      </p:sp>
    </p:spTree>
    <p:extLst>
      <p:ext uri="{BB962C8B-B14F-4D97-AF65-F5344CB8AC3E}">
        <p14:creationId xmlns:p14="http://schemas.microsoft.com/office/powerpoint/2010/main" val="1159410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lnSpcReduction="10000"/>
          </a:bodyPr>
          <a:lstStyle/>
          <a:p>
            <a:r>
              <a:rPr lang="ru-RU" sz="1200" b="0" i="0" kern="1200" dirty="0" smtClean="0">
                <a:solidFill>
                  <a:schemeClr val="tx1"/>
                </a:solidFill>
                <a:latin typeface="+mn-lt"/>
                <a:ea typeface="+mn-ea"/>
                <a:cs typeface="+mn-cs"/>
              </a:rPr>
              <a:t>В Древнем Риме господствовал культ светлой кожи и белокурых волос. Именно римлянки первыми овладели секретом обесцвечивания волос. Их протирали губкой, смоченной маслом из козьего молока и золой букового дерева, а затем обесцвечивали на солнце. </a:t>
            </a:r>
          </a:p>
          <a:p>
            <a:r>
              <a:rPr lang="ru-RU" sz="1200" b="0" i="0" kern="1200" dirty="0" err="1" smtClean="0">
                <a:solidFill>
                  <a:schemeClr val="tx1"/>
                </a:solidFill>
                <a:latin typeface="+mn-lt"/>
                <a:ea typeface="+mn-ea"/>
                <a:cs typeface="+mn-cs"/>
              </a:rPr>
              <a:t>Апулей</a:t>
            </a:r>
            <a:r>
              <a:rPr lang="ru-RU" sz="1200" b="0" i="0" kern="1200" dirty="0" smtClean="0">
                <a:solidFill>
                  <a:schemeClr val="tx1"/>
                </a:solidFill>
                <a:latin typeface="+mn-lt"/>
                <a:ea typeface="+mn-ea"/>
                <a:cs typeface="+mn-cs"/>
              </a:rPr>
              <a:t> считал, что вряд ли Вулкан женился бы на Венере, а Марс влюбился в нее, если бы она не была златокудрой. </a:t>
            </a:r>
          </a:p>
          <a:p>
            <a:r>
              <a:rPr lang="ru-RU" sz="1200" b="0" i="0" kern="1200" dirty="0" smtClean="0">
                <a:solidFill>
                  <a:schemeClr val="tx1"/>
                </a:solidFill>
                <a:latin typeface="+mn-lt"/>
                <a:ea typeface="+mn-ea"/>
                <a:cs typeface="+mn-cs"/>
              </a:rPr>
              <a:t>Светлые вьющиеся волосы считались идеалом красоты, и римские парикмахеры придумывали самые разнообразные завивки. В моду входили то греческие прически, то египетские а-ля Клеопатра. В период империи их сменяют высокие прически на веерообразных каркасах, с накладками из искусственных волос. У мужчин прямые, начесанные на лоб короткие волосы, лицо бритое или небольшая завитая бородка. В историю вошла прическа «голова Тита» из коротких локонов с бакенбардами, названная так по имени римского императора Тита </a:t>
            </a:r>
            <a:r>
              <a:rPr lang="ru-RU" sz="1200" b="0" i="0" kern="1200" dirty="0" err="1" smtClean="0">
                <a:solidFill>
                  <a:schemeClr val="tx1"/>
                </a:solidFill>
                <a:latin typeface="+mn-lt"/>
                <a:ea typeface="+mn-ea"/>
                <a:cs typeface="+mn-cs"/>
              </a:rPr>
              <a:t>Веспасиана</a:t>
            </a:r>
            <a:r>
              <a:rPr lang="ru-RU" sz="1200" b="0" i="0" kern="1200" dirty="0" smtClean="0">
                <a:solidFill>
                  <a:schemeClr val="tx1"/>
                </a:solidFill>
                <a:latin typeface="+mn-lt"/>
                <a:ea typeface="+mn-ea"/>
                <a:cs typeface="+mn-cs"/>
              </a:rPr>
              <a:t>. Косметические средства для повседневного туалета богатых римских дам изготавливались в домашних условиях, а уход за кожей и волосами проводили специально обученные молодые рабыни под надзором более пожилых и опытных женщин.</a:t>
            </a:r>
          </a:p>
          <a:p>
            <a:r>
              <a:rPr lang="ru-RU" sz="1200" b="0" i="0" kern="1200" dirty="0" smtClean="0">
                <a:solidFill>
                  <a:schemeClr val="tx1"/>
                </a:solidFill>
                <a:latin typeface="+mn-lt"/>
                <a:ea typeface="+mn-ea"/>
                <a:cs typeface="+mn-cs"/>
              </a:rPr>
              <a:t>Жены римских патрициев для ухода за кожей, кроме отбеливающих мазей, средств против сухости кожи, морщин и веснушек, применяли молоко, сливки и молочнокислые продукты. Во время путешествий, помимо свиты, их сопровождали стада ослиц, в молоке которых они купались. </a:t>
            </a:r>
          </a:p>
          <a:p>
            <a:r>
              <a:rPr lang="ru-RU" sz="1200" b="0" i="0" kern="1200" dirty="0" smtClean="0">
                <a:solidFill>
                  <a:schemeClr val="tx1"/>
                </a:solidFill>
                <a:latin typeface="+mn-lt"/>
                <a:ea typeface="+mn-ea"/>
                <a:cs typeface="+mn-cs"/>
              </a:rPr>
              <a:t>Римляне были знатоками гигиены, они широко практиковали массаж и частые купания в банях (термах), где имелась холодная и горячая вода, ванны, парные, комнаты отдыха и гимнастические залы.</a:t>
            </a:r>
          </a:p>
          <a:p>
            <a:endParaRPr lang="ru-RU" dirty="0"/>
          </a:p>
        </p:txBody>
      </p:sp>
      <p:sp>
        <p:nvSpPr>
          <p:cNvPr id="4" name="Номер слайда 3"/>
          <p:cNvSpPr>
            <a:spLocks noGrp="1"/>
          </p:cNvSpPr>
          <p:nvPr>
            <p:ph type="sldNum" sz="quarter" idx="10"/>
          </p:nvPr>
        </p:nvSpPr>
        <p:spPr/>
        <p:txBody>
          <a:bodyPr/>
          <a:lstStyle/>
          <a:p>
            <a:fld id="{00D59B95-CA6F-4D39-ADF5-C602267F9DB5}" type="slidenum">
              <a:rPr lang="ru-RU" smtClean="0"/>
              <a:pPr/>
              <a:t>7</a:t>
            </a:fld>
            <a:endParaRPr lang="ru-RU"/>
          </a:p>
        </p:txBody>
      </p:sp>
    </p:spTree>
    <p:extLst>
      <p:ext uri="{BB962C8B-B14F-4D97-AF65-F5344CB8AC3E}">
        <p14:creationId xmlns:p14="http://schemas.microsoft.com/office/powerpoint/2010/main" val="28957255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b="0" i="0" kern="1200" dirty="0" smtClean="0">
                <a:solidFill>
                  <a:schemeClr val="tx1"/>
                </a:solidFill>
                <a:latin typeface="+mn-lt"/>
                <a:ea typeface="+mn-ea"/>
                <a:cs typeface="+mn-cs"/>
              </a:rPr>
              <a:t>С упадком Рима эпоха воспевания красоты сменилась культом аскетизма, отрешенности от радостей восприятия мира. В средние века земная красота считалась греховной, а наслаждение ею – недозволенным. Тело драпировали тяжелыми тканями, которые плотным мешком скрывали фигуру (ширина одежды к росту составляет 1:3). Под чепчиком полностью прятали волосы, был предан забвению весь арсенал средств для улучшения внешности, которые были так популярны в античные времена.</a:t>
            </a:r>
          </a:p>
          <a:p>
            <a:r>
              <a:rPr lang="ru-RU" sz="1200" b="0" i="0" kern="1200" dirty="0" smtClean="0">
                <a:solidFill>
                  <a:schemeClr val="tx1"/>
                </a:solidFill>
                <a:latin typeface="+mn-lt"/>
                <a:ea typeface="+mn-ea"/>
                <a:cs typeface="+mn-cs"/>
              </a:rPr>
              <a:t>Архиепископ </a:t>
            </a:r>
            <a:r>
              <a:rPr lang="ru-RU" sz="1200" b="0" i="0" kern="1200" dirty="0" err="1" smtClean="0">
                <a:solidFill>
                  <a:schemeClr val="tx1"/>
                </a:solidFill>
                <a:latin typeface="+mn-lt"/>
                <a:ea typeface="+mn-ea"/>
                <a:cs typeface="+mn-cs"/>
              </a:rPr>
              <a:t>кентерберийский</a:t>
            </a:r>
            <a:r>
              <a:rPr lang="ru-RU" sz="1200" b="0" i="0" kern="1200" dirty="0" smtClean="0">
                <a:solidFill>
                  <a:schemeClr val="tx1"/>
                </a:solidFill>
                <a:latin typeface="+mn-lt"/>
                <a:ea typeface="+mn-ea"/>
                <a:cs typeface="+mn-cs"/>
              </a:rPr>
              <a:t> Ансельм публично провозгласил </a:t>
            </a:r>
            <a:r>
              <a:rPr lang="ru-RU" sz="1200" b="0" i="0" kern="1200" dirty="0" err="1" smtClean="0">
                <a:solidFill>
                  <a:schemeClr val="tx1"/>
                </a:solidFill>
                <a:latin typeface="+mn-lt"/>
                <a:ea typeface="+mn-ea"/>
                <a:cs typeface="+mn-cs"/>
              </a:rPr>
              <a:t>блондирование</a:t>
            </a:r>
            <a:r>
              <a:rPr lang="ru-RU" sz="1200" b="0" i="0" kern="1200" dirty="0" smtClean="0">
                <a:solidFill>
                  <a:schemeClr val="tx1"/>
                </a:solidFill>
                <a:latin typeface="+mn-lt"/>
                <a:ea typeface="+mn-ea"/>
                <a:cs typeface="+mn-cs"/>
              </a:rPr>
              <a:t> волос нечестивым занятием.</a:t>
            </a:r>
          </a:p>
          <a:p>
            <a:r>
              <a:rPr lang="ru-RU" sz="1200" b="0" i="0" kern="1200" dirty="0" smtClean="0">
                <a:solidFill>
                  <a:schemeClr val="tx1"/>
                </a:solidFill>
                <a:latin typeface="+mn-lt"/>
                <a:ea typeface="+mn-ea"/>
                <a:cs typeface="+mn-cs"/>
              </a:rPr>
              <a:t>Идеал женщины олицетворяла пресвятая дева Мария – удлиненный овал лица, подчеркнуто высокий лоб, огромные глаза и маленький рот.</a:t>
            </a:r>
            <a:endParaRPr lang="ru-RU" sz="1200" b="0" i="0" kern="1200" dirty="0">
              <a:solidFill>
                <a:schemeClr val="tx1"/>
              </a:solidFill>
              <a:latin typeface="+mn-lt"/>
              <a:ea typeface="+mn-ea"/>
              <a:cs typeface="+mn-cs"/>
            </a:endParaRPr>
          </a:p>
        </p:txBody>
      </p:sp>
      <p:sp>
        <p:nvSpPr>
          <p:cNvPr id="4" name="Номер слайда 3"/>
          <p:cNvSpPr>
            <a:spLocks noGrp="1"/>
          </p:cNvSpPr>
          <p:nvPr>
            <p:ph type="sldNum" sz="quarter" idx="10"/>
          </p:nvPr>
        </p:nvSpPr>
        <p:spPr/>
        <p:txBody>
          <a:bodyPr/>
          <a:lstStyle/>
          <a:p>
            <a:fld id="{00D59B95-CA6F-4D39-ADF5-C602267F9DB5}" type="slidenum">
              <a:rPr lang="ru-RU" smtClean="0"/>
              <a:pPr/>
              <a:t>8</a:t>
            </a:fld>
            <a:endParaRPr lang="ru-RU"/>
          </a:p>
        </p:txBody>
      </p:sp>
    </p:spTree>
    <p:extLst>
      <p:ext uri="{BB962C8B-B14F-4D97-AF65-F5344CB8AC3E}">
        <p14:creationId xmlns:p14="http://schemas.microsoft.com/office/powerpoint/2010/main" val="19861068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b="0" i="0" kern="1200" dirty="0" smtClean="0">
                <a:solidFill>
                  <a:schemeClr val="tx1"/>
                </a:solidFill>
                <a:latin typeface="+mn-lt"/>
                <a:ea typeface="+mn-ea"/>
                <a:cs typeface="+mn-cs"/>
              </a:rPr>
              <a:t>Идеалом красоты в Древнем Китае была маленькая, хрупкая женщина с крошечными ногами. Ни один уважающий себя китаец не взял бы в жены девушку с большим размером ноги. Чтобы ножка оставалась маленькой, девочкам туго бинтовали стопу, и она переставала расти. Кстати, главным достоинством мужчины в Китае считались длинные волосы, которые заплетали в причудливые косы.</a:t>
            </a:r>
          </a:p>
          <a:p>
            <a:r>
              <a:rPr lang="ru-RU" sz="1200" b="0" i="0" kern="1200" dirty="0" smtClean="0">
                <a:solidFill>
                  <a:schemeClr val="tx1"/>
                </a:solidFill>
                <a:latin typeface="+mn-lt"/>
                <a:ea typeface="+mn-ea"/>
                <a:cs typeface="+mn-cs"/>
              </a:rPr>
              <a:t>Особо красивыми считались у мужчин и женщин длинные ногти, это был символ достоинства и богатства. За ногтями тщательно ухаживали и для сохранения их надевали специальные богато украшенные «наперстки» из драгоценного металла или кости.</a:t>
            </a:r>
            <a:endParaRPr lang="ru-RU" dirty="0"/>
          </a:p>
        </p:txBody>
      </p:sp>
      <p:sp>
        <p:nvSpPr>
          <p:cNvPr id="4" name="Номер слайда 3"/>
          <p:cNvSpPr>
            <a:spLocks noGrp="1"/>
          </p:cNvSpPr>
          <p:nvPr>
            <p:ph type="sldNum" sz="quarter" idx="10"/>
          </p:nvPr>
        </p:nvSpPr>
        <p:spPr/>
        <p:txBody>
          <a:bodyPr/>
          <a:lstStyle/>
          <a:p>
            <a:fld id="{00D59B95-CA6F-4D39-ADF5-C602267F9DB5}" type="slidenum">
              <a:rPr lang="ru-RU" smtClean="0"/>
              <a:pPr/>
              <a:t>9</a:t>
            </a:fld>
            <a:endParaRPr lang="ru-RU"/>
          </a:p>
        </p:txBody>
      </p:sp>
    </p:spTree>
    <p:extLst>
      <p:ext uri="{BB962C8B-B14F-4D97-AF65-F5344CB8AC3E}">
        <p14:creationId xmlns:p14="http://schemas.microsoft.com/office/powerpoint/2010/main" val="7946648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b="0" i="0" kern="1200" dirty="0" smtClean="0">
                <a:solidFill>
                  <a:schemeClr val="tx1"/>
                </a:solidFill>
                <a:latin typeface="+mn-lt"/>
                <a:ea typeface="+mn-ea"/>
                <a:cs typeface="+mn-cs"/>
              </a:rPr>
              <a:t>В XIII веке расцветает поклонение «прекрасной даме». В эпоху рыцарства, стали цениться более "земные" девушки, с живым взглядом и здоровым румянцем (кому не повезло — румянились!). Но бритоголовые были в моде долго, до самого 15 века. Трубадуры прославляли хрупких, белокожих дам, беззащитных и беспомощных на вид. Трубадуры восхваляют королев рыцарских турниров, их тонкий гибкий стан, подобный виноградной лозе, светлые волосы, продолговатое лицо, прямой тонкий нос, пышные кудри, глаза ясные и веселые, кожу, подобную персику, губы алее, чем вишня или роза летней поры. Женщину сравнивают с розой – она нежна, хрупка, изящна. В моду вошла продолговатость, причем во всем, начиная от высокого роста и заканчивая высоким лбом.</a:t>
            </a:r>
            <a:endParaRPr lang="ru-RU" dirty="0"/>
          </a:p>
        </p:txBody>
      </p:sp>
      <p:sp>
        <p:nvSpPr>
          <p:cNvPr id="4" name="Номер слайда 3"/>
          <p:cNvSpPr>
            <a:spLocks noGrp="1"/>
          </p:cNvSpPr>
          <p:nvPr>
            <p:ph type="sldNum" sz="quarter" idx="10"/>
          </p:nvPr>
        </p:nvSpPr>
        <p:spPr/>
        <p:txBody>
          <a:bodyPr/>
          <a:lstStyle/>
          <a:p>
            <a:fld id="{00D59B95-CA6F-4D39-ADF5-C602267F9DB5}" type="slidenum">
              <a:rPr lang="ru-RU" smtClean="0"/>
              <a:pPr/>
              <a:t>11</a:t>
            </a:fld>
            <a:endParaRPr lang="ru-RU"/>
          </a:p>
        </p:txBody>
      </p:sp>
    </p:spTree>
    <p:extLst>
      <p:ext uri="{BB962C8B-B14F-4D97-AF65-F5344CB8AC3E}">
        <p14:creationId xmlns:p14="http://schemas.microsoft.com/office/powerpoint/2010/main" val="40559469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b="0" i="0" kern="1200" dirty="0" smtClean="0">
                <a:solidFill>
                  <a:schemeClr val="tx1"/>
                </a:solidFill>
                <a:latin typeface="+mn-lt"/>
                <a:ea typeface="+mn-ea"/>
                <a:cs typeface="+mn-cs"/>
              </a:rPr>
              <a:t>В эпоху раннего Возрождения бледный цвет лица и длинные шелковистые пряди белокурых волос стали канонами красоты женщин Флоренции. Великие поэты Данте, Боккаччо, Петрарка и другие прославляли белоснежную кожу. Идеальными считались стройная «лебединая шея» и высокий чистый лоб. Чтобы следовать этой моде, для удлинения овала лица женщины выбривали спереди волосы и выщипывали брови, а для того чтобы шея казалась более длинной, брили затылки.</a:t>
            </a:r>
          </a:p>
          <a:p>
            <a:r>
              <a:rPr lang="ru-RU" sz="1200" b="0" i="0" kern="1200" dirty="0" smtClean="0">
                <a:solidFill>
                  <a:schemeClr val="tx1"/>
                </a:solidFill>
                <a:latin typeface="+mn-lt"/>
                <a:ea typeface="+mn-ea"/>
                <a:cs typeface="+mn-cs"/>
              </a:rPr>
              <a:t>Высокое Возрождение приносит совсем иное понимание красоты. Вместо тонких, стройных подвижных фигур торжествуют пышные формы, могучие тела с широкими бедрами, с роскошной полнотой шеи и плеч.</a:t>
            </a:r>
          </a:p>
          <a:p>
            <a:r>
              <a:rPr lang="ru-RU" sz="1200" b="0" i="0" kern="1200" dirty="0" smtClean="0">
                <a:solidFill>
                  <a:schemeClr val="tx1"/>
                </a:solidFill>
                <a:latin typeface="+mn-lt"/>
                <a:ea typeface="+mn-ea"/>
                <a:cs typeface="+mn-cs"/>
              </a:rPr>
              <a:t>В моду входит особый, так любимый венецианками золотисто-рыжий цвет волос, – цвет, который позже стали называть «цветом Тициана».</a:t>
            </a:r>
          </a:p>
          <a:p>
            <a:endParaRPr lang="ru-RU" dirty="0"/>
          </a:p>
        </p:txBody>
      </p:sp>
      <p:sp>
        <p:nvSpPr>
          <p:cNvPr id="4" name="Номер слайда 3"/>
          <p:cNvSpPr>
            <a:spLocks noGrp="1"/>
          </p:cNvSpPr>
          <p:nvPr>
            <p:ph type="sldNum" sz="quarter" idx="10"/>
          </p:nvPr>
        </p:nvSpPr>
        <p:spPr/>
        <p:txBody>
          <a:bodyPr/>
          <a:lstStyle/>
          <a:p>
            <a:fld id="{00D59B95-CA6F-4D39-ADF5-C602267F9DB5}" type="slidenum">
              <a:rPr lang="ru-RU" smtClean="0"/>
              <a:pPr/>
              <a:t>12</a:t>
            </a:fld>
            <a:endParaRPr lang="ru-RU"/>
          </a:p>
        </p:txBody>
      </p:sp>
    </p:spTree>
    <p:extLst>
      <p:ext uri="{BB962C8B-B14F-4D97-AF65-F5344CB8AC3E}">
        <p14:creationId xmlns:p14="http://schemas.microsoft.com/office/powerpoint/2010/main" val="18613851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b="0" i="0" kern="1200" dirty="0" smtClean="0">
                <a:solidFill>
                  <a:schemeClr val="tx1"/>
                </a:solidFill>
                <a:latin typeface="+mn-lt"/>
                <a:ea typeface="+mn-ea"/>
                <a:cs typeface="+mn-cs"/>
              </a:rPr>
              <a:t>Именно такой тип красоты изображен на полотнах Тициана «Любовь земная и небесная», «Портрет дамы в белом» и портретах многих мастеров венецианской школы XVI века, в творениях Рубенса, Рембрандта, </a:t>
            </a:r>
            <a:r>
              <a:rPr lang="ru-RU" sz="1200" b="0" i="0" kern="1200" dirty="0" err="1" smtClean="0">
                <a:solidFill>
                  <a:schemeClr val="tx1"/>
                </a:solidFill>
                <a:latin typeface="+mn-lt"/>
                <a:ea typeface="+mn-ea"/>
                <a:cs typeface="+mn-cs"/>
              </a:rPr>
              <a:t>Гальса</a:t>
            </a:r>
            <a:r>
              <a:rPr lang="ru-RU" sz="1200" b="0" i="0" kern="1200" dirty="0" smtClean="0">
                <a:solidFill>
                  <a:schemeClr val="tx1"/>
                </a:solidFill>
                <a:latin typeface="+mn-lt"/>
                <a:ea typeface="+mn-ea"/>
                <a:cs typeface="+mn-cs"/>
              </a:rPr>
              <a:t> и других художников этого времени.</a:t>
            </a:r>
            <a:endParaRPr lang="ru-RU" dirty="0"/>
          </a:p>
        </p:txBody>
      </p:sp>
      <p:sp>
        <p:nvSpPr>
          <p:cNvPr id="4" name="Номер слайда 3"/>
          <p:cNvSpPr>
            <a:spLocks noGrp="1"/>
          </p:cNvSpPr>
          <p:nvPr>
            <p:ph type="sldNum" sz="quarter" idx="10"/>
          </p:nvPr>
        </p:nvSpPr>
        <p:spPr/>
        <p:txBody>
          <a:bodyPr/>
          <a:lstStyle/>
          <a:p>
            <a:fld id="{00D59B95-CA6F-4D39-ADF5-C602267F9DB5}" type="slidenum">
              <a:rPr lang="ru-RU" smtClean="0"/>
              <a:pPr/>
              <a:t>14</a:t>
            </a:fld>
            <a:endParaRPr lang="ru-RU"/>
          </a:p>
        </p:txBody>
      </p:sp>
    </p:spTree>
    <p:extLst>
      <p:ext uri="{BB962C8B-B14F-4D97-AF65-F5344CB8AC3E}">
        <p14:creationId xmlns:p14="http://schemas.microsoft.com/office/powerpoint/2010/main" val="39413231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fontScale="92500"/>
          </a:bodyPr>
          <a:lstStyle/>
          <a:p>
            <a:r>
              <a:rPr lang="ru-RU" sz="1200" b="0" i="0" kern="1200" dirty="0" smtClean="0">
                <a:solidFill>
                  <a:schemeClr val="tx1"/>
                </a:solidFill>
                <a:latin typeface="+mn-lt"/>
                <a:ea typeface="+mn-ea"/>
                <a:cs typeface="+mn-cs"/>
              </a:rPr>
              <a:t>В начале XVIII в. наступает эпоха рококо: женщина должна напоминать хрупкую фарфоровую статуэтку. Грациозна, легка и игрива. Внимание сосредотачивается на шее, лице, руках, казавшихся хрупкими среди кружевных оборок, рюшей и лент.</a:t>
            </a:r>
            <a:r>
              <a:rPr lang="ru-RU" dirty="0" smtClean="0"/>
              <a:t/>
            </a:r>
            <a:br>
              <a:rPr lang="ru-RU" dirty="0" smtClean="0"/>
            </a:br>
            <a:r>
              <a:rPr lang="ru-RU" sz="1200" b="0" i="0" kern="1200" dirty="0" smtClean="0">
                <a:solidFill>
                  <a:schemeClr val="tx1"/>
                </a:solidFill>
                <a:latin typeface="+mn-lt"/>
                <a:ea typeface="+mn-ea"/>
                <a:cs typeface="+mn-cs"/>
              </a:rPr>
              <a:t>Маркиза де Помпадур. Ее именем названа целая эпоха. Именно ей мы обязаны высокой прической – "помпадур", чудесным оттенком глубокого розового цвета "помпадур" и даже рождением первой дамской сумочки – "помпадур.</a:t>
            </a:r>
          </a:p>
          <a:p>
            <a:r>
              <a:rPr lang="ru-RU" sz="1200" b="0" i="0" kern="1200" dirty="0" smtClean="0">
                <a:solidFill>
                  <a:schemeClr val="tx1"/>
                </a:solidFill>
                <a:latin typeface="+mn-lt"/>
                <a:ea typeface="+mn-ea"/>
                <a:cs typeface="+mn-cs"/>
              </a:rPr>
              <a:t>"В конце XVI столетий (эпоха рококо) идеал красоты как выражение вкусов высшей аристократии отводит от строгих классических форм: прическа становится нарочито увеличенной формы, волосы для этой цели взбивались тупеем, а в случае необходимости дополнялись фальшивыми. В моду входят парики, причем не только для женщин, они становятся обязательными и для мужчин. Для создания причесок использовали различные приспособления – проволочные каркасы, обручи, ленты, волосы густо обсыпали пудрой. Такие чудеса парикмахерского искусства были очень дорогими, на их создание уходило много времени, так что дамы пытались их как можно дольше сохранить, неделями не причесывались и не мыли голову, лицо и руки лишь смачивали одеколоном. Королева Испании Изабелла Кастильская </a:t>
            </a:r>
            <a:r>
              <a:rPr lang="ru-RU" dirty="0" smtClean="0"/>
              <a:t>как-то </a:t>
            </a:r>
            <a:r>
              <a:rPr lang="ru-RU" sz="1200" b="0" i="0" kern="1200" dirty="0" smtClean="0">
                <a:solidFill>
                  <a:schemeClr val="tx1"/>
                </a:solidFill>
                <a:latin typeface="+mn-lt"/>
                <a:ea typeface="+mn-ea"/>
                <a:cs typeface="+mn-cs"/>
              </a:rPr>
              <a:t>призналась, что за всю жизнь мылась всего два раза – при рождении и в день свадьбы. О французском короле Людовике XIV было известно, что он моется только весной. </a:t>
            </a:r>
          </a:p>
          <a:p>
            <a:r>
              <a:rPr lang="ru-RU" sz="1200" b="0" i="0" kern="1200" dirty="0" smtClean="0">
                <a:solidFill>
                  <a:schemeClr val="tx1"/>
                </a:solidFill>
                <a:latin typeface="+mn-lt"/>
                <a:ea typeface="+mn-ea"/>
                <a:cs typeface="+mn-cs"/>
              </a:rPr>
              <a:t>Главными признаками красоты считали белизну кожи и нежный румянец. Однако в связи с эпидемией оспы почти не было женщин, которые не имели бы </a:t>
            </a:r>
            <a:r>
              <a:rPr lang="ru-RU" dirty="0" smtClean="0"/>
              <a:t>каких-либо</a:t>
            </a:r>
            <a:r>
              <a:rPr lang="ru-RU" sz="1200" b="0" i="0" kern="1200" dirty="0" smtClean="0">
                <a:solidFill>
                  <a:schemeClr val="tx1"/>
                </a:solidFill>
                <a:latin typeface="+mn-lt"/>
                <a:ea typeface="+mn-ea"/>
                <a:cs typeface="+mn-cs"/>
              </a:rPr>
              <a:t> дефектов кожи. Для того чтобы скрыть эти дефекты и еще больше оттенить белизну лица, распространился обычай украшать лицо маленькими круглыми </a:t>
            </a:r>
            <a:r>
              <a:rPr lang="ru-RU" dirty="0" err="1" smtClean="0"/>
              <a:t>пластырьками-мушками</a:t>
            </a:r>
            <a:r>
              <a:rPr lang="ru-RU" dirty="0" smtClean="0"/>
              <a:t>.</a:t>
            </a:r>
            <a:endParaRPr lang="ru-RU" dirty="0"/>
          </a:p>
        </p:txBody>
      </p:sp>
      <p:sp>
        <p:nvSpPr>
          <p:cNvPr id="4" name="Номер слайда 3"/>
          <p:cNvSpPr>
            <a:spLocks noGrp="1"/>
          </p:cNvSpPr>
          <p:nvPr>
            <p:ph type="sldNum" sz="quarter" idx="10"/>
          </p:nvPr>
        </p:nvSpPr>
        <p:spPr/>
        <p:txBody>
          <a:bodyPr/>
          <a:lstStyle/>
          <a:p>
            <a:fld id="{00D59B95-CA6F-4D39-ADF5-C602267F9DB5}" type="slidenum">
              <a:rPr lang="ru-RU" smtClean="0"/>
              <a:pPr/>
              <a:t>15</a:t>
            </a:fld>
            <a:endParaRPr lang="ru-RU"/>
          </a:p>
        </p:txBody>
      </p:sp>
    </p:spTree>
    <p:extLst>
      <p:ext uri="{BB962C8B-B14F-4D97-AF65-F5344CB8AC3E}">
        <p14:creationId xmlns:p14="http://schemas.microsoft.com/office/powerpoint/2010/main" val="37274082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b="0" i="0" kern="1200" dirty="0" smtClean="0">
                <a:solidFill>
                  <a:schemeClr val="tx1"/>
                </a:solidFill>
                <a:latin typeface="+mn-lt"/>
                <a:ea typeface="+mn-ea"/>
                <a:cs typeface="+mn-cs"/>
              </a:rPr>
              <a:t>В конце XVIII столетия складывается новый стиль, эстетические идеалы которого заимствованы из античного мира (стиль ампир). Одежда и прическа повторяют элементы античности, выходят из моды парики, румяна, мушки. Декоративная косметика приближается к естественным тонам и не становится самоцелью. </a:t>
            </a:r>
          </a:p>
        </p:txBody>
      </p:sp>
      <p:sp>
        <p:nvSpPr>
          <p:cNvPr id="4" name="Номер слайда 3"/>
          <p:cNvSpPr>
            <a:spLocks noGrp="1"/>
          </p:cNvSpPr>
          <p:nvPr>
            <p:ph type="sldNum" sz="quarter" idx="10"/>
          </p:nvPr>
        </p:nvSpPr>
        <p:spPr/>
        <p:txBody>
          <a:bodyPr/>
          <a:lstStyle/>
          <a:p>
            <a:fld id="{00D59B95-CA6F-4D39-ADF5-C602267F9DB5}" type="slidenum">
              <a:rPr lang="ru-RU" smtClean="0"/>
              <a:pPr/>
              <a:t>16</a:t>
            </a:fld>
            <a:endParaRPr lang="ru-RU"/>
          </a:p>
        </p:txBody>
      </p:sp>
    </p:spTree>
    <p:extLst>
      <p:ext uri="{BB962C8B-B14F-4D97-AF65-F5344CB8AC3E}">
        <p14:creationId xmlns:p14="http://schemas.microsoft.com/office/powerpoint/2010/main" val="14224914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200" b="0" i="0" kern="1200" dirty="0" smtClean="0">
                <a:solidFill>
                  <a:schemeClr val="tx1"/>
                </a:solidFill>
                <a:latin typeface="+mn-lt"/>
                <a:ea typeface="+mn-ea"/>
                <a:cs typeface="+mn-cs"/>
              </a:rPr>
              <a:t>В нарядах заметно подражание античной одежде. Фасон платья должен был подчеркивать естественные формы и красоту человеческого тела. Женщины в подобных туалетах напоминали изображения с античных ваз, барельефов. Так как эти платья делались в основном из тонкого полупрозрачного муслина, модницы рисковали подхватить простуду в особо холодные дни. Для создания эффектных драпировок, красиво обрисовывающих природные данные, дамы использовали нехитрый прием античных скульпторов – увлажняли одежду, неслучайно, что смертность от пневмонии была в те годы очень высока. </a:t>
            </a:r>
            <a:r>
              <a:rPr lang="ru-RU" dirty="0" smtClean="0"/>
              <a:t/>
            </a:r>
            <a:br>
              <a:rPr lang="ru-RU" dirty="0" smtClean="0"/>
            </a:br>
            <a:r>
              <a:rPr lang="ru-RU" sz="1200" b="0" i="0" kern="1200" dirty="0" smtClean="0">
                <a:solidFill>
                  <a:schemeClr val="tx1"/>
                </a:solidFill>
                <a:latin typeface="+mn-lt"/>
                <a:ea typeface="+mn-ea"/>
                <a:cs typeface="+mn-cs"/>
              </a:rPr>
              <a:t>Французский "Журнал де Мод" в 1802 г. даже рекомендовал своим читательницам посетить </a:t>
            </a:r>
            <a:r>
              <a:rPr lang="ru-RU" sz="1200" b="0" i="0" kern="1200" dirty="0" err="1" smtClean="0">
                <a:solidFill>
                  <a:schemeClr val="tx1"/>
                </a:solidFill>
                <a:latin typeface="+mn-lt"/>
                <a:ea typeface="+mn-ea"/>
                <a:cs typeface="+mn-cs"/>
              </a:rPr>
              <a:t>Монмартское</a:t>
            </a:r>
            <a:r>
              <a:rPr lang="ru-RU" sz="1200" b="0" i="0" kern="1200" dirty="0" smtClean="0">
                <a:solidFill>
                  <a:schemeClr val="tx1"/>
                </a:solidFill>
                <a:latin typeface="+mn-lt"/>
                <a:ea typeface="+mn-ea"/>
                <a:cs typeface="+mn-cs"/>
              </a:rPr>
              <a:t> кладбище, чтобы посмотреть, сколько юных девушек стали жертвой «нагой» моды. Парижские газеты пестрили траурными хрониками: «Госпожа де </a:t>
            </a:r>
            <a:r>
              <a:rPr lang="ru-RU" sz="1200" b="0" i="0" kern="1200" dirty="0" err="1" smtClean="0">
                <a:solidFill>
                  <a:schemeClr val="tx1"/>
                </a:solidFill>
                <a:latin typeface="+mn-lt"/>
                <a:ea typeface="+mn-ea"/>
                <a:cs typeface="+mn-cs"/>
              </a:rPr>
              <a:t>Ноэль</a:t>
            </a:r>
            <a:r>
              <a:rPr lang="ru-RU" sz="1200" b="0" i="0" kern="1200" dirty="0" smtClean="0">
                <a:solidFill>
                  <a:schemeClr val="tx1"/>
                </a:solidFill>
                <a:latin typeface="+mn-lt"/>
                <a:ea typeface="+mn-ea"/>
                <a:cs typeface="+mn-cs"/>
              </a:rPr>
              <a:t> умерла после бала, в девятнадцать лет, мадемуазель де </a:t>
            </a:r>
            <a:r>
              <a:rPr lang="ru-RU" sz="1200" b="0" i="0" kern="1200" dirty="0" err="1" smtClean="0">
                <a:solidFill>
                  <a:schemeClr val="tx1"/>
                </a:solidFill>
                <a:latin typeface="+mn-lt"/>
                <a:ea typeface="+mn-ea"/>
                <a:cs typeface="+mn-cs"/>
              </a:rPr>
              <a:t>Жюинье</a:t>
            </a:r>
            <a:r>
              <a:rPr lang="ru-RU" sz="1200" b="0" i="0" kern="1200" dirty="0" smtClean="0">
                <a:solidFill>
                  <a:schemeClr val="tx1"/>
                </a:solidFill>
                <a:latin typeface="+mn-lt"/>
                <a:ea typeface="+mn-ea"/>
                <a:cs typeface="+mn-cs"/>
              </a:rPr>
              <a:t> — в восемнадцать, </a:t>
            </a:r>
            <a:r>
              <a:rPr lang="ru-RU" sz="1200" b="0" i="0" kern="1200" dirty="0" err="1" smtClean="0">
                <a:solidFill>
                  <a:schemeClr val="tx1"/>
                </a:solidFill>
                <a:latin typeface="+mn-lt"/>
                <a:ea typeface="+mn-ea"/>
                <a:cs typeface="+mn-cs"/>
              </a:rPr>
              <a:t>м-ль</a:t>
            </a:r>
            <a:r>
              <a:rPr lang="ru-RU" sz="1200" b="0" i="0" kern="1200" dirty="0" smtClean="0">
                <a:solidFill>
                  <a:schemeClr val="tx1"/>
                </a:solidFill>
                <a:latin typeface="+mn-lt"/>
                <a:ea typeface="+mn-ea"/>
                <a:cs typeface="+mn-cs"/>
              </a:rPr>
              <a:t> </a:t>
            </a:r>
            <a:r>
              <a:rPr lang="ru-RU" sz="1200" b="0" i="0" kern="1200" dirty="0" err="1" smtClean="0">
                <a:solidFill>
                  <a:schemeClr val="tx1"/>
                </a:solidFill>
                <a:latin typeface="+mn-lt"/>
                <a:ea typeface="+mn-ea"/>
                <a:cs typeface="+mn-cs"/>
              </a:rPr>
              <a:t>Шапталь</a:t>
            </a:r>
            <a:r>
              <a:rPr lang="ru-RU" sz="1200" b="0" i="0" kern="1200" dirty="0" smtClean="0">
                <a:solidFill>
                  <a:schemeClr val="tx1"/>
                </a:solidFill>
                <a:latin typeface="+mn-lt"/>
                <a:ea typeface="+mn-ea"/>
                <a:cs typeface="+mn-cs"/>
              </a:rPr>
              <a:t> - в шестнадцать!» За несколько лет господства этой экстравагантной моды умерло женщин больше, чем за предшествовавшие 40 лет.</a:t>
            </a:r>
            <a:endParaRPr lang="ru-RU" dirty="0" smtClean="0"/>
          </a:p>
          <a:p>
            <a:endParaRPr lang="ru-RU" dirty="0"/>
          </a:p>
        </p:txBody>
      </p:sp>
      <p:sp>
        <p:nvSpPr>
          <p:cNvPr id="4" name="Номер слайда 3"/>
          <p:cNvSpPr>
            <a:spLocks noGrp="1"/>
          </p:cNvSpPr>
          <p:nvPr>
            <p:ph type="sldNum" sz="quarter" idx="10"/>
          </p:nvPr>
        </p:nvSpPr>
        <p:spPr/>
        <p:txBody>
          <a:bodyPr/>
          <a:lstStyle/>
          <a:p>
            <a:fld id="{00D59B95-CA6F-4D39-ADF5-C602267F9DB5}" type="slidenum">
              <a:rPr lang="ru-RU" smtClean="0"/>
              <a:pPr/>
              <a:t>17</a:t>
            </a:fld>
            <a:endParaRPr lang="ru-RU"/>
          </a:p>
        </p:txBody>
      </p:sp>
    </p:spTree>
    <p:extLst>
      <p:ext uri="{BB962C8B-B14F-4D97-AF65-F5344CB8AC3E}">
        <p14:creationId xmlns:p14="http://schemas.microsoft.com/office/powerpoint/2010/main" val="14985253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b="0" i="0" kern="1200" dirty="0" smtClean="0">
                <a:solidFill>
                  <a:schemeClr val="tx1"/>
                </a:solidFill>
                <a:latin typeface="+mn-lt"/>
                <a:ea typeface="+mn-ea"/>
                <a:cs typeface="+mn-cs"/>
              </a:rPr>
              <a:t>В 20-х годах XIX века фигура женщины напоминает песочные часы: округлые «вздутые» рукава, осиная талия, широкая юбка. В моду вошел корсет. Талия должна быть неестественной по объему - около 55 см. Стремление к «идеальной» талии нередко приводило к трагическим последствием. Так, в 1859 г. одна 23-летняя модница скончалась после бала из-за того, что три сжатых корсетом ребра вонзились ей в печень.</a:t>
            </a:r>
            <a:endParaRPr lang="ru-RU" dirty="0"/>
          </a:p>
        </p:txBody>
      </p:sp>
      <p:sp>
        <p:nvSpPr>
          <p:cNvPr id="4" name="Номер слайда 3"/>
          <p:cNvSpPr>
            <a:spLocks noGrp="1"/>
          </p:cNvSpPr>
          <p:nvPr>
            <p:ph type="sldNum" sz="quarter" idx="10"/>
          </p:nvPr>
        </p:nvSpPr>
        <p:spPr/>
        <p:txBody>
          <a:bodyPr/>
          <a:lstStyle/>
          <a:p>
            <a:fld id="{00D59B95-CA6F-4D39-ADF5-C602267F9DB5}" type="slidenum">
              <a:rPr lang="ru-RU" smtClean="0"/>
              <a:pPr/>
              <a:t>18</a:t>
            </a:fld>
            <a:endParaRPr lang="ru-RU"/>
          </a:p>
        </p:txBody>
      </p:sp>
    </p:spTree>
    <p:extLst>
      <p:ext uri="{BB962C8B-B14F-4D97-AF65-F5344CB8AC3E}">
        <p14:creationId xmlns:p14="http://schemas.microsoft.com/office/powerpoint/2010/main" val="5728597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b="0" i="0" kern="1200" dirty="0" smtClean="0">
                <a:solidFill>
                  <a:schemeClr val="tx1"/>
                </a:solidFill>
                <a:latin typeface="+mn-lt"/>
                <a:ea typeface="+mn-ea"/>
                <a:cs typeface="+mn-cs"/>
              </a:rPr>
              <a:t>Во второй половине 19 века возродилась тяга к искусственности. Здоровый румянец и загар, крепкое, сильное тело стали признаками низкого происхождения. Идеалом красоты считались «осиные талии», бледные лица, изнеженность и утонченность. Смех и слезы светской красавицы должны быть красивы и изящны. Смех должен быть не громкий, но рассыпчатый. При плаче можно уронить не более трех-четырех слезинок и наблюдать, чтобы не испортить цвет лица. </a:t>
            </a:r>
            <a:r>
              <a:rPr lang="ru-RU" dirty="0" smtClean="0"/>
              <a:t/>
            </a:r>
            <a:br>
              <a:rPr lang="ru-RU" dirty="0" smtClean="0"/>
            </a:br>
            <a:r>
              <a:rPr lang="ru-RU" sz="1200" b="0" i="0" kern="1200" dirty="0" smtClean="0">
                <a:solidFill>
                  <a:schemeClr val="tx1"/>
                </a:solidFill>
                <a:latin typeface="+mn-lt"/>
                <a:ea typeface="+mn-ea"/>
                <a:cs typeface="+mn-cs"/>
              </a:rPr>
              <a:t>В моде болезненная женственность. Речь идет как о душевных болезнях, при которых неуравновешенность граничит с безумием, символом такой красавицы может служить </a:t>
            </a:r>
            <a:r>
              <a:rPr lang="ru-RU" sz="1200" b="0" i="0" kern="1200" dirty="0" err="1" smtClean="0">
                <a:solidFill>
                  <a:schemeClr val="tx1"/>
                </a:solidFill>
                <a:latin typeface="+mn-lt"/>
                <a:ea typeface="+mn-ea"/>
                <a:cs typeface="+mn-cs"/>
              </a:rPr>
              <a:t>Камилла</a:t>
            </a:r>
            <a:r>
              <a:rPr lang="ru-RU" sz="1200" b="0" i="0" kern="1200" dirty="0" smtClean="0">
                <a:solidFill>
                  <a:schemeClr val="tx1"/>
                </a:solidFill>
                <a:latin typeface="+mn-lt"/>
                <a:ea typeface="+mn-ea"/>
                <a:cs typeface="+mn-cs"/>
              </a:rPr>
              <a:t> </a:t>
            </a:r>
            <a:r>
              <a:rPr lang="ru-RU" sz="1200" b="0" i="0" kern="1200" dirty="0" err="1" smtClean="0">
                <a:solidFill>
                  <a:schemeClr val="tx1"/>
                </a:solidFill>
                <a:latin typeface="+mn-lt"/>
                <a:ea typeface="+mn-ea"/>
                <a:cs typeface="+mn-cs"/>
              </a:rPr>
              <a:t>Клодель</a:t>
            </a:r>
            <a:r>
              <a:rPr lang="ru-RU" sz="1200" b="0" i="0" kern="1200" dirty="0" smtClean="0">
                <a:solidFill>
                  <a:schemeClr val="tx1"/>
                </a:solidFill>
                <a:latin typeface="+mn-lt"/>
                <a:ea typeface="+mn-ea"/>
                <a:cs typeface="+mn-cs"/>
              </a:rPr>
              <a:t> – муза и ученица скульптора Огюста Родена, так и болезнях тела, как у Маргариты </a:t>
            </a:r>
            <a:r>
              <a:rPr lang="ru-RU" sz="1200" b="0" i="0" kern="1200" dirty="0" err="1" smtClean="0">
                <a:solidFill>
                  <a:schemeClr val="tx1"/>
                </a:solidFill>
                <a:latin typeface="+mn-lt"/>
                <a:ea typeface="+mn-ea"/>
                <a:cs typeface="+mn-cs"/>
              </a:rPr>
              <a:t>Готье</a:t>
            </a:r>
            <a:r>
              <a:rPr lang="ru-RU" sz="1200" b="0" i="0" kern="1200" dirty="0" smtClean="0">
                <a:solidFill>
                  <a:schemeClr val="tx1"/>
                </a:solidFill>
                <a:latin typeface="+mn-lt"/>
                <a:ea typeface="+mn-ea"/>
                <a:cs typeface="+mn-cs"/>
              </a:rPr>
              <a:t>, смертельно больной туберкулёзом куртизанки – героини романа «Дама с камелиями» Александра Дюма.</a:t>
            </a:r>
            <a:endParaRPr lang="ru-RU" dirty="0"/>
          </a:p>
        </p:txBody>
      </p:sp>
      <p:sp>
        <p:nvSpPr>
          <p:cNvPr id="4" name="Номер слайда 3"/>
          <p:cNvSpPr>
            <a:spLocks noGrp="1"/>
          </p:cNvSpPr>
          <p:nvPr>
            <p:ph type="sldNum" sz="quarter" idx="10"/>
          </p:nvPr>
        </p:nvSpPr>
        <p:spPr/>
        <p:txBody>
          <a:bodyPr/>
          <a:lstStyle/>
          <a:p>
            <a:fld id="{00D59B95-CA6F-4D39-ADF5-C602267F9DB5}" type="slidenum">
              <a:rPr lang="ru-RU" smtClean="0"/>
              <a:pPr/>
              <a:t>19</a:t>
            </a:fld>
            <a:endParaRPr lang="ru-RU"/>
          </a:p>
        </p:txBody>
      </p:sp>
    </p:spTree>
    <p:extLst>
      <p:ext uri="{BB962C8B-B14F-4D97-AF65-F5344CB8AC3E}">
        <p14:creationId xmlns:p14="http://schemas.microsoft.com/office/powerpoint/2010/main" val="2059452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b="0" i="0" kern="1200" dirty="0" smtClean="0">
                <a:solidFill>
                  <a:schemeClr val="tx1"/>
                </a:solidFill>
                <a:latin typeface="+mn-lt"/>
                <a:ea typeface="+mn-ea"/>
                <a:cs typeface="+mn-cs"/>
              </a:rPr>
              <a:t>Коренные изменения в женской моде произошли в начале XX века, когда известный французский модельер Поль </a:t>
            </a:r>
            <a:r>
              <a:rPr lang="ru-RU" sz="1200" b="0" i="0" kern="1200" dirty="0" err="1" smtClean="0">
                <a:solidFill>
                  <a:schemeClr val="tx1"/>
                </a:solidFill>
                <a:latin typeface="+mn-lt"/>
                <a:ea typeface="+mn-ea"/>
                <a:cs typeface="+mn-cs"/>
              </a:rPr>
              <a:t>Пуаре</a:t>
            </a:r>
            <a:r>
              <a:rPr lang="ru-RU" sz="1200" b="0" i="0" kern="1200" dirty="0" smtClean="0">
                <a:solidFill>
                  <a:schemeClr val="tx1"/>
                </a:solidFill>
                <a:latin typeface="+mn-lt"/>
                <a:ea typeface="+mn-ea"/>
                <a:cs typeface="+mn-cs"/>
              </a:rPr>
              <a:t> упразднил корсеты. В ту пору это была неслыханная смелость. Ведь корсеты несколько столетий были непременной принадлежностью женской одежды. Они, правда, исчезли ненадолго в начале XIX века, когда модна была одежда в стиле ампир, но затем вернулись и существовали еще очень долгое время.</a:t>
            </a:r>
          </a:p>
          <a:p>
            <a:r>
              <a:rPr lang="ru-RU" sz="1200" b="0" i="0" kern="1200" dirty="0" smtClean="0">
                <a:solidFill>
                  <a:schemeClr val="tx1"/>
                </a:solidFill>
                <a:latin typeface="+mn-lt"/>
                <a:ea typeface="+mn-ea"/>
                <a:cs typeface="+mn-cs"/>
              </a:rPr>
              <a:t>Избавившись от корсетов, женские платья стали гораздо удобнее еще и потому, что Поль </a:t>
            </a:r>
            <a:r>
              <a:rPr lang="ru-RU" sz="1200" b="0" i="0" kern="1200" dirty="0" err="1" smtClean="0">
                <a:solidFill>
                  <a:schemeClr val="tx1"/>
                </a:solidFill>
                <a:latin typeface="+mn-lt"/>
                <a:ea typeface="+mn-ea"/>
                <a:cs typeface="+mn-cs"/>
              </a:rPr>
              <a:t>Пуаре</a:t>
            </a:r>
            <a:r>
              <a:rPr lang="ru-RU" sz="1200" b="0" i="0" kern="1200" dirty="0" smtClean="0">
                <a:solidFill>
                  <a:schemeClr val="tx1"/>
                </a:solidFill>
                <a:latin typeface="+mn-lt"/>
                <a:ea typeface="+mn-ea"/>
                <a:cs typeface="+mn-cs"/>
              </a:rPr>
              <a:t> отважился их укоротить. Одежда укоротилась, и это немедленно отразилось на длине волос. В моду входят короткие стрижки, которые подчеркивались легкими кудряшками или «волнами».</a:t>
            </a:r>
            <a:endParaRPr lang="ru-RU" dirty="0"/>
          </a:p>
        </p:txBody>
      </p:sp>
      <p:sp>
        <p:nvSpPr>
          <p:cNvPr id="4" name="Номер слайда 3"/>
          <p:cNvSpPr>
            <a:spLocks noGrp="1"/>
          </p:cNvSpPr>
          <p:nvPr>
            <p:ph type="sldNum" sz="quarter" idx="10"/>
          </p:nvPr>
        </p:nvSpPr>
        <p:spPr/>
        <p:txBody>
          <a:bodyPr/>
          <a:lstStyle/>
          <a:p>
            <a:fld id="{00D59B95-CA6F-4D39-ADF5-C602267F9DB5}" type="slidenum">
              <a:rPr lang="ru-RU" smtClean="0"/>
              <a:pPr/>
              <a:t>21</a:t>
            </a:fld>
            <a:endParaRPr lang="ru-RU"/>
          </a:p>
        </p:txBody>
      </p:sp>
    </p:spTree>
    <p:extLst>
      <p:ext uri="{BB962C8B-B14F-4D97-AF65-F5344CB8AC3E}">
        <p14:creationId xmlns:p14="http://schemas.microsoft.com/office/powerpoint/2010/main" val="30519861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b="0" i="0" kern="1200" dirty="0" smtClean="0">
                <a:solidFill>
                  <a:schemeClr val="tx1"/>
                </a:solidFill>
                <a:latin typeface="+mn-lt"/>
                <a:ea typeface="+mn-ea"/>
                <a:cs typeface="+mn-cs"/>
              </a:rPr>
              <a:t>Типаж: худоба, угловатость, плоская грудь. Лицо: маленький рот-сердечко, влажные глаза (веки мазались вазелином), выщипанные брови дугой. Макияж роковой: бледность, черные тени, подводка, красная или вишневая помада. Прическа: прилизанные короткие волосы или спущенные на лицо волны. Одежда: прямой крой, заниженная талия, вызывающий вырез на спине. В 1926 году произошла мини-революция: появилось знаменитое черное платье </a:t>
            </a:r>
            <a:r>
              <a:rPr lang="ru-RU" sz="1200" b="0" i="0" kern="1200" dirty="0" err="1" smtClean="0">
                <a:solidFill>
                  <a:schemeClr val="tx1"/>
                </a:solidFill>
                <a:latin typeface="+mn-lt"/>
                <a:ea typeface="+mn-ea"/>
                <a:cs typeface="+mn-cs"/>
              </a:rPr>
              <a:t>Габриэль</a:t>
            </a:r>
            <a:r>
              <a:rPr lang="ru-RU" sz="1200" b="0" i="0" kern="1200" dirty="0" smtClean="0">
                <a:solidFill>
                  <a:schemeClr val="tx1"/>
                </a:solidFill>
                <a:latin typeface="+mn-lt"/>
                <a:ea typeface="+mn-ea"/>
                <a:cs typeface="+mn-cs"/>
              </a:rPr>
              <a:t> </a:t>
            </a:r>
            <a:r>
              <a:rPr lang="ru-RU" sz="1200" b="0" i="0" kern="1200" dirty="0" err="1" smtClean="0">
                <a:solidFill>
                  <a:schemeClr val="tx1"/>
                </a:solidFill>
                <a:latin typeface="+mn-lt"/>
                <a:ea typeface="+mn-ea"/>
                <a:cs typeface="+mn-cs"/>
              </a:rPr>
              <a:t>Шанель</a:t>
            </a:r>
            <a:r>
              <a:rPr lang="ru-RU" sz="1200" b="0" i="0" kern="1200" dirty="0" smtClean="0">
                <a:solidFill>
                  <a:schemeClr val="tx1"/>
                </a:solidFill>
                <a:latin typeface="+mn-lt"/>
                <a:ea typeface="+mn-ea"/>
                <a:cs typeface="+mn-cs"/>
              </a:rPr>
              <a:t>. Аксессуары модниц: меха, шляпы, шарфы, перчатки, чулки, нитка жемчуга, духи «</a:t>
            </a:r>
            <a:r>
              <a:rPr lang="ru-RU" sz="1200" b="0" i="0" kern="1200" dirty="0" err="1" smtClean="0">
                <a:solidFill>
                  <a:schemeClr val="tx1"/>
                </a:solidFill>
                <a:latin typeface="+mn-lt"/>
                <a:ea typeface="+mn-ea"/>
                <a:cs typeface="+mn-cs"/>
              </a:rPr>
              <a:t>Шанель</a:t>
            </a:r>
            <a:r>
              <a:rPr lang="ru-RU" sz="1200" b="0" i="0" kern="1200" dirty="0" smtClean="0">
                <a:solidFill>
                  <a:schemeClr val="tx1"/>
                </a:solidFill>
                <a:latin typeface="+mn-lt"/>
                <a:ea typeface="+mn-ea"/>
                <a:cs typeface="+mn-cs"/>
              </a:rPr>
              <a:t> №5».</a:t>
            </a:r>
            <a:endParaRPr lang="ru-RU" dirty="0"/>
          </a:p>
        </p:txBody>
      </p:sp>
      <p:sp>
        <p:nvSpPr>
          <p:cNvPr id="4" name="Номер слайда 3"/>
          <p:cNvSpPr>
            <a:spLocks noGrp="1"/>
          </p:cNvSpPr>
          <p:nvPr>
            <p:ph type="sldNum" sz="quarter" idx="10"/>
          </p:nvPr>
        </p:nvSpPr>
        <p:spPr/>
        <p:txBody>
          <a:bodyPr/>
          <a:lstStyle/>
          <a:p>
            <a:fld id="{00D59B95-CA6F-4D39-ADF5-C602267F9DB5}" type="slidenum">
              <a:rPr lang="ru-RU" smtClean="0"/>
              <a:pPr/>
              <a:t>23</a:t>
            </a:fld>
            <a:endParaRPr lang="ru-RU"/>
          </a:p>
        </p:txBody>
      </p:sp>
    </p:spTree>
    <p:extLst>
      <p:ext uri="{BB962C8B-B14F-4D97-AF65-F5344CB8AC3E}">
        <p14:creationId xmlns:p14="http://schemas.microsoft.com/office/powerpoint/2010/main" val="11959884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b="0" i="0" kern="1200" dirty="0" smtClean="0">
                <a:solidFill>
                  <a:schemeClr val="tx1"/>
                </a:solidFill>
                <a:latin typeface="+mn-lt"/>
                <a:ea typeface="+mn-ea"/>
                <a:cs typeface="+mn-cs"/>
              </a:rPr>
              <a:t>Немного позже, в 20-е годы, знаменитая </a:t>
            </a:r>
            <a:r>
              <a:rPr lang="ru-RU" sz="1200" b="0" i="0" kern="1200" dirty="0" err="1" smtClean="0">
                <a:solidFill>
                  <a:schemeClr val="tx1"/>
                </a:solidFill>
                <a:latin typeface="+mn-lt"/>
                <a:ea typeface="+mn-ea"/>
                <a:cs typeface="+mn-cs"/>
              </a:rPr>
              <a:t>Габриэль</a:t>
            </a:r>
            <a:r>
              <a:rPr lang="ru-RU" sz="1200" b="0" i="0" kern="1200" dirty="0" smtClean="0">
                <a:solidFill>
                  <a:schemeClr val="tx1"/>
                </a:solidFill>
                <a:latin typeface="+mn-lt"/>
                <a:ea typeface="+mn-ea"/>
                <a:cs typeface="+mn-cs"/>
              </a:rPr>
              <a:t> </a:t>
            </a:r>
            <a:r>
              <a:rPr lang="ru-RU" sz="1200" b="0" i="0" kern="1200" dirty="0" err="1" smtClean="0">
                <a:solidFill>
                  <a:schemeClr val="tx1"/>
                </a:solidFill>
                <a:latin typeface="+mn-lt"/>
                <a:ea typeface="+mn-ea"/>
                <a:cs typeface="+mn-cs"/>
              </a:rPr>
              <a:t>Шанель</a:t>
            </a:r>
            <a:r>
              <a:rPr lang="ru-RU" sz="1200" b="0" i="0" kern="1200" dirty="0" smtClean="0">
                <a:solidFill>
                  <a:schemeClr val="tx1"/>
                </a:solidFill>
                <a:latin typeface="+mn-lt"/>
                <a:ea typeface="+mn-ea"/>
                <a:cs typeface="+mn-cs"/>
              </a:rPr>
              <a:t> совершила еще один смелый шаг, начав активнейшим образом внедрять в женский гардероб исконно мужские предметы одежды – пиджак, брюки, строгие рубашки с галстуками, в корне изменив тем самым стиль женской одежды. Сначала это шокировало, а потом спокойно вошло в жизнь. </a:t>
            </a:r>
            <a:endParaRPr lang="ru-RU" dirty="0"/>
          </a:p>
        </p:txBody>
      </p:sp>
      <p:sp>
        <p:nvSpPr>
          <p:cNvPr id="4" name="Номер слайда 3"/>
          <p:cNvSpPr>
            <a:spLocks noGrp="1"/>
          </p:cNvSpPr>
          <p:nvPr>
            <p:ph type="sldNum" sz="quarter" idx="10"/>
          </p:nvPr>
        </p:nvSpPr>
        <p:spPr/>
        <p:txBody>
          <a:bodyPr/>
          <a:lstStyle/>
          <a:p>
            <a:fld id="{00D59B95-CA6F-4D39-ADF5-C602267F9DB5}" type="slidenum">
              <a:rPr lang="ru-RU" smtClean="0"/>
              <a:pPr/>
              <a:t>24</a:t>
            </a:fld>
            <a:endParaRPr lang="ru-RU"/>
          </a:p>
        </p:txBody>
      </p:sp>
    </p:spTree>
    <p:extLst>
      <p:ext uri="{BB962C8B-B14F-4D97-AF65-F5344CB8AC3E}">
        <p14:creationId xmlns:p14="http://schemas.microsoft.com/office/powerpoint/2010/main" val="22458800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b="0" i="0" kern="1200" dirty="0" smtClean="0">
                <a:solidFill>
                  <a:schemeClr val="tx1"/>
                </a:solidFill>
                <a:latin typeface="+mn-lt"/>
                <a:ea typeface="+mn-ea"/>
                <a:cs typeface="+mn-cs"/>
              </a:rPr>
              <a:t>Как мы уже знаем, мода не возникает на пустом месте. Она всегда и очень точно, как лакмус, отражает малейшие изменения, происходящие в нашей жизни. Первая мировая война забрала миллионы мужчин, многие из которых не вернулись домой. Кроме того, еще задолго до войны стал заметно повышаться культурный, образовательный уровень жизни общества, оно становилось более демократичным. Ниспровергая вековые устои, женщины активнее и смелее включались в трудовую, общественную деятельность. И новый стиль одежды как нельзя лучше отвечал изменившемуся укладу жизни, в которой женщины все чаще заменяли мужчин на самой ответственной и сложной работе.</a:t>
            </a:r>
          </a:p>
          <a:p>
            <a:r>
              <a:rPr lang="ru-RU" sz="1200" b="0" i="0" kern="1200" dirty="0" smtClean="0">
                <a:solidFill>
                  <a:schemeClr val="tx1"/>
                </a:solidFill>
                <a:latin typeface="+mn-lt"/>
                <a:ea typeface="+mn-ea"/>
                <a:cs typeface="+mn-cs"/>
              </a:rPr>
              <a:t>Развивались физкультура и спорт. На парадах женщины выступали наравне с мужчинами. Теннис, велосипед, плавание, волейбол стали массовыми видами спорта. Если раньше идеалом женственности были изящество и утонченность, нежная округлость форм, то теперь модным эталоном стала худощавая, спортивная женская фигура с широкими плечами, небольшой грудью, узкими бедрами и длинными ногами, то есть модная фигура стала похожа на мужскую. </a:t>
            </a:r>
          </a:p>
          <a:p>
            <a:endParaRPr lang="ru-RU" dirty="0"/>
          </a:p>
        </p:txBody>
      </p:sp>
      <p:sp>
        <p:nvSpPr>
          <p:cNvPr id="4" name="Номер слайда 3"/>
          <p:cNvSpPr>
            <a:spLocks noGrp="1"/>
          </p:cNvSpPr>
          <p:nvPr>
            <p:ph type="sldNum" sz="quarter" idx="10"/>
          </p:nvPr>
        </p:nvSpPr>
        <p:spPr/>
        <p:txBody>
          <a:bodyPr/>
          <a:lstStyle/>
          <a:p>
            <a:fld id="{00D59B95-CA6F-4D39-ADF5-C602267F9DB5}" type="slidenum">
              <a:rPr lang="ru-RU" smtClean="0"/>
              <a:pPr/>
              <a:t>25</a:t>
            </a:fld>
            <a:endParaRPr lang="ru-RU"/>
          </a:p>
        </p:txBody>
      </p:sp>
    </p:spTree>
    <p:extLst>
      <p:ext uri="{BB962C8B-B14F-4D97-AF65-F5344CB8AC3E}">
        <p14:creationId xmlns:p14="http://schemas.microsoft.com/office/powerpoint/2010/main" val="27296806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b="0" i="0" kern="1200" dirty="0" smtClean="0">
                <a:solidFill>
                  <a:schemeClr val="tx1"/>
                </a:solidFill>
                <a:latin typeface="+mn-lt"/>
                <a:ea typeface="+mn-ea"/>
                <a:cs typeface="+mn-cs"/>
              </a:rPr>
              <a:t>В</a:t>
            </a:r>
            <a:r>
              <a:rPr lang="ru-RU" sz="1200" b="0" i="0" kern="1200" baseline="0" dirty="0" smtClean="0">
                <a:solidFill>
                  <a:schemeClr val="tx1"/>
                </a:solidFill>
                <a:latin typeface="+mn-lt"/>
                <a:ea typeface="+mn-ea"/>
                <a:cs typeface="+mn-cs"/>
              </a:rPr>
              <a:t> </a:t>
            </a:r>
            <a:r>
              <a:rPr lang="ru-RU" sz="1200" b="0" i="0" kern="1200" dirty="0" smtClean="0">
                <a:solidFill>
                  <a:schemeClr val="tx1"/>
                </a:solidFill>
                <a:latin typeface="+mn-lt"/>
                <a:ea typeface="+mn-ea"/>
                <a:cs typeface="+mn-cs"/>
              </a:rPr>
              <a:t>30-е годы мода вернулась к приталенным формам, которые гораздо больше соответствовали естественным пропорциям женской фигуры и в какой-то степени возвращали привычный женский образ.</a:t>
            </a:r>
          </a:p>
          <a:p>
            <a:r>
              <a:rPr lang="ru-RU" sz="1200" b="0" i="0" kern="1200" dirty="0" smtClean="0">
                <a:solidFill>
                  <a:schemeClr val="tx1"/>
                </a:solidFill>
                <a:latin typeface="+mn-lt"/>
                <a:ea typeface="+mn-ea"/>
                <a:cs typeface="+mn-cs"/>
              </a:rPr>
              <a:t>Эталоном красоты становится романтическая женщина с кукольным лицом, маленьким, пухлым, ярким ртом, с мелкой завивкой – перманентом. И по-прежнему в моде высокая, худощавая фигура с довольно широкими плечами, тонкой талией и узкими бедрами. (Именно такой стала идеальная фигура манекенщицы, такой она остается и теперь).</a:t>
            </a:r>
          </a:p>
          <a:p>
            <a:r>
              <a:rPr lang="ru-RU" sz="1200" b="0" i="0" kern="1200" dirty="0" smtClean="0">
                <a:solidFill>
                  <a:schemeClr val="tx1"/>
                </a:solidFill>
                <a:latin typeface="+mn-lt"/>
                <a:ea typeface="+mn-ea"/>
                <a:cs typeface="+mn-cs"/>
              </a:rPr>
              <a:t>Кто же она, немного загадочная героиня 30-х? Кинозвезда Грета </a:t>
            </a:r>
            <a:r>
              <a:rPr lang="ru-RU" sz="1200" b="0" i="0" kern="1200" dirty="0" err="1" smtClean="0">
                <a:solidFill>
                  <a:schemeClr val="tx1"/>
                </a:solidFill>
                <a:latin typeface="+mn-lt"/>
                <a:ea typeface="+mn-ea"/>
                <a:cs typeface="+mn-cs"/>
              </a:rPr>
              <a:t>Гарбо</a:t>
            </a:r>
            <a:r>
              <a:rPr lang="ru-RU" sz="1200" b="0" i="0" kern="1200" dirty="0" smtClean="0">
                <a:solidFill>
                  <a:schemeClr val="tx1"/>
                </a:solidFill>
                <a:latin typeface="+mn-lt"/>
                <a:ea typeface="+mn-ea"/>
                <a:cs typeface="+mn-cs"/>
              </a:rPr>
              <a:t>. Тонкая, холодная леди с обесцвеченными волосами, выщипанными бровями, длинными закрученными ресницами и яркими ногтями. Свои светлые локоны она укладывает в так называемый «пергамент», наиболее популярная завивка того времени. Ее платья так же элегантны и женственны, как и она сама. Грета </a:t>
            </a:r>
            <a:r>
              <a:rPr lang="ru-RU" sz="1200" b="0" i="0" kern="1200" dirty="0" err="1" smtClean="0">
                <a:solidFill>
                  <a:schemeClr val="tx1"/>
                </a:solidFill>
                <a:latin typeface="+mn-lt"/>
                <a:ea typeface="+mn-ea"/>
                <a:cs typeface="+mn-cs"/>
              </a:rPr>
              <a:t>Гарбо</a:t>
            </a:r>
            <a:r>
              <a:rPr lang="ru-RU" sz="1200" b="0" i="0" kern="1200" dirty="0" smtClean="0">
                <a:solidFill>
                  <a:schemeClr val="tx1"/>
                </a:solidFill>
                <a:latin typeface="+mn-lt"/>
                <a:ea typeface="+mn-ea"/>
                <a:cs typeface="+mn-cs"/>
              </a:rPr>
              <a:t> любит себя украшать, она не показывается на улицу без шляпки с широкими мягкими полями, мехового боа или длинного шарфа. А без перчаток выйти на люди считается неприличным. В руках у нее маленькая изящная сумочка, в которую с трудом влезают косметичка и ключи. Что касается обуви, то в моде устойчивый каблук, но впервые появляются туфли на платформе.</a:t>
            </a:r>
            <a:endParaRPr lang="ru-RU" b="0" dirty="0"/>
          </a:p>
        </p:txBody>
      </p:sp>
      <p:sp>
        <p:nvSpPr>
          <p:cNvPr id="4" name="Номер слайда 3"/>
          <p:cNvSpPr>
            <a:spLocks noGrp="1"/>
          </p:cNvSpPr>
          <p:nvPr>
            <p:ph type="sldNum" sz="quarter" idx="10"/>
          </p:nvPr>
        </p:nvSpPr>
        <p:spPr/>
        <p:txBody>
          <a:bodyPr/>
          <a:lstStyle/>
          <a:p>
            <a:fld id="{00D59B95-CA6F-4D39-ADF5-C602267F9DB5}" type="slidenum">
              <a:rPr lang="ru-RU" smtClean="0"/>
              <a:pPr/>
              <a:t>26</a:t>
            </a:fld>
            <a:endParaRPr lang="ru-RU"/>
          </a:p>
        </p:txBody>
      </p:sp>
    </p:spTree>
    <p:extLst>
      <p:ext uri="{BB962C8B-B14F-4D97-AF65-F5344CB8AC3E}">
        <p14:creationId xmlns:p14="http://schemas.microsoft.com/office/powerpoint/2010/main" val="30583798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b="0" i="0" kern="1200" dirty="0" smtClean="0">
                <a:solidFill>
                  <a:schemeClr val="tx1"/>
                </a:solidFill>
                <a:latin typeface="+mn-lt"/>
                <a:ea typeface="+mn-ea"/>
                <a:cs typeface="+mn-cs"/>
              </a:rPr>
              <a:t>Типаж: соблазнительный. Мода — </a:t>
            </a:r>
            <a:r>
              <a:rPr lang="ru-RU" sz="1200" b="0" i="0" kern="1200" dirty="0" err="1" smtClean="0">
                <a:solidFill>
                  <a:schemeClr val="tx1"/>
                </a:solidFill>
                <a:latin typeface="+mn-lt"/>
                <a:ea typeface="+mn-ea"/>
                <a:cs typeface="+mn-cs"/>
              </a:rPr>
              <a:t>аскетичная</a:t>
            </a:r>
            <a:r>
              <a:rPr lang="ru-RU" sz="1200" b="0" i="0" kern="1200" dirty="0" smtClean="0">
                <a:solidFill>
                  <a:schemeClr val="tx1"/>
                </a:solidFill>
                <a:latin typeface="+mn-lt"/>
                <a:ea typeface="+mn-ea"/>
                <a:cs typeface="+mn-cs"/>
              </a:rPr>
              <a:t> и экономная: прямые юбки до колена, чулки рисуются карандашом прямо на голой ноге, волосы прячутся под мини-шляпку, платок или аккуратную сеточку. Прическа: хвост-пучок или крупные локоны. Макияж: женственный, после войны особенно важно нравиться мужчинам: пухлые губки, пушистые ресницы, сочная помада красных оттенков.</a:t>
            </a:r>
          </a:p>
          <a:p>
            <a:r>
              <a:rPr lang="ru-RU" sz="1200" b="0" i="0" kern="1200" dirty="0" smtClean="0">
                <a:solidFill>
                  <a:schemeClr val="tx1"/>
                </a:solidFill>
                <a:latin typeface="+mn-lt"/>
                <a:ea typeface="+mn-ea"/>
                <a:cs typeface="+mn-cs"/>
              </a:rPr>
              <a:t>Героиня 40-х - это строгая, но очень элегантная дама. Экономия и только экономия: укороченные юбки, противогазные сумки на длинном ремне, пробковые танкетки - что поделаешь, кожа и ткань нужны армии.</a:t>
            </a:r>
            <a:r>
              <a:rPr lang="ru-RU" b="0" dirty="0" smtClean="0"/>
              <a:t/>
            </a:r>
            <a:br>
              <a:rPr lang="ru-RU" b="0" dirty="0" smtClean="0"/>
            </a:br>
            <a:r>
              <a:rPr lang="ru-RU" sz="1200" b="0" i="0" kern="1200" dirty="0" smtClean="0">
                <a:solidFill>
                  <a:schemeClr val="tx1"/>
                </a:solidFill>
                <a:latin typeface="+mn-lt"/>
                <a:ea typeface="+mn-ea"/>
                <a:cs typeface="+mn-cs"/>
              </a:rPr>
              <a:t>Основу ее гардероба составляют форменные платья и костюмы. Входят в моду юбки. Самый распространенный женский костюм: жакет приталенный, с жесткими небольшими «</a:t>
            </a:r>
            <a:r>
              <a:rPr lang="ru-RU" sz="1200" b="0" i="0" kern="1200" dirty="0" err="1" smtClean="0">
                <a:solidFill>
                  <a:schemeClr val="tx1"/>
                </a:solidFill>
                <a:latin typeface="+mn-lt"/>
                <a:ea typeface="+mn-ea"/>
                <a:cs typeface="+mn-cs"/>
              </a:rPr>
              <a:t>подплечниками</a:t>
            </a:r>
            <a:r>
              <a:rPr lang="ru-RU" sz="1200" b="0" i="0" kern="1200" dirty="0" smtClean="0">
                <a:solidFill>
                  <a:schemeClr val="tx1"/>
                </a:solidFill>
                <a:latin typeface="+mn-lt"/>
                <a:ea typeface="+mn-ea"/>
                <a:cs typeface="+mn-cs"/>
              </a:rPr>
              <a:t>» и прямой юбкой до колена. В деталях фасонов встречаются военные элементы: кокетки, карманы, манжеты, хлястики, широкие пояса с пряжками, воротники как на мужских сорочках. Обувь, как и весь наряд, отвечала главному требованию военного времени: практичность. Она была на прочной подошве-танкетке и на шнуровке.</a:t>
            </a:r>
          </a:p>
          <a:p>
            <a:endParaRPr lang="ru-RU" sz="1200" b="0" i="0" kern="1200" dirty="0" smtClean="0">
              <a:solidFill>
                <a:schemeClr val="tx1"/>
              </a:solidFill>
              <a:latin typeface="+mn-lt"/>
              <a:ea typeface="+mn-ea"/>
              <a:cs typeface="+mn-cs"/>
            </a:endParaRPr>
          </a:p>
          <a:p>
            <a:endParaRPr lang="ru-RU" dirty="0"/>
          </a:p>
        </p:txBody>
      </p:sp>
      <p:sp>
        <p:nvSpPr>
          <p:cNvPr id="4" name="Номер слайда 3"/>
          <p:cNvSpPr>
            <a:spLocks noGrp="1"/>
          </p:cNvSpPr>
          <p:nvPr>
            <p:ph type="sldNum" sz="quarter" idx="10"/>
          </p:nvPr>
        </p:nvSpPr>
        <p:spPr/>
        <p:txBody>
          <a:bodyPr/>
          <a:lstStyle/>
          <a:p>
            <a:fld id="{00D59B95-CA6F-4D39-ADF5-C602267F9DB5}" type="slidenum">
              <a:rPr lang="ru-RU" smtClean="0"/>
              <a:pPr/>
              <a:t>27</a:t>
            </a:fld>
            <a:endParaRPr lang="ru-RU"/>
          </a:p>
        </p:txBody>
      </p:sp>
    </p:spTree>
    <p:extLst>
      <p:ext uri="{BB962C8B-B14F-4D97-AF65-F5344CB8AC3E}">
        <p14:creationId xmlns:p14="http://schemas.microsoft.com/office/powerpoint/2010/main" val="37724613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b="0" i="0" kern="1200" dirty="0" smtClean="0">
                <a:solidFill>
                  <a:schemeClr val="tx1"/>
                </a:solidFill>
                <a:latin typeface="+mn-lt"/>
                <a:ea typeface="+mn-ea"/>
                <a:cs typeface="+mn-cs"/>
              </a:rPr>
              <a:t>Принято считать, что стиль 1950-х был самым изящным и очаровательным за всю историю ХХ века. Мода этой эпохи предъявляла женщине жесткие требования — иметь идеальную фигуру с тонкой талией и пышным бюстом, которая создавалась с помощью корсета, накладок на бедра и прокладок в бюстгальтере, и тщательный макияж, который наносили уже с утра. Каждая идеальная домохозяйка и за домашней работой должна была выглядеть как манекенщица (с макияжем, на высоких каблуках, с прической, уложенной волосок к волоску), а вечером превращаться в светскую даму.</a:t>
            </a:r>
            <a:endParaRPr lang="ru-RU" dirty="0"/>
          </a:p>
        </p:txBody>
      </p:sp>
      <p:sp>
        <p:nvSpPr>
          <p:cNvPr id="4" name="Номер слайда 3"/>
          <p:cNvSpPr>
            <a:spLocks noGrp="1"/>
          </p:cNvSpPr>
          <p:nvPr>
            <p:ph type="sldNum" sz="quarter" idx="10"/>
          </p:nvPr>
        </p:nvSpPr>
        <p:spPr/>
        <p:txBody>
          <a:bodyPr/>
          <a:lstStyle/>
          <a:p>
            <a:fld id="{00D59B95-CA6F-4D39-ADF5-C602267F9DB5}" type="slidenum">
              <a:rPr lang="ru-RU" smtClean="0"/>
              <a:pPr/>
              <a:t>28</a:t>
            </a:fld>
            <a:endParaRPr lang="ru-RU"/>
          </a:p>
        </p:txBody>
      </p:sp>
    </p:spTree>
    <p:extLst>
      <p:ext uri="{BB962C8B-B14F-4D97-AF65-F5344CB8AC3E}">
        <p14:creationId xmlns:p14="http://schemas.microsoft.com/office/powerpoint/2010/main" val="29656864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b="0" i="0" kern="1200" dirty="0" smtClean="0">
                <a:solidFill>
                  <a:schemeClr val="tx1"/>
                </a:solidFill>
                <a:latin typeface="+mn-lt"/>
                <a:ea typeface="+mn-ea"/>
                <a:cs typeface="+mn-cs"/>
              </a:rPr>
              <a:t>О 60-х годах можно говорить, как о времени культурной революции. Тогда произошли 3 заметных события в мире моды, положившие начало развития культуры одежды всех последующих десятилетий.</a:t>
            </a:r>
          </a:p>
          <a:p>
            <a:r>
              <a:rPr lang="ru-RU" sz="1200" b="0" i="0" kern="1200" dirty="0" smtClean="0">
                <a:solidFill>
                  <a:schemeClr val="tx1"/>
                </a:solidFill>
                <a:latin typeface="+mn-lt"/>
                <a:ea typeface="+mn-ea"/>
                <a:cs typeface="+mn-cs"/>
              </a:rPr>
              <a:t>Итак, во-первых, молодежная мода, в современном понимании, родилась именно в 60-е! Молодежь заявила о собственном мировоззрении и объявила о создании собственной культуры. И это было революцией! До этого времени молодые люди одевались почти так же как их солидные родители. Иногда только носили чуть смелые цвета.</a:t>
            </a:r>
          </a:p>
          <a:p>
            <a:r>
              <a:rPr lang="ru-RU" sz="1200" b="0" i="0" kern="1200" dirty="0" smtClean="0">
                <a:solidFill>
                  <a:schemeClr val="tx1"/>
                </a:solidFill>
                <a:latin typeface="+mn-lt"/>
                <a:ea typeface="+mn-ea"/>
                <a:cs typeface="+mn-cs"/>
              </a:rPr>
              <a:t>Вторым, безусловно, революционным моментом, стало создание Мери Квант мини-юбки. Вот когда женщины получили настоящую свободу! Мини-юбки не были всего лишь одним из стилей одежды, приемлемым лишь для молодежи, их носили все женщины, независимо от возраста и фигуры.</a:t>
            </a:r>
          </a:p>
          <a:p>
            <a:r>
              <a:rPr lang="ru-RU" sz="1200" b="0" i="0" kern="1200" dirty="0" smtClean="0">
                <a:solidFill>
                  <a:schemeClr val="tx1"/>
                </a:solidFill>
                <a:latin typeface="+mn-lt"/>
                <a:ea typeface="+mn-ea"/>
                <a:cs typeface="+mn-cs"/>
              </a:rPr>
              <a:t>И, наконец, третье яркое явление в мире моды, появление нового модного образа – худенькой девочки-подростка, до этого времени моду демонстрировали вполне взрослые дамы. Воплощением этого нового образа стала модель </a:t>
            </a:r>
            <a:r>
              <a:rPr lang="ru-RU" sz="1200" b="0" i="0" kern="1200" dirty="0" err="1" smtClean="0">
                <a:solidFill>
                  <a:schemeClr val="tx1"/>
                </a:solidFill>
                <a:latin typeface="+mn-lt"/>
                <a:ea typeface="+mn-ea"/>
                <a:cs typeface="+mn-cs"/>
              </a:rPr>
              <a:t>Твигги</a:t>
            </a:r>
            <a:r>
              <a:rPr lang="ru-RU" sz="1200" b="0" i="0" kern="1200" dirty="0" smtClean="0">
                <a:solidFill>
                  <a:schemeClr val="tx1"/>
                </a:solidFill>
                <a:latin typeface="+mn-lt"/>
                <a:ea typeface="+mn-ea"/>
                <a:cs typeface="+mn-cs"/>
              </a:rPr>
              <a:t>. Хотя, безусловно, были такие героини как роскошная </a:t>
            </a:r>
            <a:r>
              <a:rPr lang="ru-RU" sz="1200" b="0" i="0" kern="1200" dirty="0" err="1" smtClean="0">
                <a:solidFill>
                  <a:schemeClr val="tx1"/>
                </a:solidFill>
                <a:latin typeface="+mn-lt"/>
                <a:ea typeface="+mn-ea"/>
                <a:cs typeface="+mn-cs"/>
              </a:rPr>
              <a:t>Бриджит</a:t>
            </a:r>
            <a:r>
              <a:rPr lang="ru-RU" sz="1200" b="0" i="0" kern="1200" dirty="0" smtClean="0">
                <a:solidFill>
                  <a:schemeClr val="tx1"/>
                </a:solidFill>
                <a:latin typeface="+mn-lt"/>
                <a:ea typeface="+mn-ea"/>
                <a:cs typeface="+mn-cs"/>
              </a:rPr>
              <a:t> Бордо и хрупкая </a:t>
            </a:r>
            <a:r>
              <a:rPr lang="ru-RU" sz="1200" b="0" i="0" kern="1200" dirty="0" err="1" smtClean="0">
                <a:solidFill>
                  <a:schemeClr val="tx1"/>
                </a:solidFill>
                <a:latin typeface="+mn-lt"/>
                <a:ea typeface="+mn-ea"/>
                <a:cs typeface="+mn-cs"/>
              </a:rPr>
              <a:t>Одри</a:t>
            </a:r>
            <a:r>
              <a:rPr lang="ru-RU" sz="1200" b="0" i="0" kern="1200" dirty="0" smtClean="0">
                <a:solidFill>
                  <a:schemeClr val="tx1"/>
                </a:solidFill>
                <a:latin typeface="+mn-lt"/>
                <a:ea typeface="+mn-ea"/>
                <a:cs typeface="+mn-cs"/>
              </a:rPr>
              <a:t> </a:t>
            </a:r>
            <a:r>
              <a:rPr lang="ru-RU" sz="1200" b="0" i="0" kern="1200" dirty="0" err="1" smtClean="0">
                <a:solidFill>
                  <a:schemeClr val="tx1"/>
                </a:solidFill>
                <a:latin typeface="+mn-lt"/>
                <a:ea typeface="+mn-ea"/>
                <a:cs typeface="+mn-cs"/>
              </a:rPr>
              <a:t>Хепберн</a:t>
            </a:r>
            <a:r>
              <a:rPr lang="ru-RU" sz="1200" b="0" i="0" kern="1200" dirty="0" smtClean="0">
                <a:solidFill>
                  <a:schemeClr val="tx1"/>
                </a:solidFill>
                <a:latin typeface="+mn-lt"/>
                <a:ea typeface="+mn-ea"/>
                <a:cs typeface="+mn-cs"/>
              </a:rPr>
              <a:t>, но именно </a:t>
            </a:r>
            <a:r>
              <a:rPr lang="ru-RU" sz="1200" b="0" i="0" kern="1200" dirty="0" err="1" smtClean="0">
                <a:solidFill>
                  <a:schemeClr val="tx1"/>
                </a:solidFill>
                <a:latin typeface="+mn-lt"/>
                <a:ea typeface="+mn-ea"/>
                <a:cs typeface="+mn-cs"/>
              </a:rPr>
              <a:t>Твигги</a:t>
            </a:r>
            <a:r>
              <a:rPr lang="ru-RU" sz="1200" b="0" i="0" kern="1200" dirty="0" smtClean="0">
                <a:solidFill>
                  <a:schemeClr val="tx1"/>
                </a:solidFill>
                <a:latin typeface="+mn-lt"/>
                <a:ea typeface="+mn-ea"/>
                <a:cs typeface="+mn-cs"/>
              </a:rPr>
              <a:t> стала воплощением нового времени.</a:t>
            </a:r>
          </a:p>
          <a:p>
            <a:endParaRPr lang="ru-RU" dirty="0"/>
          </a:p>
        </p:txBody>
      </p:sp>
      <p:sp>
        <p:nvSpPr>
          <p:cNvPr id="4" name="Номер слайда 3"/>
          <p:cNvSpPr>
            <a:spLocks noGrp="1"/>
          </p:cNvSpPr>
          <p:nvPr>
            <p:ph type="sldNum" sz="quarter" idx="10"/>
          </p:nvPr>
        </p:nvSpPr>
        <p:spPr/>
        <p:txBody>
          <a:bodyPr/>
          <a:lstStyle/>
          <a:p>
            <a:fld id="{00D59B95-CA6F-4D39-ADF5-C602267F9DB5}" type="slidenum">
              <a:rPr lang="ru-RU" smtClean="0"/>
              <a:pPr/>
              <a:t>29</a:t>
            </a:fld>
            <a:endParaRPr lang="ru-RU"/>
          </a:p>
        </p:txBody>
      </p:sp>
    </p:spTree>
    <p:extLst>
      <p:ext uri="{BB962C8B-B14F-4D97-AF65-F5344CB8AC3E}">
        <p14:creationId xmlns:p14="http://schemas.microsoft.com/office/powerpoint/2010/main" val="215552839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b="0" i="0" kern="1200" dirty="0" smtClean="0">
                <a:solidFill>
                  <a:schemeClr val="tx1"/>
                </a:solidFill>
                <a:latin typeface="+mn-lt"/>
                <a:ea typeface="+mn-ea"/>
                <a:cs typeface="+mn-cs"/>
              </a:rPr>
              <a:t>Итак, девушка-мечта 60-х: </a:t>
            </a:r>
            <a:br>
              <a:rPr lang="ru-RU" sz="1200" b="0" i="0" kern="1200" dirty="0" smtClean="0">
                <a:solidFill>
                  <a:schemeClr val="tx1"/>
                </a:solidFill>
                <a:latin typeface="+mn-lt"/>
                <a:ea typeface="+mn-ea"/>
                <a:cs typeface="+mn-cs"/>
              </a:rPr>
            </a:br>
            <a:r>
              <a:rPr lang="ru-RU" sz="1200" b="0" i="0" kern="1200" dirty="0" smtClean="0">
                <a:solidFill>
                  <a:schemeClr val="tx1"/>
                </a:solidFill>
                <a:latin typeface="+mn-lt"/>
                <a:ea typeface="+mn-ea"/>
                <a:cs typeface="+mn-cs"/>
              </a:rPr>
              <a:t>Прическа – пышная </a:t>
            </a:r>
            <a:r>
              <a:rPr lang="ru-RU" sz="1200" b="0" i="0" kern="1200" dirty="0" err="1" smtClean="0">
                <a:solidFill>
                  <a:schemeClr val="tx1"/>
                </a:solidFill>
                <a:latin typeface="+mn-lt"/>
                <a:ea typeface="+mn-ea"/>
                <a:cs typeface="+mn-cs"/>
              </a:rPr>
              <a:t>стрижечка</a:t>
            </a:r>
            <a:r>
              <a:rPr lang="ru-RU" sz="1200" b="0" i="0" kern="1200" dirty="0" smtClean="0">
                <a:solidFill>
                  <a:schemeClr val="tx1"/>
                </a:solidFill>
                <a:latin typeface="+mn-lt"/>
                <a:ea typeface="+mn-ea"/>
                <a:cs typeface="+mn-cs"/>
              </a:rPr>
              <a:t>, чуть волнистые волосы.</a:t>
            </a:r>
            <a:br>
              <a:rPr lang="ru-RU" sz="1200" b="0" i="0" kern="1200" dirty="0" smtClean="0">
                <a:solidFill>
                  <a:schemeClr val="tx1"/>
                </a:solidFill>
                <a:latin typeface="+mn-lt"/>
                <a:ea typeface="+mn-ea"/>
                <a:cs typeface="+mn-cs"/>
              </a:rPr>
            </a:br>
            <a:r>
              <a:rPr lang="ru-RU" sz="1200" b="0" i="0" kern="1200" dirty="0" smtClean="0">
                <a:solidFill>
                  <a:schemeClr val="tx1"/>
                </a:solidFill>
                <a:latin typeface="+mn-lt"/>
                <a:ea typeface="+mn-ea"/>
                <a:cs typeface="+mn-cs"/>
              </a:rPr>
              <a:t>Макияж – акцент на глаза, знаменитые стрелки-«бананы», мода на веснушки. </a:t>
            </a:r>
            <a:br>
              <a:rPr lang="ru-RU" sz="1200" b="0" i="0" kern="1200" dirty="0" smtClean="0">
                <a:solidFill>
                  <a:schemeClr val="tx1"/>
                </a:solidFill>
                <a:latin typeface="+mn-lt"/>
                <a:ea typeface="+mn-ea"/>
                <a:cs typeface="+mn-cs"/>
              </a:rPr>
            </a:br>
            <a:r>
              <a:rPr lang="ru-RU" sz="1200" b="0" i="0" kern="1200" dirty="0" smtClean="0">
                <a:solidFill>
                  <a:schemeClr val="tx1"/>
                </a:solidFill>
                <a:latin typeface="+mn-lt"/>
                <a:ea typeface="+mn-ea"/>
                <a:cs typeface="+mn-cs"/>
              </a:rPr>
              <a:t>Фигура – тоненькая, загар, почти мальчик-подросток. </a:t>
            </a:r>
            <a:br>
              <a:rPr lang="ru-RU" sz="1200" b="0" i="0" kern="1200" dirty="0" smtClean="0">
                <a:solidFill>
                  <a:schemeClr val="tx1"/>
                </a:solidFill>
                <a:latin typeface="+mn-lt"/>
                <a:ea typeface="+mn-ea"/>
                <a:cs typeface="+mn-cs"/>
              </a:rPr>
            </a:br>
            <a:r>
              <a:rPr lang="ru-RU" sz="1200" b="0" i="0" kern="1200" dirty="0" smtClean="0">
                <a:solidFill>
                  <a:schemeClr val="tx1"/>
                </a:solidFill>
                <a:latin typeface="+mn-lt"/>
                <a:ea typeface="+mn-ea"/>
                <a:cs typeface="+mn-cs"/>
              </a:rPr>
              <a:t>Одежда – в 60-е особенно актуальны платья, конечно же, </a:t>
            </a:r>
            <a:r>
              <a:rPr lang="ru-RU" sz="1200" b="0" i="0" kern="1200" dirty="0" err="1" smtClean="0">
                <a:solidFill>
                  <a:schemeClr val="tx1"/>
                </a:solidFill>
                <a:latin typeface="+mn-lt"/>
                <a:ea typeface="+mn-ea"/>
                <a:cs typeface="+mn-cs"/>
              </a:rPr>
              <a:t>супер-мини</a:t>
            </a:r>
            <a:r>
              <a:rPr lang="ru-RU" sz="1200" b="0" i="0" kern="1200" dirty="0" smtClean="0">
                <a:solidFill>
                  <a:schemeClr val="tx1"/>
                </a:solidFill>
                <a:latin typeface="+mn-lt"/>
                <a:ea typeface="+mn-ea"/>
                <a:cs typeface="+mn-cs"/>
              </a:rPr>
              <a:t>, раздельные верх и низ носят значительно меньше. Чистые формы, минимум лаконичной, чистых геометрических форм, отделки. Спорт и космос – девиз одежды середины 60-х.</a:t>
            </a:r>
            <a:br>
              <a:rPr lang="ru-RU" sz="1200" b="0" i="0" kern="1200" dirty="0" smtClean="0">
                <a:solidFill>
                  <a:schemeClr val="tx1"/>
                </a:solidFill>
                <a:latin typeface="+mn-lt"/>
                <a:ea typeface="+mn-ea"/>
                <a:cs typeface="+mn-cs"/>
              </a:rPr>
            </a:br>
            <a:r>
              <a:rPr lang="ru-RU" sz="1200" b="0" i="0" kern="1200" dirty="0" smtClean="0">
                <a:solidFill>
                  <a:schemeClr val="tx1"/>
                </a:solidFill>
                <a:latin typeface="+mn-lt"/>
                <a:ea typeface="+mn-ea"/>
                <a:cs typeface="+mn-cs"/>
              </a:rPr>
              <a:t>На ногах – бум сапог. Наиболее отчаянные модницы их носят и летом и зимой, и с пальто, и с платьем, и с жакетом. Но так же очень популярны высокие гольфы и туфельки на устойчивом каблуке.</a:t>
            </a:r>
          </a:p>
          <a:p>
            <a:r>
              <a:rPr lang="ru-RU" sz="1200" b="0" i="0" kern="1200" dirty="0" smtClean="0">
                <a:solidFill>
                  <a:schemeClr val="tx1"/>
                </a:solidFill>
                <a:latin typeface="+mn-lt"/>
                <a:ea typeface="+mn-ea"/>
                <a:cs typeface="+mn-cs"/>
              </a:rPr>
              <a:t>В 60-е в моду вошла крупная бижутерия, женщины носили яркие, массивные украшения из пластика. Появляется одежда из абсолютно новых материалов – прозрачного пластика, металла и даже бумаги. Именно 60-е дали образ современной женщины.</a:t>
            </a:r>
            <a:r>
              <a:rPr lang="ru-RU" dirty="0" smtClean="0"/>
              <a:t/>
            </a:r>
            <a:br>
              <a:rPr lang="ru-RU" dirty="0" smtClean="0"/>
            </a:br>
            <a:endParaRPr lang="ru-RU" dirty="0"/>
          </a:p>
        </p:txBody>
      </p:sp>
      <p:sp>
        <p:nvSpPr>
          <p:cNvPr id="4" name="Номер слайда 3"/>
          <p:cNvSpPr>
            <a:spLocks noGrp="1"/>
          </p:cNvSpPr>
          <p:nvPr>
            <p:ph type="sldNum" sz="quarter" idx="10"/>
          </p:nvPr>
        </p:nvSpPr>
        <p:spPr/>
        <p:txBody>
          <a:bodyPr/>
          <a:lstStyle/>
          <a:p>
            <a:fld id="{00D59B95-CA6F-4D39-ADF5-C602267F9DB5}" type="slidenum">
              <a:rPr lang="ru-RU" smtClean="0"/>
              <a:pPr/>
              <a:t>30</a:t>
            </a:fld>
            <a:endParaRPr lang="ru-RU"/>
          </a:p>
        </p:txBody>
      </p:sp>
    </p:spTree>
    <p:extLst>
      <p:ext uri="{BB962C8B-B14F-4D97-AF65-F5344CB8AC3E}">
        <p14:creationId xmlns:p14="http://schemas.microsoft.com/office/powerpoint/2010/main" val="407088871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b="0" i="0" kern="1200" dirty="0" smtClean="0">
                <a:solidFill>
                  <a:schemeClr val="tx1"/>
                </a:solidFill>
                <a:latin typeface="+mn-lt"/>
                <a:ea typeface="+mn-ea"/>
                <a:cs typeface="+mn-cs"/>
              </a:rPr>
              <a:t>Типаж: хиппи — дети цветов. В моде: фольклорная мода, этнические украшения, стиль хиппи, </a:t>
            </a:r>
            <a:r>
              <a:rPr lang="ru-RU" sz="1200" b="0" i="0" kern="1200" dirty="0" err="1" smtClean="0">
                <a:solidFill>
                  <a:schemeClr val="tx1"/>
                </a:solidFill>
                <a:latin typeface="+mn-lt"/>
                <a:ea typeface="+mn-ea"/>
                <a:cs typeface="+mn-cs"/>
              </a:rPr>
              <a:t>милитари</a:t>
            </a:r>
            <a:r>
              <a:rPr lang="ru-RU" sz="1200" b="0" i="0" kern="1200" dirty="0" smtClean="0">
                <a:solidFill>
                  <a:schemeClr val="tx1"/>
                </a:solidFill>
                <a:latin typeface="+mn-lt"/>
                <a:ea typeface="+mn-ea"/>
                <a:cs typeface="+mn-cs"/>
              </a:rPr>
              <a:t>, панк. Макияж: либо полная естественность (никакого макияжа плюс взъерошенные брови), либо экстрим: черная, зеленая помада, яркие дикие глаза, полный хаос на лице. Прическа на выбор: грива, хвост, химическая завивка, ирокез ярких цветов. </a:t>
            </a:r>
          </a:p>
          <a:p>
            <a:r>
              <a:rPr lang="ru-RU" sz="1200" b="0" i="0" kern="1200" dirty="0" smtClean="0">
                <a:solidFill>
                  <a:schemeClr val="tx1"/>
                </a:solidFill>
                <a:latin typeface="+mn-lt"/>
                <a:ea typeface="+mn-ea"/>
                <a:cs typeface="+mn-cs"/>
              </a:rPr>
              <a:t>Юная девушка с подчеркнутыми макияжем лучистыми глазами в повседневном наряде предпочитала блузу типа батника, гладкую или с растительным орнаментом, либо водолазку с узким воротом, обтягивающую фигуру. Водолазка в 70-х стала настоящим хитом, не иметь ее в гардеробе было просто неприлично. Их носили все и всюду, независимо от пола и цели встречи: на деловую встречу или свидание – этот </a:t>
            </a:r>
            <a:r>
              <a:rPr lang="ru-RU" sz="1200" b="0" i="0" kern="1200" dirty="0" err="1" smtClean="0">
                <a:solidFill>
                  <a:schemeClr val="tx1"/>
                </a:solidFill>
                <a:latin typeface="+mn-lt"/>
                <a:ea typeface="+mn-ea"/>
                <a:cs typeface="+mn-cs"/>
              </a:rPr>
              <a:t>свитерок</a:t>
            </a:r>
            <a:r>
              <a:rPr lang="ru-RU" sz="1200" b="0" i="0" kern="1200" dirty="0" smtClean="0">
                <a:solidFill>
                  <a:schemeClr val="tx1"/>
                </a:solidFill>
                <a:latin typeface="+mn-lt"/>
                <a:ea typeface="+mn-ea"/>
                <a:cs typeface="+mn-cs"/>
              </a:rPr>
              <a:t> Ваш козырь.</a:t>
            </a:r>
          </a:p>
          <a:p>
            <a:r>
              <a:rPr lang="ru-RU" sz="1200" b="0" i="0" kern="1200" dirty="0" smtClean="0">
                <a:solidFill>
                  <a:schemeClr val="tx1"/>
                </a:solidFill>
                <a:latin typeface="+mn-lt"/>
                <a:ea typeface="+mn-ea"/>
                <a:cs typeface="+mn-cs"/>
              </a:rPr>
              <a:t>Самая популярная длина юбки - середина икры, лучшая модель клеш. Не важно, брюки это или юбка. Но не слишком широко. Наиболее экстремальный вариант брюк – сверху обтягивающие, снизу солнце-клеш. А на хрупких ножках «</a:t>
            </a:r>
            <a:r>
              <a:rPr lang="ru-RU" sz="1200" b="0" i="0" kern="1200" dirty="0" err="1" smtClean="0">
                <a:solidFill>
                  <a:schemeClr val="tx1"/>
                </a:solidFill>
                <a:latin typeface="+mn-lt"/>
                <a:ea typeface="+mn-ea"/>
                <a:cs typeface="+mn-cs"/>
              </a:rPr>
              <a:t>шузы</a:t>
            </a:r>
            <a:r>
              <a:rPr lang="ru-RU" sz="1200" b="0" i="0" kern="1200" dirty="0" smtClean="0">
                <a:solidFill>
                  <a:schemeClr val="tx1"/>
                </a:solidFill>
                <a:latin typeface="+mn-lt"/>
                <a:ea typeface="+mn-ea"/>
                <a:cs typeface="+mn-cs"/>
              </a:rPr>
              <a:t>» на платформе или на широком устойчивом каблуке.</a:t>
            </a:r>
          </a:p>
          <a:p>
            <a:r>
              <a:rPr lang="ru-RU" sz="1200" b="0" i="0" kern="1200" dirty="0" smtClean="0">
                <a:solidFill>
                  <a:schemeClr val="tx1"/>
                </a:solidFill>
                <a:latin typeface="+mn-lt"/>
                <a:ea typeface="+mn-ea"/>
                <a:cs typeface="+mn-cs"/>
              </a:rPr>
              <a:t>На плечи спускались чуть подкрученные локоны, на лбу – неизменная косая челка. Прекрасным дополнением был маленький беретик.</a:t>
            </a:r>
          </a:p>
          <a:p>
            <a:r>
              <a:rPr lang="ru-RU" sz="1200" b="0" i="0" kern="1200" dirty="0" smtClean="0">
                <a:solidFill>
                  <a:schemeClr val="tx1"/>
                </a:solidFill>
                <a:latin typeface="+mn-lt"/>
                <a:ea typeface="+mn-ea"/>
                <a:cs typeface="+mn-cs"/>
              </a:rPr>
              <a:t>Вечерний наряд большеглазые блондинки украшали деталями романтического стиля: расклешенные юбки с цветочным орнаментом, воланы, оборки, газовые шарфы. Ультра - широкие макси-юбки.</a:t>
            </a:r>
          </a:p>
          <a:p>
            <a:endParaRPr lang="ru-RU" dirty="0"/>
          </a:p>
        </p:txBody>
      </p:sp>
      <p:sp>
        <p:nvSpPr>
          <p:cNvPr id="4" name="Номер слайда 3"/>
          <p:cNvSpPr>
            <a:spLocks noGrp="1"/>
          </p:cNvSpPr>
          <p:nvPr>
            <p:ph type="sldNum" sz="quarter" idx="10"/>
          </p:nvPr>
        </p:nvSpPr>
        <p:spPr/>
        <p:txBody>
          <a:bodyPr/>
          <a:lstStyle/>
          <a:p>
            <a:fld id="{00D59B95-CA6F-4D39-ADF5-C602267F9DB5}" type="slidenum">
              <a:rPr lang="ru-RU" smtClean="0"/>
              <a:pPr/>
              <a:t>31</a:t>
            </a:fld>
            <a:endParaRPr lang="ru-RU"/>
          </a:p>
        </p:txBody>
      </p:sp>
    </p:spTree>
    <p:extLst>
      <p:ext uri="{BB962C8B-B14F-4D97-AF65-F5344CB8AC3E}">
        <p14:creationId xmlns:p14="http://schemas.microsoft.com/office/powerpoint/2010/main" val="16810144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b="0" i="0" kern="1200" dirty="0" smtClean="0">
                <a:solidFill>
                  <a:schemeClr val="tx1"/>
                </a:solidFill>
                <a:latin typeface="+mn-lt"/>
                <a:ea typeface="+mn-ea"/>
                <a:cs typeface="+mn-cs"/>
              </a:rPr>
              <a:t>Типаж: накаченная здоровая женщина с широкими бедрами и узким тазом. Идеал: королева аэробики Джейн Фонда. Дамы ринулись в </a:t>
            </a:r>
            <a:r>
              <a:rPr lang="ru-RU" sz="1200" b="0" i="0" kern="1200" dirty="0" err="1" smtClean="0">
                <a:solidFill>
                  <a:schemeClr val="tx1"/>
                </a:solidFill>
                <a:latin typeface="+mn-lt"/>
                <a:ea typeface="+mn-ea"/>
                <a:cs typeface="+mn-cs"/>
              </a:rPr>
              <a:t>фитнес-студии</a:t>
            </a:r>
            <a:r>
              <a:rPr lang="ru-RU" sz="1200" b="0" i="0" kern="1200" dirty="0" smtClean="0">
                <a:solidFill>
                  <a:schemeClr val="tx1"/>
                </a:solidFill>
                <a:latin typeface="+mn-lt"/>
                <a:ea typeface="+mn-ea"/>
                <a:cs typeface="+mn-cs"/>
              </a:rPr>
              <a:t>, популярностью пользовался девиз «Стране нужно новое тело». В моде яркие тени, разноцветная помада, растушевка, отсутствие контура. Прическа: пышные, начесанные гривы.</a:t>
            </a:r>
            <a:endParaRPr lang="ru-RU" dirty="0"/>
          </a:p>
        </p:txBody>
      </p:sp>
      <p:sp>
        <p:nvSpPr>
          <p:cNvPr id="4" name="Номер слайда 3"/>
          <p:cNvSpPr>
            <a:spLocks noGrp="1"/>
          </p:cNvSpPr>
          <p:nvPr>
            <p:ph type="sldNum" sz="quarter" idx="10"/>
          </p:nvPr>
        </p:nvSpPr>
        <p:spPr/>
        <p:txBody>
          <a:bodyPr/>
          <a:lstStyle/>
          <a:p>
            <a:fld id="{00D59B95-CA6F-4D39-ADF5-C602267F9DB5}" type="slidenum">
              <a:rPr lang="ru-RU" smtClean="0"/>
              <a:pPr/>
              <a:t>32</a:t>
            </a:fld>
            <a:endParaRPr lang="ru-RU"/>
          </a:p>
        </p:txBody>
      </p:sp>
    </p:spTree>
    <p:extLst>
      <p:ext uri="{BB962C8B-B14F-4D97-AF65-F5344CB8AC3E}">
        <p14:creationId xmlns:p14="http://schemas.microsoft.com/office/powerpoint/2010/main" val="201304504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b="0" i="0" kern="1200" dirty="0" smtClean="0">
                <a:solidFill>
                  <a:schemeClr val="tx1"/>
                </a:solidFill>
                <a:latin typeface="+mn-lt"/>
                <a:ea typeface="+mn-ea"/>
                <a:cs typeface="+mn-cs"/>
              </a:rPr>
              <a:t>Типаж: </a:t>
            </a:r>
            <a:r>
              <a:rPr lang="ru-RU" sz="1200" b="0" i="0" kern="1200" dirty="0" err="1" smtClean="0">
                <a:solidFill>
                  <a:schemeClr val="tx1"/>
                </a:solidFill>
                <a:latin typeface="+mn-lt"/>
                <a:ea typeface="+mn-ea"/>
                <a:cs typeface="+mn-cs"/>
              </a:rPr>
              <a:t>супермодель</a:t>
            </a:r>
            <a:r>
              <a:rPr lang="ru-RU" sz="1200" b="0" i="0" kern="1200" dirty="0" smtClean="0">
                <a:solidFill>
                  <a:schemeClr val="tx1"/>
                </a:solidFill>
                <a:latin typeface="+mn-lt"/>
                <a:ea typeface="+mn-ea"/>
                <a:cs typeface="+mn-cs"/>
              </a:rPr>
              <a:t>, 90-60-90, рост от 175 и выше. Мода: стиль </a:t>
            </a:r>
            <a:r>
              <a:rPr lang="ru-RU" sz="1200" b="0" i="0" kern="1200" dirty="0" err="1" smtClean="0">
                <a:solidFill>
                  <a:schemeClr val="tx1"/>
                </a:solidFill>
                <a:latin typeface="+mn-lt"/>
                <a:ea typeface="+mn-ea"/>
                <a:cs typeface="+mn-cs"/>
              </a:rPr>
              <a:t>гранж</a:t>
            </a:r>
            <a:r>
              <a:rPr lang="ru-RU" sz="1200" b="0" i="0" kern="1200" dirty="0" smtClean="0">
                <a:solidFill>
                  <a:schemeClr val="tx1"/>
                </a:solidFill>
                <a:latin typeface="+mn-lt"/>
                <a:ea typeface="+mn-ea"/>
                <a:cs typeface="+mn-cs"/>
              </a:rPr>
              <a:t>, наигранная неряшливость, позже — явное смешение стилей, подчеркнутая индивидуальность. Лицо: умытое, в стиле глянца. Прическа: кудри, конский хвост, стрижки «под пажа».</a:t>
            </a:r>
            <a:endParaRPr lang="ru-RU" dirty="0"/>
          </a:p>
        </p:txBody>
      </p:sp>
      <p:sp>
        <p:nvSpPr>
          <p:cNvPr id="4" name="Номер слайда 3"/>
          <p:cNvSpPr>
            <a:spLocks noGrp="1"/>
          </p:cNvSpPr>
          <p:nvPr>
            <p:ph type="sldNum" sz="quarter" idx="10"/>
          </p:nvPr>
        </p:nvSpPr>
        <p:spPr/>
        <p:txBody>
          <a:bodyPr/>
          <a:lstStyle/>
          <a:p>
            <a:fld id="{00D59B95-CA6F-4D39-ADF5-C602267F9DB5}" type="slidenum">
              <a:rPr lang="ru-RU" smtClean="0"/>
              <a:pPr/>
              <a:t>33</a:t>
            </a:fld>
            <a:endParaRPr lang="ru-RU"/>
          </a:p>
        </p:txBody>
      </p:sp>
    </p:spTree>
    <p:extLst>
      <p:ext uri="{BB962C8B-B14F-4D97-AF65-F5344CB8AC3E}">
        <p14:creationId xmlns:p14="http://schemas.microsoft.com/office/powerpoint/2010/main" val="21850893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7616EF77-66D3-4293-8999-18F9E4893FF9}" type="datetimeFigureOut">
              <a:rPr lang="ru-RU" smtClean="0"/>
              <a:pPr/>
              <a:t>27.03.2020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E2782A0-BA91-492A-A2BC-13AFBDF1A293}"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7616EF77-66D3-4293-8999-18F9E4893FF9}" type="datetimeFigureOut">
              <a:rPr lang="ru-RU" smtClean="0"/>
              <a:pPr/>
              <a:t>27.03.2020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E2782A0-BA91-492A-A2BC-13AFBDF1A293}" type="slidenum">
              <a:rPr lang="ru-RU" smtClean="0"/>
              <a:pPr/>
              <a:t>‹#›</a:t>
            </a:fld>
            <a:endParaRPr lang="ru-RU"/>
          </a:p>
        </p:txBody>
      </p:sp>
      <p:sp>
        <p:nvSpPr>
          <p:cNvPr id="7" name="Title 6"/>
          <p:cNvSpPr>
            <a:spLocks noGrp="1"/>
          </p:cNvSpPr>
          <p:nvPr>
            <p:ph type="title"/>
          </p:nvPr>
        </p:nvSpPr>
        <p:spPr/>
        <p:txBody>
          <a:bodyPr/>
          <a:lstStyle/>
          <a:p>
            <a:r>
              <a:rPr lang="ru-RU" smtClean="0"/>
              <a:t>Образец заголовка</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7616EF77-66D3-4293-8999-18F9E4893FF9}" type="datetimeFigureOut">
              <a:rPr lang="ru-RU" smtClean="0"/>
              <a:pPr/>
              <a:t>27.03.2020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E2782A0-BA91-492A-A2BC-13AFBDF1A293}"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7616EF77-66D3-4293-8999-18F9E4893FF9}" type="datetimeFigureOut">
              <a:rPr lang="ru-RU" smtClean="0"/>
              <a:pPr/>
              <a:t>27.03.2020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E2782A0-BA91-492A-A2BC-13AFBDF1A293}" type="slidenum">
              <a:rPr lang="ru-RU" smtClean="0"/>
              <a:pPr/>
              <a:t>‹#›</a:t>
            </a:fld>
            <a:endParaRPr lang="ru-RU"/>
          </a:p>
        </p:txBody>
      </p:sp>
      <p:sp>
        <p:nvSpPr>
          <p:cNvPr id="9" name="Content Placeholder 8"/>
          <p:cNvSpPr>
            <a:spLocks noGrp="1"/>
          </p:cNvSpPr>
          <p:nvPr>
            <p:ph sz="quarter" idx="13"/>
          </p:nvPr>
        </p:nvSpPr>
        <p:spPr>
          <a:xfrm>
            <a:off x="676655"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7616EF77-66D3-4293-8999-18F9E4893FF9}" type="datetimeFigureOut">
              <a:rPr lang="ru-RU" smtClean="0"/>
              <a:pPr/>
              <a:t>27.03.2020</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1E2782A0-BA91-492A-A2BC-13AFBDF1A293}"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7616EF77-66D3-4293-8999-18F9E4893FF9}" type="datetimeFigureOut">
              <a:rPr lang="ru-RU" smtClean="0"/>
              <a:pPr/>
              <a:t>27.03.2020</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1E2782A0-BA91-492A-A2BC-13AFBDF1A293}"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7616EF77-66D3-4293-8999-18F9E4893FF9}" type="datetimeFigureOut">
              <a:rPr lang="ru-RU" smtClean="0"/>
              <a:pPr/>
              <a:t>27.03.2020</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1E2782A0-BA91-492A-A2BC-13AFBDF1A293}"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7616EF77-66D3-4293-8999-18F9E4893FF9}" type="datetimeFigureOut">
              <a:rPr lang="ru-RU" smtClean="0"/>
              <a:pPr/>
              <a:t>27.03.2020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E2782A0-BA91-492A-A2BC-13AFBDF1A293}" type="slidenum">
              <a:rPr lang="ru-RU" smtClean="0"/>
              <a:pPr/>
              <a:t>‹#›</a:t>
            </a:fld>
            <a:endParaRPr lang="ru-RU"/>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7616EF77-66D3-4293-8999-18F9E4893FF9}" type="datetimeFigureOut">
              <a:rPr lang="ru-RU" smtClean="0"/>
              <a:pPr/>
              <a:t>27.03.2020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E2782A0-BA91-492A-A2BC-13AFBDF1A293}" type="slidenum">
              <a:rPr lang="ru-RU" smtClean="0"/>
              <a:pPr/>
              <a:t>‹#›</a:t>
            </a:fld>
            <a:endParaRPr lang="ru-RU"/>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7616EF77-66D3-4293-8999-18F9E4893FF9}" type="datetimeFigureOut">
              <a:rPr lang="ru-RU" smtClean="0"/>
              <a:pPr/>
              <a:t>27.03.2020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E2782A0-BA91-492A-A2BC-13AFBDF1A293}"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7616EF77-66D3-4293-8999-18F9E4893FF9}" type="datetimeFigureOut">
              <a:rPr lang="ru-RU" smtClean="0"/>
              <a:pPr/>
              <a:t>27.03.2020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E2782A0-BA91-492A-A2BC-13AFBDF1A293}" type="slidenum">
              <a:rPr lang="ru-RU" smtClean="0"/>
              <a:pPr/>
              <a:t>‹#›</a:t>
            </a:fld>
            <a:endParaRPr lang="ru-RU"/>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7616EF77-66D3-4293-8999-18F9E4893FF9}" type="datetimeFigureOut">
              <a:rPr lang="ru-RU" smtClean="0"/>
              <a:pPr/>
              <a:t>27.03.2020</a:t>
            </a:fld>
            <a:endParaRPr lang="ru-RU"/>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ru-RU"/>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1E2782A0-BA91-492A-A2BC-13AFBDF1A293}" type="slidenum">
              <a:rPr lang="ru-RU" smtClean="0"/>
              <a:pPr/>
              <a:t>‹#›</a:t>
            </a:fld>
            <a:endParaRPr lang="ru-RU"/>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image" Target="../media/image21.jpeg"/></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23.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1.xml"/><Relationship Id="rId1" Type="http://schemas.openxmlformats.org/officeDocument/2006/relationships/slideLayout" Target="../slideLayouts/slideLayout6.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6.xml"/><Relationship Id="rId4" Type="http://schemas.openxmlformats.org/officeDocument/2006/relationships/image" Target="../media/image29.jpeg"/></Relationships>
</file>

<file path=ppt/slides/_rels/slide1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31.jpeg"/></Relationships>
</file>

<file path=ppt/slides/_rels/slide1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33.jpeg"/></Relationships>
</file>

<file path=ppt/slides/_rels/slide1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35.jpeg"/></Relationships>
</file>

<file path=ppt/slides/_rels/slide2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6.xml"/><Relationship Id="rId1" Type="http://schemas.openxmlformats.org/officeDocument/2006/relationships/slideLayout" Target="../slideLayouts/slideLayout6.xml"/><Relationship Id="rId4" Type="http://schemas.openxmlformats.org/officeDocument/2006/relationships/image" Target="../media/image39.jpeg"/></Relationships>
</file>

<file path=ppt/slides/_rels/slide2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7.xml"/><Relationship Id="rId1" Type="http://schemas.openxmlformats.org/officeDocument/2006/relationships/slideLayout" Target="../slideLayouts/slideLayout6.xml"/><Relationship Id="rId4" Type="http://schemas.openxmlformats.org/officeDocument/2006/relationships/image" Target="../media/image43.jpeg"/></Relationships>
</file>

<file path=ppt/slides/_rels/slide2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45.jpeg"/></Relationships>
</file>

<file path=ppt/slides/_rels/slide25.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19.xml"/><Relationship Id="rId1" Type="http://schemas.openxmlformats.org/officeDocument/2006/relationships/slideLayout" Target="../slideLayouts/slideLayout7.xml"/><Relationship Id="rId5" Type="http://schemas.openxmlformats.org/officeDocument/2006/relationships/image" Target="../media/image48.jpeg"/><Relationship Id="rId4" Type="http://schemas.openxmlformats.org/officeDocument/2006/relationships/image" Target="../media/image47.jpeg"/></Relationships>
</file>

<file path=ppt/slides/_rels/slide26.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20.xml"/><Relationship Id="rId1" Type="http://schemas.openxmlformats.org/officeDocument/2006/relationships/slideLayout" Target="../slideLayouts/slideLayout6.xml"/><Relationship Id="rId6" Type="http://schemas.openxmlformats.org/officeDocument/2006/relationships/image" Target="../media/image52.jpeg"/><Relationship Id="rId5" Type="http://schemas.openxmlformats.org/officeDocument/2006/relationships/image" Target="../media/image51.jpeg"/><Relationship Id="rId4" Type="http://schemas.openxmlformats.org/officeDocument/2006/relationships/image" Target="../media/image50.jpeg"/></Relationships>
</file>

<file path=ppt/slides/_rels/slide27.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21.xml"/><Relationship Id="rId1" Type="http://schemas.openxmlformats.org/officeDocument/2006/relationships/slideLayout" Target="../slideLayouts/slideLayout6.xml"/><Relationship Id="rId6" Type="http://schemas.openxmlformats.org/officeDocument/2006/relationships/image" Target="../media/image56.jpeg"/><Relationship Id="rId5" Type="http://schemas.openxmlformats.org/officeDocument/2006/relationships/image" Target="../media/image55.jpeg"/><Relationship Id="rId4" Type="http://schemas.openxmlformats.org/officeDocument/2006/relationships/image" Target="../media/image54.jpeg"/></Relationships>
</file>

<file path=ppt/slides/_rels/slide28.xml.rels><?xml version="1.0" encoding="UTF-8" standalone="yes"?>
<Relationships xmlns="http://schemas.openxmlformats.org/package/2006/relationships"><Relationship Id="rId8" Type="http://schemas.openxmlformats.org/officeDocument/2006/relationships/image" Target="../media/image62.jpeg"/><Relationship Id="rId3" Type="http://schemas.openxmlformats.org/officeDocument/2006/relationships/image" Target="../media/image57.jpeg"/><Relationship Id="rId7" Type="http://schemas.openxmlformats.org/officeDocument/2006/relationships/image" Target="../media/image61.jpeg"/><Relationship Id="rId2" Type="http://schemas.openxmlformats.org/officeDocument/2006/relationships/notesSlide" Target="../notesSlides/notesSlide22.xml"/><Relationship Id="rId1" Type="http://schemas.openxmlformats.org/officeDocument/2006/relationships/slideLayout" Target="../slideLayouts/slideLayout6.xml"/><Relationship Id="rId6" Type="http://schemas.openxmlformats.org/officeDocument/2006/relationships/image" Target="../media/image60.jpeg"/><Relationship Id="rId5" Type="http://schemas.openxmlformats.org/officeDocument/2006/relationships/image" Target="../media/image59.jpeg"/><Relationship Id="rId4" Type="http://schemas.openxmlformats.org/officeDocument/2006/relationships/image" Target="../media/image58.jpeg"/></Relationships>
</file>

<file path=ppt/slides/_rels/slide29.xml.rels><?xml version="1.0" encoding="UTF-8" standalone="yes"?>
<Relationships xmlns="http://schemas.openxmlformats.org/package/2006/relationships"><Relationship Id="rId8" Type="http://schemas.openxmlformats.org/officeDocument/2006/relationships/image" Target="../media/image68.jpeg"/><Relationship Id="rId3" Type="http://schemas.openxmlformats.org/officeDocument/2006/relationships/image" Target="../media/image63.jpeg"/><Relationship Id="rId7" Type="http://schemas.openxmlformats.org/officeDocument/2006/relationships/image" Target="../media/image67.jpeg"/><Relationship Id="rId2" Type="http://schemas.openxmlformats.org/officeDocument/2006/relationships/notesSlide" Target="../notesSlides/notesSlide23.xml"/><Relationship Id="rId1" Type="http://schemas.openxmlformats.org/officeDocument/2006/relationships/slideLayout" Target="../slideLayouts/slideLayout6.xml"/><Relationship Id="rId6" Type="http://schemas.openxmlformats.org/officeDocument/2006/relationships/image" Target="../media/image66.jpeg"/><Relationship Id="rId5" Type="http://schemas.openxmlformats.org/officeDocument/2006/relationships/image" Target="../media/image65.jpeg"/><Relationship Id="rId4" Type="http://schemas.openxmlformats.org/officeDocument/2006/relationships/image" Target="../media/image64.jpeg"/><Relationship Id="rId9" Type="http://schemas.openxmlformats.org/officeDocument/2006/relationships/image" Target="../media/image69.jpeg"/></Relationships>
</file>

<file path=ppt/slides/_rels/slide30.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24.xml"/><Relationship Id="rId1" Type="http://schemas.openxmlformats.org/officeDocument/2006/relationships/slideLayout" Target="../slideLayouts/slideLayout7.xml"/><Relationship Id="rId5" Type="http://schemas.openxmlformats.org/officeDocument/2006/relationships/image" Target="../media/image72.jpeg"/><Relationship Id="rId4" Type="http://schemas.openxmlformats.org/officeDocument/2006/relationships/image" Target="../media/image71.jpeg"/></Relationships>
</file>

<file path=ppt/slides/_rels/slide31.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25.xml"/><Relationship Id="rId1" Type="http://schemas.openxmlformats.org/officeDocument/2006/relationships/slideLayout" Target="../slideLayouts/slideLayout6.xml"/><Relationship Id="rId6" Type="http://schemas.openxmlformats.org/officeDocument/2006/relationships/image" Target="../media/image76.jpeg"/><Relationship Id="rId5" Type="http://schemas.openxmlformats.org/officeDocument/2006/relationships/image" Target="../media/image75.jpeg"/><Relationship Id="rId4" Type="http://schemas.openxmlformats.org/officeDocument/2006/relationships/image" Target="../media/image74.jpeg"/></Relationships>
</file>

<file path=ppt/slides/_rels/slide32.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26.xml"/><Relationship Id="rId1" Type="http://schemas.openxmlformats.org/officeDocument/2006/relationships/slideLayout" Target="../slideLayouts/slideLayout6.xml"/><Relationship Id="rId6" Type="http://schemas.openxmlformats.org/officeDocument/2006/relationships/image" Target="../media/image80.jpeg"/><Relationship Id="rId5" Type="http://schemas.openxmlformats.org/officeDocument/2006/relationships/image" Target="../media/image79.jpeg"/><Relationship Id="rId4" Type="http://schemas.openxmlformats.org/officeDocument/2006/relationships/image" Target="../media/image78.jpeg"/></Relationships>
</file>

<file path=ppt/slides/_rels/slide33.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notesSlide" Target="../notesSlides/notesSlide27.xml"/><Relationship Id="rId1" Type="http://schemas.openxmlformats.org/officeDocument/2006/relationships/slideLayout" Target="../slideLayouts/slideLayout6.xml"/><Relationship Id="rId6" Type="http://schemas.openxmlformats.org/officeDocument/2006/relationships/image" Target="../media/image84.jpeg"/><Relationship Id="rId5" Type="http://schemas.openxmlformats.org/officeDocument/2006/relationships/image" Target="../media/image83.jpeg"/><Relationship Id="rId4" Type="http://schemas.openxmlformats.org/officeDocument/2006/relationships/image" Target="../media/image8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95536" y="260648"/>
            <a:ext cx="8458200" cy="1222375"/>
          </a:xfrm>
        </p:spPr>
        <p:txBody>
          <a:bodyPr>
            <a:normAutofit fontScale="90000"/>
          </a:bodyPr>
          <a:lstStyle/>
          <a:p>
            <a:r>
              <a:rPr lang="ru-RU" dirty="0" smtClean="0"/>
              <a:t>Всегда ли люди одинаково </a:t>
            </a:r>
            <a:br>
              <a:rPr lang="ru-RU" dirty="0" smtClean="0"/>
            </a:br>
            <a:r>
              <a:rPr lang="ru-RU" dirty="0" smtClean="0"/>
              <a:t>понимали красоту</a:t>
            </a:r>
            <a:endParaRPr lang="ru-RU" dirty="0"/>
          </a:p>
        </p:txBody>
      </p:sp>
      <p:pic>
        <p:nvPicPr>
          <p:cNvPr id="5" name="Picture 6" descr="http://www.art-catalog.ru/article/mmz/7/00Kampen_Ritratto_di_donna.jpg"/>
          <p:cNvPicPr>
            <a:picLocks noChangeAspect="1" noChangeArrowheads="1"/>
          </p:cNvPicPr>
          <p:nvPr/>
        </p:nvPicPr>
        <p:blipFill>
          <a:blip r:embed="rId2" cstate="print"/>
          <a:srcRect/>
          <a:stretch>
            <a:fillRect/>
          </a:stretch>
        </p:blipFill>
        <p:spPr bwMode="auto">
          <a:xfrm>
            <a:off x="395536" y="1916832"/>
            <a:ext cx="3043064" cy="3957243"/>
          </a:xfrm>
          <a:prstGeom prst="rect">
            <a:avLst/>
          </a:prstGeom>
          <a:noFill/>
        </p:spPr>
      </p:pic>
      <p:pic>
        <p:nvPicPr>
          <p:cNvPr id="6" name="Picture 2" descr="http://zhaba.ru/_pics/eaizqswngi0h264e.jpg"/>
          <p:cNvPicPr>
            <a:picLocks noChangeAspect="1" noChangeArrowheads="1"/>
          </p:cNvPicPr>
          <p:nvPr/>
        </p:nvPicPr>
        <p:blipFill>
          <a:blip r:embed="rId3" cstate="print"/>
          <a:srcRect/>
          <a:stretch>
            <a:fillRect/>
          </a:stretch>
        </p:blipFill>
        <p:spPr bwMode="auto">
          <a:xfrm>
            <a:off x="4355976" y="1890045"/>
            <a:ext cx="4065656" cy="4281591"/>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0" y="1628800"/>
            <a:ext cx="8686800" cy="1184825"/>
          </a:xfrm>
          <a:effectLst>
            <a:outerShdw blurRad="50800" dist="38100" dir="2700000" algn="tl" rotWithShape="0">
              <a:prstClr val="black">
                <a:alpha val="40000"/>
              </a:prstClr>
            </a:outerShdw>
          </a:effectLst>
        </p:spPr>
        <p:txBody>
          <a:bodyPr>
            <a:normAutofit fontScale="90000"/>
          </a:bodyPr>
          <a:lstStyle/>
          <a:p>
            <a:r>
              <a:rPr lang="ru-RU" dirty="0" smtClean="0">
                <a:solidFill>
                  <a:schemeClr val="tx1"/>
                </a:solidFill>
              </a:rPr>
              <a:t>Красота – это открытое рекомендательное письмо, заранее завоёвывающее сердца…</a:t>
            </a:r>
            <a:br>
              <a:rPr lang="ru-RU" dirty="0" smtClean="0">
                <a:solidFill>
                  <a:schemeClr val="tx1"/>
                </a:solidFill>
              </a:rPr>
            </a:br>
            <a:r>
              <a:rPr lang="ru-RU" dirty="0" smtClean="0">
                <a:solidFill>
                  <a:schemeClr val="tx1"/>
                </a:solidFill>
              </a:rPr>
              <a:t/>
            </a:r>
            <a:br>
              <a:rPr lang="ru-RU" dirty="0" smtClean="0">
                <a:solidFill>
                  <a:schemeClr val="tx1"/>
                </a:solidFill>
              </a:rPr>
            </a:br>
            <a:r>
              <a:rPr lang="ru-RU" dirty="0" smtClean="0">
                <a:solidFill>
                  <a:schemeClr val="tx1"/>
                </a:solidFill>
              </a:rPr>
              <a:t>Артур </a:t>
            </a:r>
            <a:r>
              <a:rPr lang="ru-RU" dirty="0" err="1" smtClean="0">
                <a:solidFill>
                  <a:schemeClr val="tx1"/>
                </a:solidFill>
              </a:rPr>
              <a:t>шопенгауэр</a:t>
            </a:r>
            <a:endParaRPr lang="ru-RU" dirty="0">
              <a:solidFill>
                <a:schemeClr val="tx1"/>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dirty="0" smtClean="0"/>
              <a:t>Идеал красоты в  племенах  Майя</a:t>
            </a:r>
            <a:endParaRPr lang="ru-RU" sz="3200" dirty="0"/>
          </a:p>
        </p:txBody>
      </p:sp>
      <p:pic>
        <p:nvPicPr>
          <p:cNvPr id="20482" name="Picture 2" descr="http://www.artofcare.ru/files/images/moda/21000045-2.jpg"/>
          <p:cNvPicPr>
            <a:picLocks noChangeAspect="1" noChangeArrowheads="1"/>
          </p:cNvPicPr>
          <p:nvPr/>
        </p:nvPicPr>
        <p:blipFill>
          <a:blip r:embed="rId3" cstate="print"/>
          <a:srcRect/>
          <a:stretch>
            <a:fillRect/>
          </a:stretch>
        </p:blipFill>
        <p:spPr bwMode="auto">
          <a:xfrm>
            <a:off x="455982" y="1277347"/>
            <a:ext cx="5112568" cy="5157936"/>
          </a:xfrm>
          <a:prstGeom prst="rect">
            <a:avLst/>
          </a:prstGeom>
          <a:noFill/>
        </p:spPr>
      </p:pic>
      <p:sp>
        <p:nvSpPr>
          <p:cNvPr id="4" name="TextBox 3"/>
          <p:cNvSpPr txBox="1"/>
          <p:nvPr/>
        </p:nvSpPr>
        <p:spPr>
          <a:xfrm>
            <a:off x="467544" y="5373216"/>
            <a:ext cx="184731" cy="369332"/>
          </a:xfrm>
          <a:prstGeom prst="rect">
            <a:avLst/>
          </a:prstGeom>
          <a:noFill/>
        </p:spPr>
        <p:txBody>
          <a:bodyPr wrap="none" rtlCol="0">
            <a:spAutoFit/>
          </a:bodyPr>
          <a:lstStyle/>
          <a:p>
            <a:endParaRPr lang="ru-RU" dirty="0"/>
          </a:p>
        </p:txBody>
      </p:sp>
      <p:sp>
        <p:nvSpPr>
          <p:cNvPr id="6" name="Прямоугольник 5"/>
          <p:cNvSpPr/>
          <p:nvPr/>
        </p:nvSpPr>
        <p:spPr>
          <a:xfrm>
            <a:off x="5770815" y="1764647"/>
            <a:ext cx="2880320" cy="646331"/>
          </a:xfrm>
          <a:prstGeom prst="rect">
            <a:avLst/>
          </a:prstGeom>
        </p:spPr>
        <p:txBody>
          <a:bodyPr wrap="square">
            <a:spAutoFit/>
          </a:bodyPr>
          <a:lstStyle/>
          <a:p>
            <a:pPr>
              <a:defRPr/>
            </a:pPr>
            <a:endParaRPr lang="ru-RU" dirty="0">
              <a:solidFill>
                <a:schemeClr val="accent1">
                  <a:lumMod val="50000"/>
                </a:schemeClr>
              </a:solidFill>
            </a:endParaRPr>
          </a:p>
          <a:p>
            <a:endParaRPr lang="ru-RU" dirty="0"/>
          </a:p>
        </p:txBody>
      </p:sp>
      <p:sp>
        <p:nvSpPr>
          <p:cNvPr id="7" name="Прямоугольник 6"/>
          <p:cNvSpPr/>
          <p:nvPr/>
        </p:nvSpPr>
        <p:spPr>
          <a:xfrm>
            <a:off x="5866166" y="1124744"/>
            <a:ext cx="2689617" cy="4401205"/>
          </a:xfrm>
          <a:prstGeom prst="rect">
            <a:avLst/>
          </a:prstGeom>
        </p:spPr>
        <p:txBody>
          <a:bodyPr wrap="square">
            <a:spAutoFit/>
          </a:bodyPr>
          <a:lstStyle/>
          <a:p>
            <a:pPr>
              <a:defRPr/>
            </a:pPr>
            <a:r>
              <a:rPr lang="ru-RU" sz="2000" dirty="0">
                <a:solidFill>
                  <a:schemeClr val="tx1">
                    <a:lumMod val="95000"/>
                    <a:lumOff val="5000"/>
                  </a:schemeClr>
                </a:solidFill>
              </a:rPr>
              <a:t>Женщины племени Майя окрашивали тело красной мазью, в которую добавляли очень липкую и пахучую смолу. После такой процедуры они становились нарядными и надушенными. На лицо также наносились различные краски.</a:t>
            </a:r>
          </a:p>
          <a:p>
            <a:endParaRPr lang="ru-RU" sz="2000" dirty="0">
              <a:solidFill>
                <a:schemeClr val="tx1">
                  <a:lumMod val="95000"/>
                  <a:lumOff val="5000"/>
                </a:schemeClr>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4800" y="457200"/>
            <a:ext cx="8686800" cy="667544"/>
          </a:xfrm>
        </p:spPr>
        <p:txBody>
          <a:bodyPr>
            <a:normAutofit fontScale="90000"/>
          </a:bodyPr>
          <a:lstStyle/>
          <a:p>
            <a:r>
              <a:rPr lang="ru-RU" dirty="0" smtClean="0"/>
              <a:t>Древняя </a:t>
            </a:r>
            <a:r>
              <a:rPr lang="ru-RU" dirty="0" err="1" smtClean="0"/>
              <a:t>япония</a:t>
            </a:r>
            <a:endParaRPr lang="ru-RU" dirty="0"/>
          </a:p>
        </p:txBody>
      </p:sp>
      <p:pic>
        <p:nvPicPr>
          <p:cNvPr id="27650" name="Picture 2" descr="http://img1.liveinternet.ru/images/attach/c/1/60/220/60220519_1276345295_2_yaponki.jpg"/>
          <p:cNvPicPr>
            <a:picLocks noChangeAspect="1" noChangeArrowheads="1"/>
          </p:cNvPicPr>
          <p:nvPr/>
        </p:nvPicPr>
        <p:blipFill>
          <a:blip r:embed="rId3" cstate="print"/>
          <a:srcRect/>
          <a:stretch>
            <a:fillRect/>
          </a:stretch>
        </p:blipFill>
        <p:spPr bwMode="auto">
          <a:xfrm>
            <a:off x="5319193" y="1142361"/>
            <a:ext cx="3672407" cy="3490839"/>
          </a:xfrm>
          <a:prstGeom prst="rect">
            <a:avLst/>
          </a:prstGeom>
          <a:noFill/>
        </p:spPr>
      </p:pic>
      <p:pic>
        <p:nvPicPr>
          <p:cNvPr id="27652" name="Picture 4" descr="http://img0.liveinternet.ru/images/attach/c/3/75/786/75786278_59806626_YAponki.jpg"/>
          <p:cNvPicPr>
            <a:picLocks noChangeAspect="1" noChangeArrowheads="1"/>
          </p:cNvPicPr>
          <p:nvPr/>
        </p:nvPicPr>
        <p:blipFill>
          <a:blip r:embed="rId4" cstate="print"/>
          <a:srcRect/>
          <a:stretch>
            <a:fillRect/>
          </a:stretch>
        </p:blipFill>
        <p:spPr bwMode="auto">
          <a:xfrm>
            <a:off x="4747357" y="5013176"/>
            <a:ext cx="4293156" cy="2088231"/>
          </a:xfrm>
          <a:prstGeom prst="rect">
            <a:avLst/>
          </a:prstGeom>
          <a:noFill/>
        </p:spPr>
      </p:pic>
      <p:pic>
        <p:nvPicPr>
          <p:cNvPr id="43010" name="Picture 2" descr="http://content.foto.mail.ru/mail/sem-ana54/_blogs/i-18422.jpg"/>
          <p:cNvPicPr>
            <a:picLocks noChangeAspect="1" noChangeArrowheads="1"/>
          </p:cNvPicPr>
          <p:nvPr/>
        </p:nvPicPr>
        <p:blipFill>
          <a:blip r:embed="rId5" cstate="print"/>
          <a:srcRect/>
          <a:stretch>
            <a:fillRect/>
          </a:stretch>
        </p:blipFill>
        <p:spPr bwMode="auto">
          <a:xfrm>
            <a:off x="2461880" y="1142361"/>
            <a:ext cx="1771891" cy="2671192"/>
          </a:xfrm>
          <a:prstGeom prst="rect">
            <a:avLst/>
          </a:prstGeom>
          <a:noFill/>
        </p:spPr>
      </p:pic>
      <p:pic>
        <p:nvPicPr>
          <p:cNvPr id="43012" name="Picture 4" descr="http://easternsalon.ru/uploads/img/1072221290822063434922566709.jpg"/>
          <p:cNvPicPr>
            <a:picLocks noChangeAspect="1" noChangeArrowheads="1"/>
          </p:cNvPicPr>
          <p:nvPr/>
        </p:nvPicPr>
        <p:blipFill>
          <a:blip r:embed="rId6" cstate="print"/>
          <a:srcRect l="19097" r="10315"/>
          <a:stretch>
            <a:fillRect/>
          </a:stretch>
        </p:blipFill>
        <p:spPr bwMode="auto">
          <a:xfrm>
            <a:off x="261889" y="1142361"/>
            <a:ext cx="1872208" cy="2652295"/>
          </a:xfrm>
          <a:prstGeom prst="rect">
            <a:avLst/>
          </a:prstGeom>
          <a:noFill/>
        </p:spPr>
      </p:pic>
      <p:sp>
        <p:nvSpPr>
          <p:cNvPr id="3" name="Прямоугольник 2"/>
          <p:cNvSpPr/>
          <p:nvPr/>
        </p:nvSpPr>
        <p:spPr>
          <a:xfrm>
            <a:off x="0" y="3753962"/>
            <a:ext cx="4572000" cy="2862322"/>
          </a:xfrm>
          <a:prstGeom prst="rect">
            <a:avLst/>
          </a:prstGeom>
        </p:spPr>
        <p:txBody>
          <a:bodyPr>
            <a:spAutoFit/>
          </a:bodyPr>
          <a:lstStyle/>
          <a:p>
            <a:r>
              <a:rPr lang="ru-RU" dirty="0"/>
              <a:t>Красавицы Японии густо белили кожу, замазывая все дефекты на лице и груди, лоб по краю роста волос обводили тушью, брови сбривали и вместо них рисовали короткие толстые черные черточки. Замужние женщины в феодальной Японии покрывали зубы черным лаком, Идеальным считалось собирать волосы в высокий тяжелый узел, который поддерживался длинной узорчатой палочкой.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018384" y="332656"/>
            <a:ext cx="4851648" cy="667544"/>
          </a:xfrm>
        </p:spPr>
        <p:txBody>
          <a:bodyPr>
            <a:normAutofit fontScale="90000"/>
          </a:bodyPr>
          <a:lstStyle/>
          <a:p>
            <a:r>
              <a:rPr lang="ru-RU" dirty="0" smtClean="0"/>
              <a:t>Древняя Греция</a:t>
            </a:r>
            <a:endParaRPr lang="ru-RU" dirty="0"/>
          </a:p>
        </p:txBody>
      </p:sp>
      <p:sp>
        <p:nvSpPr>
          <p:cNvPr id="22530" name="AutoShape 2" descr="data:image/jpeg;base64,/9j/4AAQSkZJRgABAQAAAQABAAD/2wCEAAkGBhQSEBISExQVFRQUEhgVExQVFhUUFxQWGhcYFxcZFxUYHCYeFx8jGhIUIC8gJScpLCwsFR8xNTAqNSgrLCkBCQoKDgwOGQ8PGiwkHyUvLCosKiksKSwsKSwpKSwpKSkpLCkpLCksKSwsLCwsLCksKSkpLiwpLCwpLCwsMCwsKf/AABEIAPAAlAMBIgACEQEDEQH/xAAcAAEAAgIDAQAAAAAAAAAAAAAABQYEBwECAwj/xABEEAACAQIDBAgDBAYHCQAAAAABAgADEQQSIQUGMUETIlFhcYGRoQcyQhQjgtFSYnKxssEzQ3OSosLwJTRTVGNkk6Ph/8QAGQEBAAMBAQAAAAAAAAAAAAAAAAIDBAEF/8QAJBEAAgICAgEEAwEAAAAAAAAAAAECEQMhEjEEEyJBgTJRcUP/2gAMAwEAAhEDEQA/ANKRESZYJwROYgHFoyzmWHcXAirjEva1NWq9bRboLjMezS/lIylxTZ1bdEa2wqyi7IV/a0nmNlObWsb8Bcg+821t/DqQFBLnoyek4Fi1yGFrggnXzlLwuA+8CuupIPO5/KZMflc07RbPE49FRqUipIIsRxE6S6b67ACIlZLZcoGl9STa57+XlKWDNOOfNWVtNOmIiJYREREAREQBERAEREAREQBERAE2D8KcUF+0qAC5CG17NlHZofrKajhxOgM19MzZe1amHqLVpNldeB5WOhBHMEX0MpzQ5wcSUWk7ZvrZOCvSq1ujBcsVtpofqYkcT6SrLsw5cZiGZS+HZXoudGyLpUunAgBtNL3UyQ+Fe+i4lamFdctQZqym/UYCwZVHFbaNbxnhvXgDRq1KiiwZVXW5Ytn0AFwOF+06meVweN8TZGSnbIn4i4m2Aoq6gM1QrT+olEVMzlhpe7EeHfrNXgTYvxVJK4K1snQ1HGXqi5qDl+zkPnNdT0vFVYzNmfvERE0lQiIgCIiAIiIAiIgCIiAIiIAnMTJ2fs2pXcU6SF2PIDlxJJ4KBzJsJxutnUrJfcDHNS2lhmUE5qnREAXJWoMjaDsDX8psrfjEPSY9YEqQVVgGW44zruLutSwS9Lda2It1qi6imOa0uHEaFvTv9N+MXRrUjYMGtbhf35zzM+SM8qSNWKLSdmvdq4ypWfNWc1G4Ango7FHISLfBg66+A/I8ZO4XZ61EZmazDivIzwqYax42t2TdGcY6RnlBvZhVNgALmbN4aaeQ4TExWxCMOK6G6Cr0bg6FGKll8iAT5Sw4jGkqNLk6cpnbS2a6bLe65VZ1eoD9RLAKw7hYDzMj6rVWTeJLaZruJywsSOw2nEvKREROgREQBERAEREAREQBNybG2GuF2bRyLapVpLWqseLFgGUeAU8O+abn0DjlLbNwpXnhKJ/9Sj+Ux+VJqNIuwq5EJspjTVmAIDen+rzB2hVz3uZzuntNUqHB1r2rVh0VTjkYqBkZeNjl4jgfGd96wlFmp36w17JhjGSkkbLVUVyquU6dnrPRNnuy57G3KRxq8zLtsHGLVwZB+dDlPgeBmrLKWNWVQqbpFTwWF6SsEPNhabA+IGGWnslyBbWkg/8AICfeVfZWFz41FUaK1z7S6/FOjfZda30VabeQdQfdhITnynENVBo+fWNyT2m84gxPSRiERE6BERAEREAREQBERAE3nuTixiNjU7kBqAaix4CyaqSTw6re80ZJvZG8JpUKmHLEU6lRahXkxVWWxty6ynxWUZ8XqRonB8ZWTO0K962ekblXDq305lNwdfASSxR+1Z8Sy5apP3nBrmw1HZK3iNtqV6hzHwsNO7wNpuDYW6dEZq6jqV1p1KaHglMqGC+ILEeQmbKvTjf6NGOVvZq84Im1kIPNiTYzNwbNhgWGodcpHK1wdPSXfeyiopsAANNNJTaQz4Y34pIRzepEuUFF2TO51L74uRqToB6y57908+zMYB/y+b+6yt+4GVPch+tc9t/YS6b1N/s3GH/tav8ADKf9PsjkftTZ8zniYg8TE9kwCIiAIiIAiIgCIiAIiIAiIgHpQUswUXJOgA1JJ0A872n05sTBmhhsPQqHr0aCo9v0gLEeXDympPg3u6KuIqYqoBkw4Ap3/wCM3yn8Khm8Ss21XBUlv1Z5/mSTVF+JbKhvnigLrflKph9MO/edJk721GZnb9bLMI1MuHCt8x18pVihUPs0ynssW7wyYcv2iWTbG0hX2biaS/McO1u+wvb2MpuHxBGGUCT+513IB1BNiO0HiPeVy07JtXHZo2oLE+Np1mTtKhkrVE/Rcj3mNPXj0ec+xERJERERAEREATkCLzvT4GAecQIgCLRMjAYY1KtOmOLuqDxZgP5x8A358PdlDCbMoX+auPtD/jAK+iBJM7RqA0iyzMxtIU6eRR1ETIo7FAyj2EhKGYrlGqX46zw883yZqwrVlJ2zhbk27ZX8XTsZe9p4EGpkDU817ZDUTNe19Re40B49kqOMyEM4zZMxVWFrVGHEUwdSBxLWsBxMv8ebqqLclUSuDUJQJYanQDyvLHufWAFzYAC/EaW7ewd/Ca2WsSQBSRmKnK1Qlio1uRcgC2h1005gy87H2FScJUqdJUqUhTf7NhVCUgtgFDXUZhpmOZxfU5dde5MddsLJao1Zvjh8mNxIA0FepbvGe4PgQwseBvIWbF+LeF+/R2CKzoUFNTmCJRIWmSwGXMwZiVHy2AmugZ6GN3ExyTTEREsICIiAIiIBzad6fA+E852HCAdRECIAlz+GO7VSvi0xFgKeHdanWvaqwItTWw48T+GUybQ+EVepiXbC1HJwtKizmlqgYllUBmWxYXe9r62tKssmo6JJJ9my9qbWAoPVqBkpqCWJyk3BsKa2Ork6Actb2lOfaFd8xo4cUjlBa9qjgdtRsy0qWnJiW7peNpDD4cBqgpqtwKSlb20tkp0QDfT6VXS8p2I3pq16lSnRQJSpAqM4s+ZuqmVLlQ5YhVUd7HhaeSlydtWa8etEbhN3PtDg1jZbFmyJfqgXYmqAuZjcDQamQ211dnRiuUOoGHoEZjSw4N1JXgL3zW4uSTwy3v8Ajsd0OHJ/pFFO4Um5q9YJTUf2lZzcc+jI5yA3hp/ZwhqdfFVyKlW+uXibacbE5co0Nhy0luOUrJNIhN3KR6YFMOKzC5HSN1QR9TpoW7hew95snZ/2myms9Q6HLTpChTUm17DUte3DrCUjYO3yrlSSLsSqjLcsfmvqDU9fKbAwbIVWrT/oxYuvAB1Nhp5kSGVtythJfBRPijhEWi1bO6VGVF6KpY5kUlSKeXgczLmN9bX5zTvObB+NGIf7bRpsbinhlt5s9z7D0mvp6WBNQVmTJK5CIiXlYiIgCIiAIiIAiIgCXX4fb6/YFrKKZc1SoLqVDi2gtmBFrtfxAlKneg9jbkZCStUdR9BJs4VqtZHao1Xo8tR0yU2zEWVAVAIXqkZcwVrG/GRm0aoFPD0KSimQRUCoAtGy3FN0Xjd6jDMGJYZDrwnfcbEvVw1evmJcDC1CeZKJmIPiLjwMycXXSlVV3IFEVFrjhcDrVCo7s9P/ABTx5NxlxN0f2SVLBq2KsDmTD2Oo0+6pdDRHhnqYhvEGVLffaCLUy3u3FyRqB2t26fTLPg8WVwoyj72oVRv2jTz/AL39pQN4KSpUYkhjmN2bXOy9Vz4ZriSxyTew00jI2RikVwlZFZGbLyKseI6vI5WBmycLghkNJLmnUQgNxykdWxPiqnylT3OwSVcrFFaxCtccEAujKeThswv2Gerb2Ng9oNhKmXoVdctSxVlR1BBPJragmRmub9p1a7NcfE+oTj2uLWp019EBPu5HlKjNl/GTZYFfptQTkFv0kZWsRb/qU6oPcU7ZrSerglcEYp/kxERLiAiIgCIiAIiIAiIgCcgziJw6bm+FWOD0alI261GkP7oq0yfH5PUSC3krGrinXiKZWgvG3VGViB3kt6SG+Hu8xoYhUbVSHUW+ZbjPa/YWpr4X8pMbKolq+dtDZq7JxALXcC51Nrj0nnZI8JOTNmN8lovmzqAFSiACAenqrrfrJSpovsxPlKRvjRCVitxbKALcvGTu7e1MppISGanVenfmErU+rb8VC34pCb2HpFzDmtz3EZh+UzYo1JWXS3Flh2FjfsmFpVyM1HPkxFgSaQJstZbcQDbMDe4ItaQnxHzPihUYDI7OtIgghqarSKkEcb5zp2Wkr8PNrrUWphn1V0trqCCoDoR2Ej1aVjenYb4Vlpkk0i7mi5JN6ZFMeRUAA27JdjSU6KpdWSm+df7Rsmkza1ERXVjxqICBWUfrUyqE9x8ZqibFXEdLs8C2uGrEP/ZVwRm8nzDyE17WpZWKniDb/XsZr8fScTNk27OkRE1FQiIgCIiAIiIAiIgCIiATO62ED11vwBHke3yFz5S8UccKVLp24uxsvabMVX0IHlKJu/jVR2DtlVgSW53VTYDxLWPdLVtWpfC4MD6galvABB7zDnTlJJ9GvE0o6PXAo32hyo0YdKvfkK1PbMR5zIoDpKDA65atVD4KQQPLpPeYNDajUmwrKRlJGYaG4bIjj0a/lMnd6r/vSdlRyv8AfC/5RM840rNEKuiK2biTh8SDyDXtL5v9hRXwNKsvFKmY/suhVh606Z/DKRtugSS1rZdb/wApd938WMXs80z2tT8yyIp8iWPhOze1NFTj2ik7s181U0DwxKGiT2FutTPk4ErO3aBDhyPmup/aXQj0tMyhUKWYaOoBHc6G/wC9ZJbx4bO9UKbiqDXo6cb9a2n1W6Qdmk2RfGX9Mz9yop0QOETQVIREToEREAREQBERAEREAS34LH9Lh6V/6jDuveSalhbycSoSc2Ux+zVNQBmRb9l2Ln+FfSVZVonBtdFi2Lgumo1E5qlV0OXgVNBtDy0Des43Xq3xDfrq/uQ3+WeWBrMnQimxBamxYD6ukFrH0HpOm7oNPE0wwynrLY9ykfnMU9xkabppk5tvBkUP2nJ/Cgv7s6jynjuLjstfo+C3bTts1wfYTN25V0Uc7LTRTzcnMzf419JX8F9zi0tcA6L2ynGuWNxL8qqaZi7bw3R4qtTNurXqa9xYsPZxPZMUTh8PUGjUauQdwsXX2AHlMvfbDZcSHtpVoo4HlkP8JkMK1kdf0rMO5lPzeOUsPxTfFqUEzA/bNpFexS2dgOAYgeF55TK2pTy1qg7HMxZoKxEROgREQBERAEROytAZyV0nSds2k6wEJK7HxYCVaZ0zKxU/rZQFHnY+siSYU2NxIyXI71suyi1SmeyhTsORuNJzs7EGptBWubln8NEPHu0nhi8WrYdai8Wpog7mGjen85i4G6dJUzZSKbIh5l2GWw/CWv4TDGLadmqUlqv6TP2rpseCDdVz2J+o9vhrYeE6bdTKwca5bfvvMbdmkOlPcLC3a1vy1kltijcEd8hqOVL4JpuUGzrvLUFShhqnCzOh8GVXHuGHlIXCE5gOTAofMae4EkHfPs/Kf6quhv3EMv8AOQ9NsrX7DNGHqjLm/KyIx5+8bW+sxpmbWp2qv2XJHhMOal0ViIidAiIgCIiAIiIAgxBgHE4vOZ1M4LJHZ9Ylcl7AMW14DSxPtMtjwFuGnhf+fAnsvaeGxcGWYmzFVW7FVuwW9ri+nzFZJ7IoU3qWzZW+nOdTr6X0Mom1HaOwTkTGwqOQ66sdSe+S2KAJXgATr3DmYwuAK9gv2G88NvIUw9U6i65RfvOs8lT5ZD1OKUCBwm1BlrUiLUq5+Y6NTI1pk8rX46eFpgYbrX8LjyNjfzPsZjZCRe898LVAa5NlYFWPZcaH1Ansca6PJ5WYe1l+Q92U+IJvI4SU2rTIXrcj63FwfSRcsXR0RESQEREAREQBERAEGLzN2ZhA5N+I1gGEEPZPfD4MsGYghEtmI7TwEsKkAAd3Z/8AJ1esLcCb8ja3nzlTnujvH5MOrjLpSRVYNSUqr5iSwJvbLwHHl7ztg8O5dWA0DAknjxnapV97+08abEsL249/5yt7RJKmX/DbYphfn1PpIvePHK9E01zPUqEX55UX85WwygeBtORiguqnrW5AnWZlgUXZp9R8aMTEOvHyHhOlKuvb4zDxtS7numPN6iYiRx+IBCqOF7zAECJI6IiJ0CIiAf/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22532" name="Picture 4" descr="http://sculpture.artyx.ru/articles/ancientgreece/pic/stat_005.jpg"/>
          <p:cNvPicPr>
            <a:picLocks noChangeAspect="1" noChangeArrowheads="1"/>
          </p:cNvPicPr>
          <p:nvPr/>
        </p:nvPicPr>
        <p:blipFill>
          <a:blip r:embed="rId3" cstate="print"/>
          <a:srcRect/>
          <a:stretch>
            <a:fillRect/>
          </a:stretch>
        </p:blipFill>
        <p:spPr bwMode="auto">
          <a:xfrm>
            <a:off x="0" y="33816"/>
            <a:ext cx="2511137" cy="6858000"/>
          </a:xfrm>
          <a:prstGeom prst="rect">
            <a:avLst/>
          </a:prstGeom>
          <a:noFill/>
        </p:spPr>
      </p:pic>
      <p:pic>
        <p:nvPicPr>
          <p:cNvPr id="22534" name="Picture 6" descr="http://www.maap.ru/userfiles/1245760281_venera_iz_arlia(1).jpg"/>
          <p:cNvPicPr>
            <a:picLocks noChangeAspect="1" noChangeArrowheads="1"/>
          </p:cNvPicPr>
          <p:nvPr/>
        </p:nvPicPr>
        <p:blipFill>
          <a:blip r:embed="rId4" cstate="print"/>
          <a:srcRect/>
          <a:stretch>
            <a:fillRect/>
          </a:stretch>
        </p:blipFill>
        <p:spPr bwMode="auto">
          <a:xfrm>
            <a:off x="2699792" y="1124744"/>
            <a:ext cx="3744416" cy="4032448"/>
          </a:xfrm>
          <a:prstGeom prst="rect">
            <a:avLst/>
          </a:prstGeom>
          <a:noFill/>
        </p:spPr>
      </p:pic>
      <p:sp>
        <p:nvSpPr>
          <p:cNvPr id="3" name="Прямоугольник 2"/>
          <p:cNvSpPr/>
          <p:nvPr/>
        </p:nvSpPr>
        <p:spPr>
          <a:xfrm>
            <a:off x="6489104" y="1140041"/>
            <a:ext cx="2654896" cy="5355312"/>
          </a:xfrm>
          <a:prstGeom prst="rect">
            <a:avLst/>
          </a:prstGeom>
        </p:spPr>
        <p:txBody>
          <a:bodyPr wrap="square">
            <a:spAutoFit/>
          </a:bodyPr>
          <a:lstStyle/>
          <a:p>
            <a:r>
              <a:rPr lang="ru-RU" dirty="0"/>
              <a:t>В Древней Греции огромную роль в воспитании гражданина и человека играла физическая культура и естественным был культ тренированного тела. В основе идеала красоты лежит единство, гармония духа и тела. Греки считали величину, порядок и симметрию символом прекрасного. Идеально красивым был человек, у которого все части тела и черты лица находились в гармоничном сочетании.</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img316.imageshack.us/img316/1598/preparatifsmariagedu4.jpg"/>
          <p:cNvPicPr>
            <a:picLocks noChangeAspect="1" noChangeArrowheads="1"/>
          </p:cNvPicPr>
          <p:nvPr/>
        </p:nvPicPr>
        <p:blipFill>
          <a:blip r:embed="rId3" cstate="print"/>
          <a:srcRect/>
          <a:stretch>
            <a:fillRect/>
          </a:stretch>
        </p:blipFill>
        <p:spPr bwMode="auto">
          <a:xfrm>
            <a:off x="0" y="51130"/>
            <a:ext cx="4762500" cy="4924425"/>
          </a:xfrm>
          <a:prstGeom prst="rect">
            <a:avLst/>
          </a:prstGeom>
          <a:noFill/>
        </p:spPr>
      </p:pic>
      <p:pic>
        <p:nvPicPr>
          <p:cNvPr id="32772" name="Picture 4" descr="http://club.season.ru/uploads/post-65-1197301304_thumb.jpg"/>
          <p:cNvPicPr>
            <a:picLocks noChangeAspect="1" noChangeArrowheads="1"/>
          </p:cNvPicPr>
          <p:nvPr/>
        </p:nvPicPr>
        <p:blipFill>
          <a:blip r:embed="rId4" cstate="print"/>
          <a:srcRect/>
          <a:stretch>
            <a:fillRect/>
          </a:stretch>
        </p:blipFill>
        <p:spPr bwMode="auto">
          <a:xfrm>
            <a:off x="5220072" y="0"/>
            <a:ext cx="3541377" cy="1440160"/>
          </a:xfrm>
          <a:prstGeom prst="rect">
            <a:avLst/>
          </a:prstGeom>
          <a:noFill/>
        </p:spPr>
      </p:pic>
      <p:pic>
        <p:nvPicPr>
          <p:cNvPr id="32774" name="Picture 6" descr="http://s004.radikal.ru/i208/1001/e7/f00da724e7c3.jpg"/>
          <p:cNvPicPr>
            <a:picLocks noChangeAspect="1" noChangeArrowheads="1"/>
          </p:cNvPicPr>
          <p:nvPr/>
        </p:nvPicPr>
        <p:blipFill>
          <a:blip r:embed="rId5" cstate="print"/>
          <a:srcRect/>
          <a:stretch>
            <a:fillRect/>
          </a:stretch>
        </p:blipFill>
        <p:spPr bwMode="auto">
          <a:xfrm>
            <a:off x="6197498" y="1628800"/>
            <a:ext cx="2592288" cy="3951659"/>
          </a:xfrm>
          <a:prstGeom prst="rect">
            <a:avLst/>
          </a:prstGeom>
          <a:noFill/>
        </p:spPr>
      </p:pic>
      <p:sp>
        <p:nvSpPr>
          <p:cNvPr id="2" name="Прямоугольник 1"/>
          <p:cNvSpPr/>
          <p:nvPr/>
        </p:nvSpPr>
        <p:spPr>
          <a:xfrm>
            <a:off x="224278" y="5373216"/>
            <a:ext cx="4572000" cy="1200329"/>
          </a:xfrm>
          <a:prstGeom prst="rect">
            <a:avLst/>
          </a:prstGeom>
        </p:spPr>
        <p:txBody>
          <a:bodyPr>
            <a:spAutoFit/>
          </a:bodyPr>
          <a:lstStyle/>
          <a:p>
            <a:r>
              <a:rPr lang="ru-RU" dirty="0"/>
              <a:t>Юноши брили лицо и носили длинные завитые локоны, перехваченные обручем. Взрослые мужчины носили короткие волосы, круглую бородку и </a:t>
            </a:r>
            <a:r>
              <a:rPr lang="ru-RU" dirty="0" smtClean="0"/>
              <a:t>усы.</a:t>
            </a:r>
            <a:endParaRPr lang="ru-RU"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4800" y="457200"/>
            <a:ext cx="8686800" cy="667544"/>
          </a:xfrm>
        </p:spPr>
        <p:txBody>
          <a:bodyPr>
            <a:normAutofit fontScale="90000"/>
          </a:bodyPr>
          <a:lstStyle/>
          <a:p>
            <a:r>
              <a:rPr lang="ru-RU" dirty="0" smtClean="0"/>
              <a:t>Древний </a:t>
            </a:r>
            <a:r>
              <a:rPr lang="ru-RU" dirty="0" err="1" smtClean="0"/>
              <a:t>рим</a:t>
            </a:r>
            <a:endParaRPr lang="ru-RU" dirty="0"/>
          </a:p>
        </p:txBody>
      </p:sp>
      <p:pic>
        <p:nvPicPr>
          <p:cNvPr id="30722" name="Picture 2" descr="http://www.gumer.info/bibliotek_Buks/History/mir_drrim/02_clip_image006.jpg"/>
          <p:cNvPicPr>
            <a:picLocks noChangeAspect="1" noChangeArrowheads="1"/>
          </p:cNvPicPr>
          <p:nvPr/>
        </p:nvPicPr>
        <p:blipFill>
          <a:blip r:embed="rId3" cstate="print"/>
          <a:srcRect/>
          <a:stretch>
            <a:fillRect/>
          </a:stretch>
        </p:blipFill>
        <p:spPr bwMode="auto">
          <a:xfrm>
            <a:off x="0" y="1268760"/>
            <a:ext cx="2381250" cy="3581400"/>
          </a:xfrm>
          <a:prstGeom prst="rect">
            <a:avLst/>
          </a:prstGeom>
          <a:noFill/>
        </p:spPr>
      </p:pic>
      <p:pic>
        <p:nvPicPr>
          <p:cNvPr id="30724" name="Picture 4" descr="http://zhaba.ru/_pics/bo0j2hc6e4ukf7hp.jpg"/>
          <p:cNvPicPr>
            <a:picLocks noChangeAspect="1" noChangeArrowheads="1"/>
          </p:cNvPicPr>
          <p:nvPr/>
        </p:nvPicPr>
        <p:blipFill>
          <a:blip r:embed="rId4" cstate="print"/>
          <a:srcRect/>
          <a:stretch>
            <a:fillRect/>
          </a:stretch>
        </p:blipFill>
        <p:spPr bwMode="auto">
          <a:xfrm>
            <a:off x="3249922" y="1308924"/>
            <a:ext cx="5616624" cy="3812387"/>
          </a:xfrm>
          <a:prstGeom prst="rect">
            <a:avLst/>
          </a:prstGeom>
          <a:noFill/>
        </p:spPr>
      </p:pic>
      <p:sp>
        <p:nvSpPr>
          <p:cNvPr id="3" name="Прямоугольник 2"/>
          <p:cNvSpPr/>
          <p:nvPr/>
        </p:nvSpPr>
        <p:spPr>
          <a:xfrm>
            <a:off x="304800" y="5305491"/>
            <a:ext cx="5836305" cy="1477328"/>
          </a:xfrm>
          <a:prstGeom prst="rect">
            <a:avLst/>
          </a:prstGeom>
        </p:spPr>
        <p:txBody>
          <a:bodyPr wrap="square">
            <a:spAutoFit/>
          </a:bodyPr>
          <a:lstStyle/>
          <a:p>
            <a:r>
              <a:rPr lang="ru-RU" dirty="0"/>
              <a:t>В Древнем Риме господствовал культ светлой кожи и белокурых волос. Именно римлянки первыми овладели секретом обесцвечивания волос. Их протирали губкой, смоченной маслом из козьего молока и золой букового дерева, а затем обесцвечивали на солнце</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4800" y="548680"/>
            <a:ext cx="8686800" cy="746720"/>
          </a:xfrm>
        </p:spPr>
        <p:txBody>
          <a:bodyPr>
            <a:normAutofit fontScale="90000"/>
          </a:bodyPr>
          <a:lstStyle/>
          <a:p>
            <a:r>
              <a:rPr lang="ru-RU" dirty="0" smtClean="0"/>
              <a:t>Средневековье</a:t>
            </a:r>
            <a:br>
              <a:rPr lang="ru-RU" dirty="0" smtClean="0"/>
            </a:br>
            <a:endParaRPr lang="ru-RU" dirty="0"/>
          </a:p>
        </p:txBody>
      </p:sp>
      <p:pic>
        <p:nvPicPr>
          <p:cNvPr id="34818" name="Picture 2" descr="http://mtdata.ru/u17/photo04B0/20392260470-0/original.jpg"/>
          <p:cNvPicPr>
            <a:picLocks noChangeAspect="1" noChangeArrowheads="1"/>
          </p:cNvPicPr>
          <p:nvPr/>
        </p:nvPicPr>
        <p:blipFill>
          <a:blip r:embed="rId3" cstate="print"/>
          <a:srcRect/>
          <a:stretch>
            <a:fillRect/>
          </a:stretch>
        </p:blipFill>
        <p:spPr bwMode="auto">
          <a:xfrm>
            <a:off x="6181725" y="1146430"/>
            <a:ext cx="2932860" cy="3808273"/>
          </a:xfrm>
          <a:prstGeom prst="rect">
            <a:avLst/>
          </a:prstGeom>
          <a:noFill/>
        </p:spPr>
      </p:pic>
      <p:pic>
        <p:nvPicPr>
          <p:cNvPr id="34822" name="Picture 6" descr="http://www.art-catalog.ru/article/mmz/7/00Kampen_Ritratto_di_donna.jpg"/>
          <p:cNvPicPr>
            <a:picLocks noChangeAspect="1" noChangeArrowheads="1"/>
          </p:cNvPicPr>
          <p:nvPr/>
        </p:nvPicPr>
        <p:blipFill>
          <a:blip r:embed="rId4" cstate="print"/>
          <a:srcRect/>
          <a:stretch>
            <a:fillRect/>
          </a:stretch>
        </p:blipFill>
        <p:spPr bwMode="auto">
          <a:xfrm>
            <a:off x="131898" y="1146430"/>
            <a:ext cx="3043064" cy="3957243"/>
          </a:xfrm>
          <a:prstGeom prst="rect">
            <a:avLst/>
          </a:prstGeom>
          <a:noFill/>
        </p:spPr>
      </p:pic>
      <p:sp>
        <p:nvSpPr>
          <p:cNvPr id="3" name="Прямоугольник 2"/>
          <p:cNvSpPr/>
          <p:nvPr/>
        </p:nvSpPr>
        <p:spPr>
          <a:xfrm>
            <a:off x="31383" y="5103674"/>
            <a:ext cx="8946776" cy="1754326"/>
          </a:xfrm>
          <a:prstGeom prst="rect">
            <a:avLst/>
          </a:prstGeom>
        </p:spPr>
        <p:txBody>
          <a:bodyPr wrap="square">
            <a:spAutoFit/>
          </a:bodyPr>
          <a:lstStyle/>
          <a:p>
            <a:r>
              <a:rPr lang="ru-RU" dirty="0"/>
              <a:t>С упадком Рима эпоха воспевания красоты сменилась культом аскетизма, отрешенности от радостей восприятия мира. В средние века земная красота считалась греховной, а наслаждение ею – недозволенным. Тело драпировали тяжелыми тканями, которые плотным мешком скрывали фигуру (ширина одежды к росту составляет 1:3). Под чепчиком полностью прятали волосы, был предан забвению весь арсенал средств для улучшения внешности, которые были так популярны в античные времена</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60648"/>
            <a:ext cx="8686800" cy="739552"/>
          </a:xfrm>
        </p:spPr>
        <p:txBody>
          <a:bodyPr>
            <a:normAutofit fontScale="90000"/>
          </a:bodyPr>
          <a:lstStyle/>
          <a:p>
            <a:r>
              <a:rPr lang="ru-RU" dirty="0" smtClean="0"/>
              <a:t>Древний Китай</a:t>
            </a:r>
            <a:endParaRPr lang="ru-RU" dirty="0"/>
          </a:p>
        </p:txBody>
      </p:sp>
      <p:pic>
        <p:nvPicPr>
          <p:cNvPr id="21506" name="Picture 2" descr="http://www.artofcare.ru/files/images/moda/21000045-3.jpg"/>
          <p:cNvPicPr>
            <a:picLocks noChangeAspect="1" noChangeArrowheads="1"/>
          </p:cNvPicPr>
          <p:nvPr/>
        </p:nvPicPr>
        <p:blipFill>
          <a:blip r:embed="rId3" cstate="print"/>
          <a:srcRect/>
          <a:stretch>
            <a:fillRect/>
          </a:stretch>
        </p:blipFill>
        <p:spPr bwMode="auto">
          <a:xfrm>
            <a:off x="4619688" y="1204563"/>
            <a:ext cx="4464497" cy="5276225"/>
          </a:xfrm>
          <a:prstGeom prst="rect">
            <a:avLst/>
          </a:prstGeom>
          <a:noFill/>
        </p:spPr>
      </p:pic>
      <p:sp>
        <p:nvSpPr>
          <p:cNvPr id="3" name="Прямоугольник 2"/>
          <p:cNvSpPr/>
          <p:nvPr/>
        </p:nvSpPr>
        <p:spPr>
          <a:xfrm>
            <a:off x="47688" y="1031571"/>
            <a:ext cx="4572000" cy="4801314"/>
          </a:xfrm>
          <a:prstGeom prst="rect">
            <a:avLst/>
          </a:prstGeom>
        </p:spPr>
        <p:txBody>
          <a:bodyPr>
            <a:spAutoFit/>
          </a:bodyPr>
          <a:lstStyle/>
          <a:p>
            <a:r>
              <a:rPr lang="ru-RU" dirty="0"/>
              <a:t>Идеалом красоты в Древнем Китае была маленькая, хрупкая женщина с крошечными ногами. Ни один уважающий себя китаец не взял бы в жены девушку с большим размером ноги. Чтобы ножка оставалась маленькой, девочкам туго бинтовали стопу, и она переставала расти. Кстати, главным достоинством мужчины в Китае считались длинные волосы, которые заплетали в причудливые косы.</a:t>
            </a:r>
          </a:p>
          <a:p>
            <a:r>
              <a:rPr lang="ru-RU" dirty="0"/>
              <a:t>Особо красивыми считались у мужчин и женщин длинные ногти, это был символ достоинства и богатства. За ногтями тщательно ухаживали и для сохранения их надевали специальные богато украшенные «наперстки» из драгоценного металла или </a:t>
            </a:r>
            <a:r>
              <a:rPr lang="ru-RU" dirty="0" smtClean="0"/>
              <a:t>кости</a:t>
            </a:r>
            <a:endParaRPr lang="ru-RU"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i038.radikal.ru/0803/8f/d929243b6047.jpg"/>
          <p:cNvPicPr>
            <a:picLocks noChangeAspect="1" noChangeArrowheads="1"/>
          </p:cNvPicPr>
          <p:nvPr/>
        </p:nvPicPr>
        <p:blipFill>
          <a:blip r:embed="rId2" cstate="print"/>
          <a:srcRect/>
          <a:stretch>
            <a:fillRect/>
          </a:stretch>
        </p:blipFill>
        <p:spPr bwMode="auto">
          <a:xfrm>
            <a:off x="4572000" y="476672"/>
            <a:ext cx="4286250" cy="5648325"/>
          </a:xfrm>
          <a:prstGeom prst="rect">
            <a:avLst/>
          </a:prstGeom>
          <a:noFill/>
        </p:spPr>
      </p:pic>
      <p:pic>
        <p:nvPicPr>
          <p:cNvPr id="35844" name="Picture 4" descr="http://images56.fotki.com/v702/photos/7/1454087/11336668/1440-vi.jpg"/>
          <p:cNvPicPr>
            <a:picLocks noChangeAspect="1" noChangeArrowheads="1"/>
          </p:cNvPicPr>
          <p:nvPr/>
        </p:nvPicPr>
        <p:blipFill>
          <a:blip r:embed="rId3" cstate="print"/>
          <a:srcRect/>
          <a:stretch>
            <a:fillRect/>
          </a:stretch>
        </p:blipFill>
        <p:spPr bwMode="auto">
          <a:xfrm>
            <a:off x="395536" y="414094"/>
            <a:ext cx="3816424" cy="5679202"/>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zhaba.ru/_pics/132wcyeidzs7vlfa.jpg"/>
          <p:cNvPicPr>
            <a:picLocks noChangeAspect="1" noChangeArrowheads="1"/>
          </p:cNvPicPr>
          <p:nvPr/>
        </p:nvPicPr>
        <p:blipFill>
          <a:blip r:embed="rId3" cstate="print"/>
          <a:srcRect/>
          <a:stretch>
            <a:fillRect/>
          </a:stretch>
        </p:blipFill>
        <p:spPr bwMode="auto">
          <a:xfrm>
            <a:off x="334834" y="461877"/>
            <a:ext cx="4019550" cy="5050507"/>
          </a:xfrm>
          <a:prstGeom prst="rect">
            <a:avLst/>
          </a:prstGeom>
          <a:noFill/>
        </p:spPr>
      </p:pic>
      <p:pic>
        <p:nvPicPr>
          <p:cNvPr id="37892" name="Picture 4" descr="http://www.artofcare.ru/files/images/moda/21000045-7.jpg"/>
          <p:cNvPicPr>
            <a:picLocks noChangeAspect="1" noChangeArrowheads="1"/>
          </p:cNvPicPr>
          <p:nvPr/>
        </p:nvPicPr>
        <p:blipFill>
          <a:blip r:embed="rId4" cstate="print"/>
          <a:srcRect/>
          <a:stretch>
            <a:fillRect/>
          </a:stretch>
        </p:blipFill>
        <p:spPr bwMode="auto">
          <a:xfrm>
            <a:off x="4644008" y="1266971"/>
            <a:ext cx="4176464" cy="4176464"/>
          </a:xfrm>
          <a:prstGeom prst="rect">
            <a:avLst/>
          </a:prstGeom>
          <a:noFill/>
        </p:spPr>
      </p:pic>
      <p:sp>
        <p:nvSpPr>
          <p:cNvPr id="4" name="Заголовок 3"/>
          <p:cNvSpPr>
            <a:spLocks noGrp="1"/>
          </p:cNvSpPr>
          <p:nvPr>
            <p:ph type="title"/>
          </p:nvPr>
        </p:nvSpPr>
        <p:spPr>
          <a:xfrm>
            <a:off x="4860032" y="457200"/>
            <a:ext cx="4128520" cy="595536"/>
          </a:xfrm>
        </p:spPr>
        <p:txBody>
          <a:bodyPr>
            <a:noAutofit/>
          </a:bodyPr>
          <a:lstStyle/>
          <a:p>
            <a:pPr algn="ctr"/>
            <a:r>
              <a:rPr lang="en-US" dirty="0" smtClean="0"/>
              <a:t>XIII </a:t>
            </a:r>
            <a:r>
              <a:rPr lang="ru-RU" dirty="0" smtClean="0"/>
              <a:t>век</a:t>
            </a:r>
            <a:endParaRPr lang="ru-RU" dirty="0"/>
          </a:p>
        </p:txBody>
      </p:sp>
      <p:sp>
        <p:nvSpPr>
          <p:cNvPr id="2" name="Прямоугольник 1"/>
          <p:cNvSpPr/>
          <p:nvPr/>
        </p:nvSpPr>
        <p:spPr>
          <a:xfrm>
            <a:off x="334834" y="5657671"/>
            <a:ext cx="9050396" cy="1200329"/>
          </a:xfrm>
          <a:prstGeom prst="rect">
            <a:avLst/>
          </a:prstGeom>
        </p:spPr>
        <p:txBody>
          <a:bodyPr wrap="square">
            <a:spAutoFit/>
          </a:bodyPr>
          <a:lstStyle/>
          <a:p>
            <a:r>
              <a:rPr lang="ru-RU" dirty="0"/>
              <a:t>В XIII веке расцветает поклонение «прекрасной даме». В эпоху рыцарства, стали цениться более "земные" девушки, с живым взглядом и здоровым румянцем (кому не повезло — румянились!). Но бритоголовые были в моде долго, до самого 15 века. Трубадуры прославляли хрупких, белокожих дам, беззащитных и беспомощных на вид.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457200"/>
            <a:ext cx="8686800" cy="667544"/>
          </a:xfrm>
        </p:spPr>
        <p:txBody>
          <a:bodyPr>
            <a:normAutofit fontScale="90000"/>
          </a:bodyPr>
          <a:lstStyle/>
          <a:p>
            <a:r>
              <a:rPr lang="ru-RU" dirty="0" smtClean="0"/>
              <a:t>Эпоха Возрождения</a:t>
            </a:r>
            <a:endParaRPr lang="ru-RU" dirty="0"/>
          </a:p>
        </p:txBody>
      </p:sp>
      <p:pic>
        <p:nvPicPr>
          <p:cNvPr id="39938" name="Picture 2" descr="http://smallbay.ru/images3/cranach097.jpg"/>
          <p:cNvPicPr>
            <a:picLocks noChangeAspect="1" noChangeArrowheads="1"/>
          </p:cNvPicPr>
          <p:nvPr/>
        </p:nvPicPr>
        <p:blipFill>
          <a:blip r:embed="rId3" cstate="print"/>
          <a:srcRect/>
          <a:stretch>
            <a:fillRect/>
          </a:stretch>
        </p:blipFill>
        <p:spPr bwMode="auto">
          <a:xfrm>
            <a:off x="5589016" y="1237956"/>
            <a:ext cx="3384377" cy="3752506"/>
          </a:xfrm>
          <a:prstGeom prst="rect">
            <a:avLst/>
          </a:prstGeom>
          <a:noFill/>
        </p:spPr>
      </p:pic>
      <p:pic>
        <p:nvPicPr>
          <p:cNvPr id="39940" name="Picture 4" descr="http://zhaba.ru/_pics/y3926ms9djphb13s.jpg"/>
          <p:cNvPicPr>
            <a:picLocks noChangeAspect="1" noChangeArrowheads="1"/>
          </p:cNvPicPr>
          <p:nvPr/>
        </p:nvPicPr>
        <p:blipFill>
          <a:blip r:embed="rId4" cstate="print"/>
          <a:srcRect/>
          <a:stretch>
            <a:fillRect/>
          </a:stretch>
        </p:blipFill>
        <p:spPr bwMode="auto">
          <a:xfrm>
            <a:off x="325174" y="1192131"/>
            <a:ext cx="3600400" cy="3712229"/>
          </a:xfrm>
          <a:prstGeom prst="rect">
            <a:avLst/>
          </a:prstGeom>
          <a:noFill/>
        </p:spPr>
      </p:pic>
      <p:sp>
        <p:nvSpPr>
          <p:cNvPr id="3" name="Прямоугольник 2"/>
          <p:cNvSpPr/>
          <p:nvPr/>
        </p:nvSpPr>
        <p:spPr>
          <a:xfrm>
            <a:off x="19202" y="5103674"/>
            <a:ext cx="9251899" cy="1754326"/>
          </a:xfrm>
          <a:prstGeom prst="rect">
            <a:avLst/>
          </a:prstGeom>
        </p:spPr>
        <p:txBody>
          <a:bodyPr wrap="square">
            <a:spAutoFit/>
          </a:bodyPr>
          <a:lstStyle/>
          <a:p>
            <a:r>
              <a:rPr lang="ru-RU" dirty="0"/>
              <a:t>В эпоху раннего Возрождения бледный цвет лица и длинные шелковистые пряди белокурых волос стали канонами красоты женщин Флоренции. Великие поэты Данте, Боккаччо, Петрарка и другие прославляли белоснежную кожу. Идеальными считались стройная «лебединая шея» и высокий чистый лоб. Чтобы следовать этой моде, для удлинения овала лица женщины выбривали спереди волосы и выщипывали брови, а для того чтобы шея казалась более длинной, брили затылки</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23528" y="620688"/>
            <a:ext cx="8496944" cy="5324535"/>
          </a:xfrm>
          <a:prstGeom prst="rect">
            <a:avLst/>
          </a:prstGeom>
          <a:noFill/>
        </p:spPr>
        <p:txBody>
          <a:bodyPr wrap="square" rtlCol="0">
            <a:spAutoFit/>
          </a:bodyPr>
          <a:lstStyle/>
          <a:p>
            <a:pPr indent="549275" algn="just"/>
            <a:r>
              <a:rPr lang="ru-RU" sz="2000" dirty="0"/>
              <a:t>Монах </a:t>
            </a:r>
            <a:r>
              <a:rPr lang="ru-RU" sz="2000" dirty="0" err="1"/>
              <a:t>валламброзаского</a:t>
            </a:r>
            <a:r>
              <a:rPr lang="ru-RU" sz="2000" dirty="0"/>
              <a:t> ордена </a:t>
            </a:r>
            <a:r>
              <a:rPr lang="ru-RU" sz="2000" dirty="0" err="1"/>
              <a:t>Аньоло</a:t>
            </a:r>
            <a:r>
              <a:rPr lang="ru-RU" sz="2000" dirty="0"/>
              <a:t> </a:t>
            </a:r>
            <a:r>
              <a:rPr lang="ru-RU" sz="2000" dirty="0" err="1"/>
              <a:t>Фиренцуола</a:t>
            </a:r>
            <a:r>
              <a:rPr lang="ru-RU" sz="2000" dirty="0"/>
              <a:t> в трактате «О красоте женщин» дает нам свое представление об идеале красоты в эпоху Ренессанса: «Ценность волос настолько велика, что, если красавица украсилась золотом, жемчугом и оделась бы в роскошное платье, но не привела в порядок свои волосы, она не выглядела ни красивой, ни нарядной... волосы женщины должны быть нежными, густыми, длинными, волнистыми, цветом они должны уподобляться золоту, или же меду, или же горящим лучам солнечным. Телосложение должно быть большое, прочное, но при этом благородных форм. Чрезмерно рослое тело не может нравиться, так же как небольшое и худое. Белый цвет кожи не прекрасен, ибо это значит, что она слишком бледна: кожа должна быть слегка красноватой от кровообращения... Плечи должны быть широкими... На груди не должна проступать ни одна кость. Совершенная грудь повышается плавно, незаметно для глаза. Самые красивые ноги – это длинные, стройные, внизу тонкие, с </a:t>
            </a:r>
            <a:r>
              <a:rPr lang="ru-RU" sz="2000" dirty="0" smtClean="0"/>
              <a:t>сильными снежно-белыми</a:t>
            </a:r>
            <a:r>
              <a:rPr lang="ru-RU" sz="2000" dirty="0"/>
              <a:t> икрами, которые оканчиваются маленькой, узкой, но не сухощавой ступней. Предплечья должны быть белыми, мускулистыми...».</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http://content.foto.mail.ru/bk/galkinatanya/_blogs/i-2147.jpg"/>
          <p:cNvPicPr>
            <a:picLocks noChangeAspect="1" noChangeArrowheads="1"/>
          </p:cNvPicPr>
          <p:nvPr/>
        </p:nvPicPr>
        <p:blipFill>
          <a:blip r:embed="rId3" cstate="print"/>
          <a:srcRect/>
          <a:stretch>
            <a:fillRect/>
          </a:stretch>
        </p:blipFill>
        <p:spPr bwMode="auto">
          <a:xfrm>
            <a:off x="249088" y="1052736"/>
            <a:ext cx="8611263" cy="4176464"/>
          </a:xfrm>
          <a:prstGeom prst="rect">
            <a:avLst/>
          </a:prstGeom>
          <a:noFill/>
        </p:spPr>
      </p:pic>
      <p:sp>
        <p:nvSpPr>
          <p:cNvPr id="3" name="Прямоугольник 2"/>
          <p:cNvSpPr/>
          <p:nvPr/>
        </p:nvSpPr>
        <p:spPr>
          <a:xfrm>
            <a:off x="2555776" y="5517232"/>
            <a:ext cx="3997889" cy="369332"/>
          </a:xfrm>
          <a:prstGeom prst="rect">
            <a:avLst/>
          </a:prstGeom>
        </p:spPr>
        <p:txBody>
          <a:bodyPr wrap="none">
            <a:spAutoFit/>
          </a:bodyPr>
          <a:lstStyle/>
          <a:p>
            <a:r>
              <a:rPr lang="ru-RU" dirty="0" smtClean="0"/>
              <a:t>Тициан «Любовь земная и небесная»</a:t>
            </a:r>
            <a:endParaRPr lang="ru-RU" dirty="0"/>
          </a:p>
        </p:txBody>
      </p:sp>
      <p:sp>
        <p:nvSpPr>
          <p:cNvPr id="2" name="Прямоугольник 1"/>
          <p:cNvSpPr/>
          <p:nvPr/>
        </p:nvSpPr>
        <p:spPr>
          <a:xfrm>
            <a:off x="34330" y="117645"/>
            <a:ext cx="9198768" cy="923330"/>
          </a:xfrm>
          <a:prstGeom prst="rect">
            <a:avLst/>
          </a:prstGeom>
        </p:spPr>
        <p:txBody>
          <a:bodyPr wrap="square">
            <a:spAutoFit/>
          </a:bodyPr>
          <a:lstStyle/>
          <a:p>
            <a:r>
              <a:rPr lang="ru-RU" dirty="0"/>
              <a:t>Именно такой тип красоты изображен на полотнах Тициана «Любовь земная и небесная», «Портрет дамы в белом» и портретах многих мастеров венецианской школы XVI века, в творениях Рубенса, Рембрандта, </a:t>
            </a:r>
            <a:r>
              <a:rPr lang="ru-RU" dirty="0" err="1"/>
              <a:t>Гальса</a:t>
            </a:r>
            <a:r>
              <a:rPr lang="ru-RU" dirty="0"/>
              <a:t> и других художников этого времени</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457200"/>
            <a:ext cx="8686800" cy="595536"/>
          </a:xfrm>
        </p:spPr>
        <p:txBody>
          <a:bodyPr>
            <a:noAutofit/>
          </a:bodyPr>
          <a:lstStyle/>
          <a:p>
            <a:r>
              <a:rPr lang="ru-RU" dirty="0" smtClean="0"/>
              <a:t>Эпоха рококо </a:t>
            </a:r>
            <a:r>
              <a:rPr lang="ru-RU" sz="2400" dirty="0" smtClean="0"/>
              <a:t>(конец 16 в.)</a:t>
            </a:r>
            <a:endParaRPr lang="ru-RU" sz="2400" dirty="0"/>
          </a:p>
        </p:txBody>
      </p:sp>
      <p:pic>
        <p:nvPicPr>
          <p:cNvPr id="45058" name="Picture 2" descr="http://zhaba.ru/_pics/h1j4ef264ekqypwn.jpg"/>
          <p:cNvPicPr>
            <a:picLocks noChangeAspect="1" noChangeArrowheads="1"/>
          </p:cNvPicPr>
          <p:nvPr/>
        </p:nvPicPr>
        <p:blipFill>
          <a:blip r:embed="rId3" cstate="print"/>
          <a:srcRect/>
          <a:stretch>
            <a:fillRect/>
          </a:stretch>
        </p:blipFill>
        <p:spPr bwMode="auto">
          <a:xfrm>
            <a:off x="7082456" y="1087305"/>
            <a:ext cx="1999928" cy="2857040"/>
          </a:xfrm>
          <a:prstGeom prst="rect">
            <a:avLst/>
          </a:prstGeom>
          <a:noFill/>
        </p:spPr>
      </p:pic>
      <p:pic>
        <p:nvPicPr>
          <p:cNvPr id="45060" name="Picture 4" descr="http://www.artofcare.ru/files/images/moda/21000045-9.jpg"/>
          <p:cNvPicPr>
            <a:picLocks noChangeAspect="1" noChangeArrowheads="1"/>
          </p:cNvPicPr>
          <p:nvPr/>
        </p:nvPicPr>
        <p:blipFill>
          <a:blip r:embed="rId4" cstate="print"/>
          <a:srcRect/>
          <a:stretch>
            <a:fillRect/>
          </a:stretch>
        </p:blipFill>
        <p:spPr bwMode="auto">
          <a:xfrm>
            <a:off x="6931869" y="4024119"/>
            <a:ext cx="2145238" cy="2808312"/>
          </a:xfrm>
          <a:prstGeom prst="rect">
            <a:avLst/>
          </a:prstGeom>
          <a:noFill/>
        </p:spPr>
      </p:pic>
      <p:pic>
        <p:nvPicPr>
          <p:cNvPr id="45062" name="Picture 6" descr="http://img-fotki.yandex.ru/get/4608/98013013.f4/0_95397_9d4f76df_XL"/>
          <p:cNvPicPr>
            <a:picLocks noChangeAspect="1" noChangeArrowheads="1"/>
          </p:cNvPicPr>
          <p:nvPr/>
        </p:nvPicPr>
        <p:blipFill>
          <a:blip r:embed="rId5" cstate="print"/>
          <a:srcRect/>
          <a:stretch>
            <a:fillRect/>
          </a:stretch>
        </p:blipFill>
        <p:spPr bwMode="auto">
          <a:xfrm>
            <a:off x="218568" y="1052736"/>
            <a:ext cx="4267460" cy="4639831"/>
          </a:xfrm>
          <a:prstGeom prst="rect">
            <a:avLst/>
          </a:prstGeom>
          <a:noFill/>
        </p:spPr>
      </p:pic>
      <p:pic>
        <p:nvPicPr>
          <p:cNvPr id="45064" name="Picture 8" descr="http://zhaba.ru/_pics/nfqt4szdjpib5j0h.jpg"/>
          <p:cNvPicPr>
            <a:picLocks noChangeAspect="1" noChangeArrowheads="1"/>
          </p:cNvPicPr>
          <p:nvPr/>
        </p:nvPicPr>
        <p:blipFill>
          <a:blip r:embed="rId6" cstate="print"/>
          <a:srcRect l="13110" t="5320" r="6048" b="8497"/>
          <a:stretch>
            <a:fillRect/>
          </a:stretch>
        </p:blipFill>
        <p:spPr bwMode="auto">
          <a:xfrm>
            <a:off x="4645152" y="1060383"/>
            <a:ext cx="1901264" cy="2928974"/>
          </a:xfrm>
          <a:prstGeom prst="rect">
            <a:avLst/>
          </a:prstGeom>
          <a:noFill/>
        </p:spPr>
      </p:pic>
      <p:sp>
        <p:nvSpPr>
          <p:cNvPr id="3" name="Прямоугольник 2"/>
          <p:cNvSpPr/>
          <p:nvPr/>
        </p:nvSpPr>
        <p:spPr>
          <a:xfrm>
            <a:off x="207026" y="5678710"/>
            <a:ext cx="7540824" cy="1477328"/>
          </a:xfrm>
          <a:prstGeom prst="rect">
            <a:avLst/>
          </a:prstGeom>
        </p:spPr>
        <p:txBody>
          <a:bodyPr wrap="square">
            <a:spAutoFit/>
          </a:bodyPr>
          <a:lstStyle/>
          <a:p>
            <a:r>
              <a:rPr lang="ru-RU" dirty="0"/>
              <a:t>В начале XVIII в. наступает эпоха рококо: женщина должна напоминать хрупкую фарфоровую статуэтку. Грациозна, легка и игрива. Внимание сосредотачивается на шее, лице, руках, казавшихся хрупкими среди кружевных оборок, рюшей и лент.</a:t>
            </a:r>
            <a:br>
              <a:rPr lang="ru-RU" dirty="0"/>
            </a:br>
            <a:endParaRPr lang="ru-RU"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457200"/>
            <a:ext cx="8686800" cy="739552"/>
          </a:xfrm>
        </p:spPr>
        <p:txBody>
          <a:bodyPr>
            <a:normAutofit fontScale="90000"/>
          </a:bodyPr>
          <a:lstStyle/>
          <a:p>
            <a:r>
              <a:rPr lang="ru-RU" dirty="0" smtClean="0"/>
              <a:t>Ампир </a:t>
            </a:r>
            <a:r>
              <a:rPr lang="ru-RU" sz="2800" dirty="0" smtClean="0"/>
              <a:t>(конец 18 в.)</a:t>
            </a:r>
            <a:endParaRPr lang="ru-RU" sz="2800" dirty="0"/>
          </a:p>
        </p:txBody>
      </p:sp>
      <p:pic>
        <p:nvPicPr>
          <p:cNvPr id="47106" name="Picture 2" descr="http://zhaba.ru/_pics/eaizqswngi0h264e.jpg"/>
          <p:cNvPicPr>
            <a:picLocks noChangeAspect="1" noChangeArrowheads="1"/>
          </p:cNvPicPr>
          <p:nvPr/>
        </p:nvPicPr>
        <p:blipFill>
          <a:blip r:embed="rId3" cstate="print"/>
          <a:srcRect/>
          <a:stretch>
            <a:fillRect/>
          </a:stretch>
        </p:blipFill>
        <p:spPr bwMode="auto">
          <a:xfrm>
            <a:off x="146304" y="1163632"/>
            <a:ext cx="4065656" cy="4281591"/>
          </a:xfrm>
          <a:prstGeom prst="rect">
            <a:avLst/>
          </a:prstGeom>
          <a:noFill/>
        </p:spPr>
      </p:pic>
      <p:pic>
        <p:nvPicPr>
          <p:cNvPr id="47108" name="Picture 4" descr="http://zhaba.ru/_pics/dty24czrm1ojqhpy.jpg"/>
          <p:cNvPicPr>
            <a:picLocks noChangeAspect="1" noChangeArrowheads="1"/>
          </p:cNvPicPr>
          <p:nvPr/>
        </p:nvPicPr>
        <p:blipFill>
          <a:blip r:embed="rId4" cstate="print"/>
          <a:srcRect l="21260" r="19521"/>
          <a:stretch>
            <a:fillRect/>
          </a:stretch>
        </p:blipFill>
        <p:spPr bwMode="auto">
          <a:xfrm>
            <a:off x="5004048" y="1149895"/>
            <a:ext cx="3986827" cy="4281590"/>
          </a:xfrm>
          <a:prstGeom prst="rect">
            <a:avLst/>
          </a:prstGeom>
          <a:noFill/>
        </p:spPr>
      </p:pic>
      <p:sp>
        <p:nvSpPr>
          <p:cNvPr id="3" name="Прямоугольник 2"/>
          <p:cNvSpPr/>
          <p:nvPr/>
        </p:nvSpPr>
        <p:spPr>
          <a:xfrm>
            <a:off x="0" y="5581164"/>
            <a:ext cx="8988552" cy="1200329"/>
          </a:xfrm>
          <a:prstGeom prst="rect">
            <a:avLst/>
          </a:prstGeom>
        </p:spPr>
        <p:txBody>
          <a:bodyPr wrap="square">
            <a:spAutoFit/>
          </a:bodyPr>
          <a:lstStyle/>
          <a:p>
            <a:r>
              <a:rPr lang="ru-RU" dirty="0"/>
              <a:t>В конце XVIII столетия складывается новый стиль, эстетические идеалы которого заимствованы из античного мира (стиль ампир). Одежда и прическа повторяют элементы античности, выходят из моды парики, румяна, мушки. Декоративная косметика приближается к естественным тонам и не становится самоцелью.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http://kingdom.danceage.ru/image:2123/width:300/height:494"/>
          <p:cNvPicPr>
            <a:picLocks noChangeAspect="1" noChangeArrowheads="1"/>
          </p:cNvPicPr>
          <p:nvPr/>
        </p:nvPicPr>
        <p:blipFill>
          <a:blip r:embed="rId3" cstate="print"/>
          <a:srcRect/>
          <a:stretch>
            <a:fillRect/>
          </a:stretch>
        </p:blipFill>
        <p:spPr bwMode="auto">
          <a:xfrm>
            <a:off x="6315" y="0"/>
            <a:ext cx="3744416" cy="4365104"/>
          </a:xfrm>
          <a:prstGeom prst="rect">
            <a:avLst/>
          </a:prstGeom>
          <a:noFill/>
        </p:spPr>
      </p:pic>
      <p:pic>
        <p:nvPicPr>
          <p:cNvPr id="48134" name="Picture 6" descr="Gerard François - Portrait of Catherine Worlée, Princesse de Talleyrand-Périgord, 1804-05"/>
          <p:cNvPicPr>
            <a:picLocks noChangeAspect="1" noChangeArrowheads="1"/>
          </p:cNvPicPr>
          <p:nvPr/>
        </p:nvPicPr>
        <p:blipFill>
          <a:blip r:embed="rId4" cstate="print"/>
          <a:srcRect/>
          <a:stretch>
            <a:fillRect/>
          </a:stretch>
        </p:blipFill>
        <p:spPr bwMode="auto">
          <a:xfrm>
            <a:off x="4868960" y="0"/>
            <a:ext cx="4248472" cy="4221088"/>
          </a:xfrm>
          <a:prstGeom prst="rect">
            <a:avLst/>
          </a:prstGeom>
          <a:noFill/>
        </p:spPr>
      </p:pic>
      <p:sp>
        <p:nvSpPr>
          <p:cNvPr id="2" name="Прямоугольник 1"/>
          <p:cNvSpPr/>
          <p:nvPr/>
        </p:nvSpPr>
        <p:spPr>
          <a:xfrm>
            <a:off x="0" y="4365104"/>
            <a:ext cx="9342784" cy="2308324"/>
          </a:xfrm>
          <a:prstGeom prst="rect">
            <a:avLst/>
          </a:prstGeom>
        </p:spPr>
        <p:txBody>
          <a:bodyPr wrap="square">
            <a:spAutoFit/>
          </a:bodyPr>
          <a:lstStyle/>
          <a:p>
            <a:r>
              <a:rPr lang="ru-RU" dirty="0"/>
              <a:t>В нарядах заметно подражание античной одежде. Фасон платья должен был подчеркивать естественные формы и красоту человеческого тела. Женщины в подобных туалетах напоминали изображения с античных ваз, барельефов. Так как эти платья делались в основном из тонкого полупрозрачного муслина, модницы рисковали подхватить простуду в особо холодные дни</a:t>
            </a:r>
            <a:r>
              <a:rPr lang="ru-RU" dirty="0" smtClean="0"/>
              <a:t>.</a:t>
            </a:r>
            <a:r>
              <a:rPr lang="ru-RU" dirty="0"/>
              <a:t> В нарядах заметно подражание античной одежде. Фасон платья должен был подчеркивать естественные формы и красоту человеческого тела. Женщины в подобных туалетах напоминали изображения с античных ваз, барельефов. Так как эти платья делались в основном из тонкого полупрозрачного </a:t>
            </a:r>
            <a:r>
              <a:rPr lang="ru-RU" dirty="0" smtClean="0"/>
              <a:t>муслина. </a:t>
            </a:r>
            <a:endParaRPr lang="ru-RU"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http://kingdom.danceage.ru/image:7479/width:300/height:400"/>
          <p:cNvPicPr>
            <a:picLocks noChangeAspect="1" noChangeArrowheads="1"/>
          </p:cNvPicPr>
          <p:nvPr/>
        </p:nvPicPr>
        <p:blipFill>
          <a:blip r:embed="rId3" cstate="print"/>
          <a:srcRect/>
          <a:stretch>
            <a:fillRect/>
          </a:stretch>
        </p:blipFill>
        <p:spPr bwMode="auto">
          <a:xfrm>
            <a:off x="4467559" y="0"/>
            <a:ext cx="4536504" cy="6048672"/>
          </a:xfrm>
          <a:prstGeom prst="rect">
            <a:avLst/>
          </a:prstGeom>
          <a:noFill/>
        </p:spPr>
      </p:pic>
      <p:pic>
        <p:nvPicPr>
          <p:cNvPr id="52226" name="Picture 2" descr="http://zhaba.ru/_pics/og6bi5zfj2lfnw5z.jpg"/>
          <p:cNvPicPr>
            <a:picLocks noChangeAspect="1" noChangeArrowheads="1"/>
          </p:cNvPicPr>
          <p:nvPr/>
        </p:nvPicPr>
        <p:blipFill>
          <a:blip r:embed="rId4" cstate="print"/>
          <a:srcRect/>
          <a:stretch>
            <a:fillRect/>
          </a:stretch>
        </p:blipFill>
        <p:spPr bwMode="auto">
          <a:xfrm>
            <a:off x="-6633" y="-23021"/>
            <a:ext cx="4942166" cy="5967899"/>
          </a:xfrm>
          <a:prstGeom prst="rect">
            <a:avLst/>
          </a:prstGeom>
          <a:noFill/>
        </p:spPr>
      </p:pic>
      <p:sp>
        <p:nvSpPr>
          <p:cNvPr id="3" name="Прямоугольник 2"/>
          <p:cNvSpPr/>
          <p:nvPr/>
        </p:nvSpPr>
        <p:spPr>
          <a:xfrm>
            <a:off x="0" y="5344762"/>
            <a:ext cx="9144000" cy="369332"/>
          </a:xfrm>
          <a:prstGeom prst="rect">
            <a:avLst/>
          </a:prstGeom>
        </p:spPr>
        <p:txBody>
          <a:bodyPr wrap="square">
            <a:spAutoFit/>
          </a:bodyPr>
          <a:lstStyle/>
          <a:p>
            <a:endParaRPr lang="ru-RU" dirty="0"/>
          </a:p>
        </p:txBody>
      </p:sp>
      <p:sp>
        <p:nvSpPr>
          <p:cNvPr id="4" name="Прямоугольник 3"/>
          <p:cNvSpPr/>
          <p:nvPr/>
        </p:nvSpPr>
        <p:spPr>
          <a:xfrm>
            <a:off x="8087" y="5067715"/>
            <a:ext cx="8956401" cy="1754326"/>
          </a:xfrm>
          <a:prstGeom prst="rect">
            <a:avLst/>
          </a:prstGeom>
        </p:spPr>
        <p:txBody>
          <a:bodyPr wrap="square">
            <a:spAutoFit/>
          </a:bodyPr>
          <a:lstStyle/>
          <a:p>
            <a:r>
              <a:rPr lang="ru-RU" dirty="0"/>
              <a:t>В 20-х годах XIX века фигура женщины напоминает песочные часы: округлые «вздутые» рукава, осиная талия, широкая юбка. В моду вошел корсет. Талия должна быть неестественной по объему - около 55 см. Стремление к «идеальной» талии нередко приводило к трагическим последствием. Так, в 1859 г. одна 23-летняя модница скончалась после бала из-за того, что три сжатых корсетом ребра вонзились ей в печень.</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http://blog4woman.ru/wp-content/uploads/2011/01/Toulmouche3.jpg"/>
          <p:cNvPicPr>
            <a:picLocks noChangeAspect="1" noChangeArrowheads="1"/>
          </p:cNvPicPr>
          <p:nvPr/>
        </p:nvPicPr>
        <p:blipFill>
          <a:blip r:embed="rId3" cstate="print"/>
          <a:srcRect/>
          <a:stretch>
            <a:fillRect/>
          </a:stretch>
        </p:blipFill>
        <p:spPr bwMode="auto">
          <a:xfrm>
            <a:off x="172453" y="87217"/>
            <a:ext cx="4399547" cy="5472608"/>
          </a:xfrm>
          <a:prstGeom prst="rect">
            <a:avLst/>
          </a:prstGeom>
          <a:noFill/>
        </p:spPr>
      </p:pic>
      <p:pic>
        <p:nvPicPr>
          <p:cNvPr id="54278" name="Picture 6" descr="http://pics.livejournal.com/milanot/pic/0000qss0"/>
          <p:cNvPicPr>
            <a:picLocks noChangeAspect="1" noChangeArrowheads="1"/>
          </p:cNvPicPr>
          <p:nvPr/>
        </p:nvPicPr>
        <p:blipFill>
          <a:blip r:embed="rId4" cstate="print"/>
          <a:srcRect/>
          <a:stretch>
            <a:fillRect/>
          </a:stretch>
        </p:blipFill>
        <p:spPr bwMode="auto">
          <a:xfrm>
            <a:off x="4878911" y="-150103"/>
            <a:ext cx="4265089" cy="5544616"/>
          </a:xfrm>
          <a:prstGeom prst="ellipse">
            <a:avLst/>
          </a:prstGeom>
          <a:ln>
            <a:noFill/>
          </a:ln>
          <a:effectLst>
            <a:softEdge rad="112500"/>
          </a:effectLst>
        </p:spPr>
      </p:pic>
      <p:sp>
        <p:nvSpPr>
          <p:cNvPr id="2" name="Прямоугольник 1"/>
          <p:cNvSpPr/>
          <p:nvPr/>
        </p:nvSpPr>
        <p:spPr>
          <a:xfrm>
            <a:off x="0" y="5157192"/>
            <a:ext cx="9144000" cy="2031325"/>
          </a:xfrm>
          <a:prstGeom prst="rect">
            <a:avLst/>
          </a:prstGeom>
        </p:spPr>
        <p:txBody>
          <a:bodyPr wrap="square">
            <a:spAutoFit/>
          </a:bodyPr>
          <a:lstStyle/>
          <a:p>
            <a:r>
              <a:rPr lang="ru-RU" dirty="0"/>
              <a:t>Во второй половине 19 века возродилась тяга к искусственности. Здоровый румянец и загар, крепкое, сильное тело стали признаками низкого происхождения. Идеалом красоты считались «осиные талии», бледные лица, изнеженность и утонченность. Смех и слезы светской красавицы должны быть красивы и изящны. Смех должен быть не громкий, но рассыпчатый. При плаче можно уронить не более трех-четырех слезинок и наблюдать, чтобы не испортить цвет лица. </a:t>
            </a:r>
            <a:br>
              <a:rPr lang="ru-RU" dirty="0"/>
            </a:br>
            <a:endParaRPr lang="ru-RU"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http://blog4woman.ru/wp-content/uploads/2012/01/Kramskoy4.jpg"/>
          <p:cNvPicPr>
            <a:picLocks noChangeAspect="1" noChangeArrowheads="1"/>
          </p:cNvPicPr>
          <p:nvPr/>
        </p:nvPicPr>
        <p:blipFill>
          <a:blip r:embed="rId2" cstate="print"/>
          <a:srcRect/>
          <a:stretch>
            <a:fillRect/>
          </a:stretch>
        </p:blipFill>
        <p:spPr bwMode="auto">
          <a:xfrm>
            <a:off x="25428" y="4678"/>
            <a:ext cx="3528392" cy="5517231"/>
          </a:xfrm>
          <a:prstGeom prst="rect">
            <a:avLst/>
          </a:prstGeom>
          <a:noFill/>
        </p:spPr>
      </p:pic>
      <p:pic>
        <p:nvPicPr>
          <p:cNvPr id="3" name="Picture 4" descr="http://blog4woman.ru/wp-content/uploads/2011/05/gerome.jpg"/>
          <p:cNvPicPr>
            <a:picLocks noChangeAspect="1" noChangeArrowheads="1"/>
          </p:cNvPicPr>
          <p:nvPr/>
        </p:nvPicPr>
        <p:blipFill>
          <a:blip r:embed="rId3" cstate="print"/>
          <a:srcRect/>
          <a:stretch>
            <a:fillRect/>
          </a:stretch>
        </p:blipFill>
        <p:spPr bwMode="auto">
          <a:xfrm>
            <a:off x="5255568" y="1"/>
            <a:ext cx="3888432" cy="5517232"/>
          </a:xfrm>
          <a:prstGeom prst="rect">
            <a:avLst/>
          </a:prstGeom>
          <a:noFill/>
        </p:spPr>
      </p:pic>
      <p:sp>
        <p:nvSpPr>
          <p:cNvPr id="2" name="Прямоугольник 1"/>
          <p:cNvSpPr/>
          <p:nvPr/>
        </p:nvSpPr>
        <p:spPr>
          <a:xfrm>
            <a:off x="36687" y="5380672"/>
            <a:ext cx="8927801" cy="1477328"/>
          </a:xfrm>
          <a:prstGeom prst="rect">
            <a:avLst/>
          </a:prstGeom>
        </p:spPr>
        <p:txBody>
          <a:bodyPr wrap="square">
            <a:spAutoFit/>
          </a:bodyPr>
          <a:lstStyle/>
          <a:p>
            <a:r>
              <a:rPr lang="ru-RU" dirty="0"/>
              <a:t>В моде болезненная женственность. Речь идет как о душевных болезнях, при которых неуравновешенность граничит с безумием, символом такой красавицы может служить Камилла </a:t>
            </a:r>
            <a:r>
              <a:rPr lang="ru-RU" dirty="0" err="1"/>
              <a:t>Клодель</a:t>
            </a:r>
            <a:r>
              <a:rPr lang="ru-RU" dirty="0"/>
              <a:t> – муза и ученица скульптора Огюста Родена, так и болезнях тела, как у Маргариты </a:t>
            </a:r>
            <a:r>
              <a:rPr lang="ru-RU" dirty="0" err="1"/>
              <a:t>Готье</a:t>
            </a:r>
            <a:r>
              <a:rPr lang="ru-RU" dirty="0"/>
              <a:t>, смертельно больной туберкулёзом куртизанки – героини романа «Дама с камелиями» Александра Дюма.</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457200"/>
            <a:ext cx="8686800" cy="595536"/>
          </a:xfrm>
        </p:spPr>
        <p:txBody>
          <a:bodyPr>
            <a:noAutofit/>
          </a:bodyPr>
          <a:lstStyle/>
          <a:p>
            <a:r>
              <a:rPr lang="ru-RU" dirty="0" smtClean="0"/>
              <a:t>Начало 20 века</a:t>
            </a:r>
            <a:endParaRPr lang="ru-RU" dirty="0"/>
          </a:p>
        </p:txBody>
      </p:sp>
      <p:pic>
        <p:nvPicPr>
          <p:cNvPr id="57346" name="Picture 2" descr="http://blog4woman.ru/wp-content/uploads/2011/02/greywithyellow.jpg"/>
          <p:cNvPicPr>
            <a:picLocks noChangeAspect="1" noChangeArrowheads="1"/>
          </p:cNvPicPr>
          <p:nvPr/>
        </p:nvPicPr>
        <p:blipFill>
          <a:blip r:embed="rId3" cstate="print"/>
          <a:srcRect/>
          <a:stretch>
            <a:fillRect/>
          </a:stretch>
        </p:blipFill>
        <p:spPr bwMode="auto">
          <a:xfrm>
            <a:off x="0" y="1052736"/>
            <a:ext cx="3162300" cy="4090789"/>
          </a:xfrm>
          <a:prstGeom prst="rect">
            <a:avLst/>
          </a:prstGeom>
          <a:noFill/>
        </p:spPr>
      </p:pic>
      <p:pic>
        <p:nvPicPr>
          <p:cNvPr id="57348" name="Picture 4" descr="http://blog4woman.ru/wp-content/uploads/2011/09/Flameng.jpg"/>
          <p:cNvPicPr>
            <a:picLocks noChangeAspect="1" noChangeArrowheads="1"/>
          </p:cNvPicPr>
          <p:nvPr/>
        </p:nvPicPr>
        <p:blipFill>
          <a:blip r:embed="rId4" cstate="print"/>
          <a:srcRect/>
          <a:stretch>
            <a:fillRect/>
          </a:stretch>
        </p:blipFill>
        <p:spPr bwMode="auto">
          <a:xfrm>
            <a:off x="5380647" y="129513"/>
            <a:ext cx="3793232" cy="5937233"/>
          </a:xfrm>
          <a:prstGeom prst="rect">
            <a:avLst/>
          </a:prstGeom>
          <a:noFill/>
        </p:spPr>
      </p:pic>
      <p:sp>
        <p:nvSpPr>
          <p:cNvPr id="3" name="Прямоугольник 2"/>
          <p:cNvSpPr/>
          <p:nvPr/>
        </p:nvSpPr>
        <p:spPr>
          <a:xfrm>
            <a:off x="-22343" y="5461953"/>
            <a:ext cx="9173879" cy="1200329"/>
          </a:xfrm>
          <a:prstGeom prst="rect">
            <a:avLst/>
          </a:prstGeom>
        </p:spPr>
        <p:txBody>
          <a:bodyPr wrap="square">
            <a:spAutoFit/>
          </a:bodyPr>
          <a:lstStyle/>
          <a:p>
            <a:r>
              <a:rPr lang="ru-RU" dirty="0"/>
              <a:t>Коренные изменения в женской моде произошли в начале XX века, когда известный французский модельер Поль </a:t>
            </a:r>
            <a:r>
              <a:rPr lang="ru-RU" dirty="0" err="1"/>
              <a:t>Пуаре</a:t>
            </a:r>
            <a:r>
              <a:rPr lang="ru-RU" dirty="0"/>
              <a:t> упразднил корсеты. В ту пору это была неслыханная смелость. Ведь корсеты несколько столетий были непременной принадлежностью женской одежды</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http://dic.academic.ru/pictures/enc_colier/ph03645.jpg"/>
          <p:cNvPicPr>
            <a:picLocks noChangeAspect="1" noChangeArrowheads="1"/>
          </p:cNvPicPr>
          <p:nvPr/>
        </p:nvPicPr>
        <p:blipFill>
          <a:blip r:embed="rId2" cstate="print"/>
          <a:srcRect/>
          <a:stretch>
            <a:fillRect/>
          </a:stretch>
        </p:blipFill>
        <p:spPr bwMode="auto">
          <a:xfrm>
            <a:off x="323528" y="397213"/>
            <a:ext cx="3384376" cy="6126891"/>
          </a:xfrm>
          <a:prstGeom prst="rect">
            <a:avLst/>
          </a:prstGeom>
          <a:noFill/>
        </p:spPr>
      </p:pic>
      <p:pic>
        <p:nvPicPr>
          <p:cNvPr id="63492" name="Picture 4" descr="http://fashion.wworld.com.ua/image/content/7843.jpg"/>
          <p:cNvPicPr>
            <a:picLocks noChangeAspect="1" noChangeArrowheads="1"/>
          </p:cNvPicPr>
          <p:nvPr/>
        </p:nvPicPr>
        <p:blipFill>
          <a:blip r:embed="rId3" cstate="print"/>
          <a:srcRect/>
          <a:stretch>
            <a:fillRect/>
          </a:stretch>
        </p:blipFill>
        <p:spPr bwMode="auto">
          <a:xfrm>
            <a:off x="4644008" y="332656"/>
            <a:ext cx="4037434" cy="6023852"/>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23728" y="457200"/>
            <a:ext cx="8160968" cy="667544"/>
          </a:xfrm>
        </p:spPr>
        <p:txBody>
          <a:bodyPr>
            <a:normAutofit fontScale="90000"/>
          </a:bodyPr>
          <a:lstStyle/>
          <a:p>
            <a:r>
              <a:rPr lang="ru-RU" dirty="0" smtClean="0"/>
              <a:t>1920-е годы</a:t>
            </a:r>
            <a:endParaRPr lang="ru-RU" dirty="0"/>
          </a:p>
        </p:txBody>
      </p:sp>
      <p:pic>
        <p:nvPicPr>
          <p:cNvPr id="56322" name="Picture 2" descr="http://zhaba.ru/_pics/nzbf7v06awcze310.jpg"/>
          <p:cNvPicPr>
            <a:picLocks noChangeAspect="1" noChangeArrowheads="1"/>
          </p:cNvPicPr>
          <p:nvPr/>
        </p:nvPicPr>
        <p:blipFill>
          <a:blip r:embed="rId3" cstate="print"/>
          <a:srcRect/>
          <a:stretch>
            <a:fillRect/>
          </a:stretch>
        </p:blipFill>
        <p:spPr bwMode="auto">
          <a:xfrm>
            <a:off x="179512" y="1124744"/>
            <a:ext cx="3888432" cy="3960440"/>
          </a:xfrm>
          <a:prstGeom prst="rect">
            <a:avLst/>
          </a:prstGeom>
          <a:noFill/>
        </p:spPr>
      </p:pic>
      <p:pic>
        <p:nvPicPr>
          <p:cNvPr id="56324" name="Picture 4" descr="https://encrypted-tbn1.gstatic.com/images?q=tbn:ANd9GcQhnWDdYHtxl-dAzBfTsy1gKam_6Oa4O5D5uC383biaaaDi-ix3"/>
          <p:cNvPicPr>
            <a:picLocks noChangeAspect="1" noChangeArrowheads="1"/>
          </p:cNvPicPr>
          <p:nvPr/>
        </p:nvPicPr>
        <p:blipFill>
          <a:blip r:embed="rId4" cstate="print"/>
          <a:srcRect/>
          <a:stretch>
            <a:fillRect/>
          </a:stretch>
        </p:blipFill>
        <p:spPr bwMode="auto">
          <a:xfrm>
            <a:off x="4860032" y="1124744"/>
            <a:ext cx="4121069" cy="3528392"/>
          </a:xfrm>
          <a:prstGeom prst="rect">
            <a:avLst/>
          </a:prstGeom>
          <a:noFill/>
        </p:spPr>
      </p:pic>
      <p:sp>
        <p:nvSpPr>
          <p:cNvPr id="3" name="Прямоугольник 2"/>
          <p:cNvSpPr/>
          <p:nvPr/>
        </p:nvSpPr>
        <p:spPr>
          <a:xfrm>
            <a:off x="174158" y="4856780"/>
            <a:ext cx="8969842" cy="2031325"/>
          </a:xfrm>
          <a:prstGeom prst="rect">
            <a:avLst/>
          </a:prstGeom>
        </p:spPr>
        <p:txBody>
          <a:bodyPr wrap="square">
            <a:spAutoFit/>
          </a:bodyPr>
          <a:lstStyle/>
          <a:p>
            <a:r>
              <a:rPr lang="ru-RU" dirty="0"/>
              <a:t>Типаж: худоба, угловатость, плоская грудь. Лицо: маленький рот-сердечко, влажные глаза (веки мазались вазелином), выщипанные брови дугой. Макияж роковой: бледность, черные тени, подводка, красная или вишневая помада. Прическа: прилизанные короткие волосы или спущенные на лицо волны. Одежда: прямой крой, заниженная талия, вызывающий вырез на спине. В 1926 году произошла мини-революция: появилось знаменитое черное платье Габриэль Шанель. Аксессуары модниц: меха, шляпы, шарфы, перчатки, чулки, нитка жемчуга, духи «Шанель №5».</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https://encrypted-tbn1.gstatic.com/images?q=tbn:ANd9GcTdF3beyom9-G5Qu_4endAQwQGDgcnk6kFkXCxfkUkLqQU8yu8wXg"/>
          <p:cNvPicPr>
            <a:picLocks noChangeAspect="1" noChangeArrowheads="1"/>
          </p:cNvPicPr>
          <p:nvPr/>
        </p:nvPicPr>
        <p:blipFill>
          <a:blip r:embed="rId3" cstate="print"/>
          <a:srcRect/>
          <a:stretch>
            <a:fillRect/>
          </a:stretch>
        </p:blipFill>
        <p:spPr bwMode="auto">
          <a:xfrm>
            <a:off x="110394" y="645518"/>
            <a:ext cx="3613745" cy="4824536"/>
          </a:xfrm>
          <a:prstGeom prst="rect">
            <a:avLst/>
          </a:prstGeom>
          <a:noFill/>
        </p:spPr>
      </p:pic>
      <p:pic>
        <p:nvPicPr>
          <p:cNvPr id="60420" name="Picture 4" descr="http://www.etoya.ru/files/images/pub/part_1/27582/src/136233957447986065_Z1RNDSMD_f.jpg?469_640"/>
          <p:cNvPicPr>
            <a:picLocks noChangeAspect="1" noChangeArrowheads="1"/>
          </p:cNvPicPr>
          <p:nvPr/>
        </p:nvPicPr>
        <p:blipFill>
          <a:blip r:embed="rId4" cstate="print"/>
          <a:srcRect/>
          <a:stretch>
            <a:fillRect/>
          </a:stretch>
        </p:blipFill>
        <p:spPr bwMode="auto">
          <a:xfrm>
            <a:off x="4499992" y="51753"/>
            <a:ext cx="4467225" cy="4824536"/>
          </a:xfrm>
          <a:prstGeom prst="rect">
            <a:avLst/>
          </a:prstGeom>
          <a:noFill/>
        </p:spPr>
      </p:pic>
      <p:sp>
        <p:nvSpPr>
          <p:cNvPr id="5" name="Прямоугольник 4"/>
          <p:cNvSpPr/>
          <p:nvPr/>
        </p:nvSpPr>
        <p:spPr>
          <a:xfrm>
            <a:off x="288969" y="40268"/>
            <a:ext cx="3256597" cy="584775"/>
          </a:xfrm>
          <a:prstGeom prst="rect">
            <a:avLst/>
          </a:prstGeom>
        </p:spPr>
        <p:txBody>
          <a:bodyPr wrap="none">
            <a:spAutoFit/>
          </a:bodyPr>
          <a:lstStyle/>
          <a:p>
            <a:r>
              <a:rPr lang="ru-RU" sz="3200" dirty="0" err="1">
                <a:effectLst>
                  <a:outerShdw blurRad="38100" dist="38100" dir="2700000" algn="tl">
                    <a:srgbClr val="000000">
                      <a:alpha val="43137"/>
                    </a:srgbClr>
                  </a:outerShdw>
                </a:effectLst>
              </a:rPr>
              <a:t>Габриэль</a:t>
            </a:r>
            <a:r>
              <a:rPr lang="ru-RU" sz="3200" dirty="0">
                <a:effectLst>
                  <a:outerShdw blurRad="38100" dist="38100" dir="2700000" algn="tl">
                    <a:srgbClr val="000000">
                      <a:alpha val="43137"/>
                    </a:srgbClr>
                  </a:outerShdw>
                </a:effectLst>
              </a:rPr>
              <a:t> </a:t>
            </a:r>
            <a:r>
              <a:rPr lang="ru-RU" sz="3200" dirty="0" err="1">
                <a:effectLst>
                  <a:outerShdw blurRad="38100" dist="38100" dir="2700000" algn="tl">
                    <a:srgbClr val="000000">
                      <a:alpha val="43137"/>
                    </a:srgbClr>
                  </a:outerShdw>
                </a:effectLst>
              </a:rPr>
              <a:t>Шанель</a:t>
            </a:r>
            <a:endParaRPr lang="ru-RU" sz="3200" dirty="0">
              <a:effectLst>
                <a:outerShdw blurRad="38100" dist="38100" dir="2700000" algn="tl">
                  <a:srgbClr val="000000">
                    <a:alpha val="43137"/>
                  </a:srgbClr>
                </a:outerShdw>
              </a:effectLst>
            </a:endParaRPr>
          </a:p>
        </p:txBody>
      </p:sp>
      <p:sp>
        <p:nvSpPr>
          <p:cNvPr id="2" name="Прямоугольник 1"/>
          <p:cNvSpPr/>
          <p:nvPr/>
        </p:nvSpPr>
        <p:spPr>
          <a:xfrm>
            <a:off x="107310" y="5434871"/>
            <a:ext cx="8859907" cy="1477328"/>
          </a:xfrm>
          <a:prstGeom prst="rect">
            <a:avLst/>
          </a:prstGeom>
        </p:spPr>
        <p:txBody>
          <a:bodyPr wrap="square">
            <a:spAutoFit/>
          </a:bodyPr>
          <a:lstStyle/>
          <a:p>
            <a:r>
              <a:rPr lang="ru-RU" dirty="0"/>
              <a:t>Немного позже, в 20-е годы, знаменитая Габриэль Шанель совершила еще один смелый шаг, начав активнейшим образом внедрять в женский гардероб исконно мужские предметы одежды – пиджак, брюки, строгие рубашки с галстуками, в корне изменив тем самым стиль женской одежды. Сначала это шокировало, а потом спокойно вошло в жизнь. </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40" name="Picture 4" descr="https://encrypted-tbn0.gstatic.com/images?q=tbn:ANd9GcSV3fZg3abXrv3wxQGMR2TH4AsifOqECghs5uWDJg4HuHjHsL3m"/>
          <p:cNvPicPr>
            <a:picLocks noChangeAspect="1" noChangeArrowheads="1"/>
          </p:cNvPicPr>
          <p:nvPr/>
        </p:nvPicPr>
        <p:blipFill>
          <a:blip r:embed="rId3" cstate="print"/>
          <a:srcRect/>
          <a:stretch>
            <a:fillRect/>
          </a:stretch>
        </p:blipFill>
        <p:spPr bwMode="auto">
          <a:xfrm>
            <a:off x="3705371" y="67696"/>
            <a:ext cx="5187109" cy="2175369"/>
          </a:xfrm>
          <a:prstGeom prst="rect">
            <a:avLst/>
          </a:prstGeom>
          <a:noFill/>
        </p:spPr>
      </p:pic>
      <p:pic>
        <p:nvPicPr>
          <p:cNvPr id="65542" name="Picture 6" descr="http://www.migdal.ru/images/migdal-20593-21106.jpg"/>
          <p:cNvPicPr>
            <a:picLocks noChangeAspect="1" noChangeArrowheads="1"/>
          </p:cNvPicPr>
          <p:nvPr/>
        </p:nvPicPr>
        <p:blipFill>
          <a:blip r:embed="rId4" cstate="print"/>
          <a:srcRect/>
          <a:stretch>
            <a:fillRect/>
          </a:stretch>
        </p:blipFill>
        <p:spPr bwMode="auto">
          <a:xfrm>
            <a:off x="0" y="50130"/>
            <a:ext cx="3672408" cy="4458990"/>
          </a:xfrm>
          <a:prstGeom prst="rect">
            <a:avLst/>
          </a:prstGeom>
          <a:noFill/>
        </p:spPr>
      </p:pic>
      <p:pic>
        <p:nvPicPr>
          <p:cNvPr id="65538" name="Picture 2" descr="http://www.fresher.ru/images9/zhenshhiny-sportsmenki-nachala-20-veka/1.jpg"/>
          <p:cNvPicPr>
            <a:picLocks noChangeAspect="1" noChangeArrowheads="1"/>
          </p:cNvPicPr>
          <p:nvPr/>
        </p:nvPicPr>
        <p:blipFill>
          <a:blip r:embed="rId5" cstate="print"/>
          <a:srcRect/>
          <a:stretch>
            <a:fillRect/>
          </a:stretch>
        </p:blipFill>
        <p:spPr bwMode="auto">
          <a:xfrm>
            <a:off x="1619672" y="4600847"/>
            <a:ext cx="2808312" cy="2227964"/>
          </a:xfrm>
          <a:prstGeom prst="rect">
            <a:avLst/>
          </a:prstGeom>
          <a:noFill/>
        </p:spPr>
      </p:pic>
      <p:sp>
        <p:nvSpPr>
          <p:cNvPr id="2" name="Прямоугольник 1"/>
          <p:cNvSpPr/>
          <p:nvPr/>
        </p:nvSpPr>
        <p:spPr>
          <a:xfrm>
            <a:off x="4649055" y="2287486"/>
            <a:ext cx="4448497" cy="3970318"/>
          </a:xfrm>
          <a:prstGeom prst="rect">
            <a:avLst/>
          </a:prstGeom>
        </p:spPr>
        <p:txBody>
          <a:bodyPr wrap="square">
            <a:spAutoFit/>
          </a:bodyPr>
          <a:lstStyle/>
          <a:p>
            <a:r>
              <a:rPr lang="ru-RU" dirty="0"/>
              <a:t>Развивались физкультура и спорт. На парадах женщины выступали наравне с мужчинами. Теннис, велосипед, плавание, волейбол стали массовыми видами спорта. Если раньше идеалом женственности были изящество и утонченность, нежная округлость форм, то теперь модным эталоном стала худощавая, спортивная женская фигура с широкими плечами, небольшой грудью, узкими бедрами и длинными ногами, то есть модная фигура стала похожа на мужскую. </a:t>
            </a:r>
          </a:p>
          <a:p>
            <a:endParaRPr lang="ru-RU"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daypic.ru/wp-content/uploads/2012/07/128.jpg"/>
          <p:cNvPicPr>
            <a:picLocks noChangeAspect="1" noChangeArrowheads="1"/>
          </p:cNvPicPr>
          <p:nvPr/>
        </p:nvPicPr>
        <p:blipFill>
          <a:blip r:embed="rId3" cstate="print"/>
          <a:srcRect/>
          <a:stretch>
            <a:fillRect/>
          </a:stretch>
        </p:blipFill>
        <p:spPr bwMode="auto">
          <a:xfrm>
            <a:off x="5573182" y="0"/>
            <a:ext cx="3420420" cy="4350296"/>
          </a:xfrm>
          <a:prstGeom prst="rect">
            <a:avLst/>
          </a:prstGeom>
          <a:noFill/>
        </p:spPr>
      </p:pic>
      <p:sp>
        <p:nvSpPr>
          <p:cNvPr id="2" name="Заголовок 1"/>
          <p:cNvSpPr>
            <a:spLocks noGrp="1"/>
          </p:cNvSpPr>
          <p:nvPr>
            <p:ph type="title"/>
          </p:nvPr>
        </p:nvSpPr>
        <p:spPr>
          <a:xfrm>
            <a:off x="301752" y="457200"/>
            <a:ext cx="8686800" cy="595536"/>
          </a:xfrm>
        </p:spPr>
        <p:txBody>
          <a:bodyPr>
            <a:noAutofit/>
          </a:bodyPr>
          <a:lstStyle/>
          <a:p>
            <a:r>
              <a:rPr lang="ru-RU" dirty="0" smtClean="0"/>
              <a:t>1930-е годы</a:t>
            </a:r>
            <a:endParaRPr lang="ru-RU" dirty="0"/>
          </a:p>
        </p:txBody>
      </p:sp>
      <p:pic>
        <p:nvPicPr>
          <p:cNvPr id="62466" name="Picture 2" descr="http://zhaba.ru/_pics/rqsvagms92ypwo1a.jpg"/>
          <p:cNvPicPr>
            <a:picLocks noChangeAspect="1" noChangeArrowheads="1"/>
          </p:cNvPicPr>
          <p:nvPr/>
        </p:nvPicPr>
        <p:blipFill>
          <a:blip r:embed="rId4" cstate="print"/>
          <a:srcRect/>
          <a:stretch>
            <a:fillRect/>
          </a:stretch>
        </p:blipFill>
        <p:spPr bwMode="auto">
          <a:xfrm>
            <a:off x="323528" y="2924944"/>
            <a:ext cx="2781245" cy="3645024"/>
          </a:xfrm>
          <a:prstGeom prst="rect">
            <a:avLst/>
          </a:prstGeom>
          <a:noFill/>
        </p:spPr>
      </p:pic>
      <p:pic>
        <p:nvPicPr>
          <p:cNvPr id="62468" name="Picture 4" descr="http://daypic.ru/wp-content/uploads/2012/09/53.jpg"/>
          <p:cNvPicPr>
            <a:picLocks noChangeAspect="1" noChangeArrowheads="1"/>
          </p:cNvPicPr>
          <p:nvPr/>
        </p:nvPicPr>
        <p:blipFill>
          <a:blip r:embed="rId5" cstate="print"/>
          <a:srcRect/>
          <a:stretch>
            <a:fillRect/>
          </a:stretch>
        </p:blipFill>
        <p:spPr bwMode="auto">
          <a:xfrm>
            <a:off x="3419872" y="2852936"/>
            <a:ext cx="2951939" cy="3627909"/>
          </a:xfrm>
          <a:prstGeom prst="rect">
            <a:avLst/>
          </a:prstGeom>
          <a:noFill/>
        </p:spPr>
      </p:pic>
      <p:pic>
        <p:nvPicPr>
          <p:cNvPr id="2050" name="Picture 2" descr="https://encrypted-tbn0.gstatic.com/images?q=tbn:ANd9GcQjgk8Rjmc7Vp0sB77s98PCtkSJY7Zen_qHgNxpU-YYwkif2rYZ1w"/>
          <p:cNvPicPr>
            <a:picLocks noChangeAspect="1" noChangeArrowheads="1"/>
          </p:cNvPicPr>
          <p:nvPr/>
        </p:nvPicPr>
        <p:blipFill>
          <a:blip r:embed="rId6" cstate="print"/>
          <a:srcRect/>
          <a:stretch>
            <a:fillRect/>
          </a:stretch>
        </p:blipFill>
        <p:spPr bwMode="auto">
          <a:xfrm>
            <a:off x="1907704" y="1124744"/>
            <a:ext cx="2049587" cy="2736304"/>
          </a:xfrm>
          <a:prstGeom prst="rect">
            <a:avLst/>
          </a:prstGeom>
          <a:noFill/>
        </p:spPr>
      </p:pic>
      <p:sp>
        <p:nvSpPr>
          <p:cNvPr id="3" name="Прямоугольник 2"/>
          <p:cNvSpPr/>
          <p:nvPr/>
        </p:nvSpPr>
        <p:spPr>
          <a:xfrm>
            <a:off x="6422026" y="3855239"/>
            <a:ext cx="2772189" cy="2862322"/>
          </a:xfrm>
          <a:prstGeom prst="rect">
            <a:avLst/>
          </a:prstGeom>
        </p:spPr>
        <p:txBody>
          <a:bodyPr wrap="square">
            <a:spAutoFit/>
          </a:bodyPr>
          <a:lstStyle/>
          <a:p>
            <a:r>
              <a:rPr lang="ru-RU" dirty="0"/>
              <a:t>В 30-е годы мода вернулась к приталенным формам, которые гораздо больше соответствовали естественным пропорциям женской фигуры и в какой-то степени возвращали привычный женский образ.</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987824" y="404664"/>
            <a:ext cx="6156176" cy="667544"/>
          </a:xfrm>
        </p:spPr>
        <p:txBody>
          <a:bodyPr>
            <a:normAutofit/>
          </a:bodyPr>
          <a:lstStyle/>
          <a:p>
            <a:r>
              <a:rPr lang="ru-RU" sz="2800" dirty="0" smtClean="0"/>
              <a:t>1940-е годы</a:t>
            </a:r>
            <a:endParaRPr lang="ru-RU" sz="2800" dirty="0"/>
          </a:p>
        </p:txBody>
      </p:sp>
      <p:pic>
        <p:nvPicPr>
          <p:cNvPr id="68612" name="Picture 4" descr="http://www.fashion-continent.ru/pict/moda_40_h_godov.jpg"/>
          <p:cNvPicPr>
            <a:picLocks noChangeAspect="1" noChangeArrowheads="1"/>
          </p:cNvPicPr>
          <p:nvPr/>
        </p:nvPicPr>
        <p:blipFill>
          <a:blip r:embed="rId3" cstate="print"/>
          <a:srcRect/>
          <a:stretch>
            <a:fillRect/>
          </a:stretch>
        </p:blipFill>
        <p:spPr bwMode="auto">
          <a:xfrm>
            <a:off x="323528" y="3429000"/>
            <a:ext cx="2120754" cy="2831207"/>
          </a:xfrm>
          <a:prstGeom prst="rect">
            <a:avLst/>
          </a:prstGeom>
          <a:noFill/>
        </p:spPr>
      </p:pic>
      <p:pic>
        <p:nvPicPr>
          <p:cNvPr id="68614" name="Picture 6" descr="http://moda-blog.ru/wp-content/uploads/2010/08/d180d0b5d182d180d0be.jpg"/>
          <p:cNvPicPr>
            <a:picLocks noChangeAspect="1" noChangeArrowheads="1"/>
          </p:cNvPicPr>
          <p:nvPr/>
        </p:nvPicPr>
        <p:blipFill>
          <a:blip r:embed="rId4" cstate="print"/>
          <a:srcRect l="4049" t="8720" r="2333" b="8444"/>
          <a:stretch>
            <a:fillRect/>
          </a:stretch>
        </p:blipFill>
        <p:spPr bwMode="auto">
          <a:xfrm>
            <a:off x="2699791" y="3356992"/>
            <a:ext cx="6215427" cy="2880320"/>
          </a:xfrm>
          <a:prstGeom prst="rect">
            <a:avLst/>
          </a:prstGeom>
          <a:noFill/>
        </p:spPr>
      </p:pic>
      <p:pic>
        <p:nvPicPr>
          <p:cNvPr id="68616" name="Picture 8" descr="Мода 40-х годов"/>
          <p:cNvPicPr>
            <a:picLocks noChangeAspect="1" noChangeArrowheads="1"/>
          </p:cNvPicPr>
          <p:nvPr/>
        </p:nvPicPr>
        <p:blipFill>
          <a:blip r:embed="rId5" cstate="print"/>
          <a:srcRect/>
          <a:stretch>
            <a:fillRect/>
          </a:stretch>
        </p:blipFill>
        <p:spPr bwMode="auto">
          <a:xfrm>
            <a:off x="5292080" y="332656"/>
            <a:ext cx="3552056" cy="2863846"/>
          </a:xfrm>
          <a:prstGeom prst="rect">
            <a:avLst/>
          </a:prstGeom>
          <a:noFill/>
        </p:spPr>
      </p:pic>
      <p:pic>
        <p:nvPicPr>
          <p:cNvPr id="68618" name="Picture 10" descr="http://youstyles.ru/wp-content/uploads/2012/02/Style_40s_11.jpg"/>
          <p:cNvPicPr>
            <a:picLocks noChangeAspect="1" noChangeArrowheads="1"/>
          </p:cNvPicPr>
          <p:nvPr/>
        </p:nvPicPr>
        <p:blipFill>
          <a:blip r:embed="rId6" cstate="print"/>
          <a:srcRect/>
          <a:stretch>
            <a:fillRect/>
          </a:stretch>
        </p:blipFill>
        <p:spPr bwMode="auto">
          <a:xfrm>
            <a:off x="323528" y="383704"/>
            <a:ext cx="2664296" cy="2664297"/>
          </a:xfrm>
          <a:prstGeom prst="rect">
            <a:avLst/>
          </a:prstGeom>
          <a:noFill/>
        </p:spPr>
      </p:pic>
      <p:sp>
        <p:nvSpPr>
          <p:cNvPr id="3" name="Прямоугольник 2"/>
          <p:cNvSpPr/>
          <p:nvPr/>
        </p:nvSpPr>
        <p:spPr>
          <a:xfrm>
            <a:off x="2161584" y="1166233"/>
            <a:ext cx="4572000" cy="2862322"/>
          </a:xfrm>
          <a:prstGeom prst="rect">
            <a:avLst/>
          </a:prstGeom>
        </p:spPr>
        <p:txBody>
          <a:bodyPr>
            <a:spAutoFit/>
          </a:bodyPr>
          <a:lstStyle/>
          <a:p>
            <a:r>
              <a:rPr lang="ru-RU" dirty="0"/>
              <a:t>Типаж: соблазнительный. Мода — аскетичная и экономная: прямые юбки до колена, чулки рисуются карандашом прямо на голой ноге, волосы прячутся под мини-шляпку, платок или аккуратную сеточку. Прическа: хвост-пучок или крупные локоны. Макияж: женственный, после войны особенно важно нравиться мужчинам: пухлые губки, пушистые ресницы, сочная помада красных оттенков.</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76672"/>
            <a:ext cx="8686800" cy="720080"/>
          </a:xfrm>
        </p:spPr>
        <p:txBody>
          <a:bodyPr>
            <a:normAutofit/>
          </a:bodyPr>
          <a:lstStyle/>
          <a:p>
            <a:r>
              <a:rPr lang="ru-RU" sz="3200" dirty="0" smtClean="0"/>
              <a:t>50-е годы</a:t>
            </a:r>
            <a:endParaRPr lang="ru-RU" sz="3200" dirty="0"/>
          </a:p>
        </p:txBody>
      </p:sp>
      <p:pic>
        <p:nvPicPr>
          <p:cNvPr id="69634" name="Picture 2" descr="https://encrypted-tbn3.gstatic.com/images?q=tbn:ANd9GcR0owz7xhaJC-tOUY7-bKZ6bVynMu44jTy9smtNtumuA5G7RzsJwA"/>
          <p:cNvPicPr>
            <a:picLocks noChangeAspect="1" noChangeArrowheads="1"/>
          </p:cNvPicPr>
          <p:nvPr/>
        </p:nvPicPr>
        <p:blipFill>
          <a:blip r:embed="rId3" cstate="print"/>
          <a:srcRect/>
          <a:stretch>
            <a:fillRect/>
          </a:stretch>
        </p:blipFill>
        <p:spPr bwMode="auto">
          <a:xfrm>
            <a:off x="123604" y="1248344"/>
            <a:ext cx="1609725" cy="2838450"/>
          </a:xfrm>
          <a:prstGeom prst="rect">
            <a:avLst/>
          </a:prstGeom>
          <a:noFill/>
        </p:spPr>
      </p:pic>
      <p:pic>
        <p:nvPicPr>
          <p:cNvPr id="69636" name="Picture 4" descr="http://pinup.am/303-1.jpg"/>
          <p:cNvPicPr>
            <a:picLocks noChangeAspect="1" noChangeArrowheads="1"/>
          </p:cNvPicPr>
          <p:nvPr/>
        </p:nvPicPr>
        <p:blipFill>
          <a:blip r:embed="rId4" cstate="print"/>
          <a:srcRect/>
          <a:stretch>
            <a:fillRect/>
          </a:stretch>
        </p:blipFill>
        <p:spPr bwMode="auto">
          <a:xfrm>
            <a:off x="3410592" y="246227"/>
            <a:ext cx="2043952" cy="3096344"/>
          </a:xfrm>
          <a:prstGeom prst="rect">
            <a:avLst/>
          </a:prstGeom>
          <a:noFill/>
        </p:spPr>
      </p:pic>
      <p:pic>
        <p:nvPicPr>
          <p:cNvPr id="69638" name="Picture 6" descr="http://img-fotki.yandex.ru/get/51/camille-ingwer.0/0_17581_cd8ab332_XL.jpg"/>
          <p:cNvPicPr>
            <a:picLocks noChangeAspect="1" noChangeArrowheads="1"/>
          </p:cNvPicPr>
          <p:nvPr/>
        </p:nvPicPr>
        <p:blipFill>
          <a:blip r:embed="rId5" cstate="print"/>
          <a:srcRect/>
          <a:stretch>
            <a:fillRect/>
          </a:stretch>
        </p:blipFill>
        <p:spPr bwMode="auto">
          <a:xfrm>
            <a:off x="6571965" y="-56341"/>
            <a:ext cx="2468460" cy="3398912"/>
          </a:xfrm>
          <a:prstGeom prst="rect">
            <a:avLst/>
          </a:prstGeom>
          <a:noFill/>
        </p:spPr>
      </p:pic>
      <p:pic>
        <p:nvPicPr>
          <p:cNvPr id="69640" name="Picture 8" descr="http://www.retromoda.ru/images/newlook.jpg"/>
          <p:cNvPicPr>
            <a:picLocks noChangeAspect="1" noChangeArrowheads="1"/>
          </p:cNvPicPr>
          <p:nvPr/>
        </p:nvPicPr>
        <p:blipFill>
          <a:blip r:embed="rId6" cstate="print"/>
          <a:srcRect/>
          <a:stretch>
            <a:fillRect/>
          </a:stretch>
        </p:blipFill>
        <p:spPr bwMode="auto">
          <a:xfrm>
            <a:off x="1610812" y="1317458"/>
            <a:ext cx="1962035" cy="2851795"/>
          </a:xfrm>
          <a:prstGeom prst="rect">
            <a:avLst/>
          </a:prstGeom>
          <a:noFill/>
        </p:spPr>
      </p:pic>
      <p:pic>
        <p:nvPicPr>
          <p:cNvPr id="69642" name="Picture 10" descr="http://stat17.privet.ru/lr/09215d460e9deffd83659365a44f3294"/>
          <p:cNvPicPr>
            <a:picLocks noChangeAspect="1" noChangeArrowheads="1"/>
          </p:cNvPicPr>
          <p:nvPr/>
        </p:nvPicPr>
        <p:blipFill>
          <a:blip r:embed="rId7" cstate="print"/>
          <a:srcRect l="19509" t="1844" r="26840" b="2275"/>
          <a:stretch>
            <a:fillRect/>
          </a:stretch>
        </p:blipFill>
        <p:spPr bwMode="auto">
          <a:xfrm>
            <a:off x="5055956" y="0"/>
            <a:ext cx="1584176" cy="3744416"/>
          </a:xfrm>
          <a:prstGeom prst="rect">
            <a:avLst/>
          </a:prstGeom>
          <a:noFill/>
        </p:spPr>
      </p:pic>
      <p:pic>
        <p:nvPicPr>
          <p:cNvPr id="69644" name="Picture 12" descr="http://st-im.kinopoisk.ru/im/wallpaper/1/3/0/kinopoisk.ru-Elizabeth-Taylor-1303319--w--1280.jpg"/>
          <p:cNvPicPr>
            <a:picLocks noChangeAspect="1" noChangeArrowheads="1"/>
          </p:cNvPicPr>
          <p:nvPr/>
        </p:nvPicPr>
        <p:blipFill>
          <a:blip r:embed="rId8" cstate="print"/>
          <a:srcRect/>
          <a:stretch>
            <a:fillRect/>
          </a:stretch>
        </p:blipFill>
        <p:spPr bwMode="auto">
          <a:xfrm>
            <a:off x="149153" y="4390476"/>
            <a:ext cx="3168352" cy="2376264"/>
          </a:xfrm>
          <a:prstGeom prst="rect">
            <a:avLst/>
          </a:prstGeom>
          <a:noFill/>
        </p:spPr>
      </p:pic>
      <p:sp>
        <p:nvSpPr>
          <p:cNvPr id="3" name="Прямоугольник 2"/>
          <p:cNvSpPr/>
          <p:nvPr/>
        </p:nvSpPr>
        <p:spPr>
          <a:xfrm>
            <a:off x="3934287" y="2344234"/>
            <a:ext cx="4572000" cy="4247317"/>
          </a:xfrm>
          <a:prstGeom prst="rect">
            <a:avLst/>
          </a:prstGeom>
        </p:spPr>
        <p:txBody>
          <a:bodyPr>
            <a:spAutoFit/>
          </a:bodyPr>
          <a:lstStyle/>
          <a:p>
            <a:r>
              <a:rPr lang="ru-RU" dirty="0"/>
              <a:t>Принято считать, что стиль 1950-х был самым изящным и очаровательным за всю историю ХХ века. Мода этой эпохи предъявляла женщине жесткие требования — иметь идеальную фигуру с тонкой талией и пышным бюстом, которая создавалась с помощью корсета, накладок на бедра и прокладок в бюстгальтере, и тщательный макияж, который наносили уже с утра. Каждая идеальная домохозяйка и за домашней работой должна была выглядеть как манекенщица (с макияжем, на высоких каблуках, с прической, уложенной волосок к волоску), а вечером превращаться в светскую даму.</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51920" y="457200"/>
            <a:ext cx="5136632" cy="739552"/>
          </a:xfrm>
        </p:spPr>
        <p:txBody>
          <a:bodyPr>
            <a:normAutofit fontScale="90000"/>
          </a:bodyPr>
          <a:lstStyle/>
          <a:p>
            <a:r>
              <a:rPr lang="ru-RU" dirty="0" smtClean="0"/>
              <a:t>60-е годы</a:t>
            </a:r>
            <a:endParaRPr lang="ru-RU" dirty="0"/>
          </a:p>
        </p:txBody>
      </p:sp>
      <p:pic>
        <p:nvPicPr>
          <p:cNvPr id="71682" name="Picture 2" descr="https://encrypted-tbn1.gstatic.com/images?q=tbn:ANd9GcQDu7FKLQVAOq2rABb-Z0anKLJCBUSmGN8HknMHQTIz6F78zTwV2g"/>
          <p:cNvPicPr>
            <a:picLocks noChangeAspect="1" noChangeArrowheads="1"/>
          </p:cNvPicPr>
          <p:nvPr/>
        </p:nvPicPr>
        <p:blipFill>
          <a:blip r:embed="rId3" cstate="print"/>
          <a:srcRect/>
          <a:stretch>
            <a:fillRect/>
          </a:stretch>
        </p:blipFill>
        <p:spPr bwMode="auto">
          <a:xfrm>
            <a:off x="75056" y="19021"/>
            <a:ext cx="2588732" cy="3024336"/>
          </a:xfrm>
          <a:prstGeom prst="rect">
            <a:avLst/>
          </a:prstGeom>
          <a:noFill/>
        </p:spPr>
      </p:pic>
      <p:pic>
        <p:nvPicPr>
          <p:cNvPr id="71684" name="Picture 4" descr="http://fashion.wworld.com.ua/image/content/odri-medium.jpg"/>
          <p:cNvPicPr>
            <a:picLocks noChangeAspect="1" noChangeArrowheads="1"/>
          </p:cNvPicPr>
          <p:nvPr/>
        </p:nvPicPr>
        <p:blipFill>
          <a:blip r:embed="rId4" cstate="print"/>
          <a:srcRect/>
          <a:stretch>
            <a:fillRect/>
          </a:stretch>
        </p:blipFill>
        <p:spPr bwMode="auto">
          <a:xfrm>
            <a:off x="3331862" y="4374599"/>
            <a:ext cx="1872208" cy="2452674"/>
          </a:xfrm>
          <a:prstGeom prst="rect">
            <a:avLst/>
          </a:prstGeom>
          <a:noFill/>
        </p:spPr>
      </p:pic>
      <p:pic>
        <p:nvPicPr>
          <p:cNvPr id="71686" name="Picture 6" descr="http://st-fashiony.ru/pic/history/pic/27750/2.jpg"/>
          <p:cNvPicPr>
            <a:picLocks noChangeAspect="1" noChangeArrowheads="1"/>
          </p:cNvPicPr>
          <p:nvPr/>
        </p:nvPicPr>
        <p:blipFill>
          <a:blip r:embed="rId5" cstate="print"/>
          <a:srcRect/>
          <a:stretch>
            <a:fillRect/>
          </a:stretch>
        </p:blipFill>
        <p:spPr bwMode="auto">
          <a:xfrm>
            <a:off x="81504" y="3102533"/>
            <a:ext cx="2016224" cy="2544132"/>
          </a:xfrm>
          <a:prstGeom prst="rect">
            <a:avLst/>
          </a:prstGeom>
          <a:noFill/>
        </p:spPr>
      </p:pic>
      <p:pic>
        <p:nvPicPr>
          <p:cNvPr id="71688" name="Picture 8" descr="http://www.casual-info.ru/images/pictur/retro_casual8.jpg"/>
          <p:cNvPicPr>
            <a:picLocks noChangeAspect="1" noChangeArrowheads="1"/>
          </p:cNvPicPr>
          <p:nvPr/>
        </p:nvPicPr>
        <p:blipFill>
          <a:blip r:embed="rId6" cstate="print"/>
          <a:srcRect/>
          <a:stretch>
            <a:fillRect/>
          </a:stretch>
        </p:blipFill>
        <p:spPr bwMode="auto">
          <a:xfrm>
            <a:off x="1553263" y="4904586"/>
            <a:ext cx="1699282" cy="1899221"/>
          </a:xfrm>
          <a:prstGeom prst="rect">
            <a:avLst/>
          </a:prstGeom>
          <a:noFill/>
        </p:spPr>
      </p:pic>
      <p:pic>
        <p:nvPicPr>
          <p:cNvPr id="71690" name="Picture 10" descr="Мода 60-х и 70-х годов. Прическа (Hairstyle)."/>
          <p:cNvPicPr>
            <a:picLocks noChangeAspect="1" noChangeArrowheads="1"/>
          </p:cNvPicPr>
          <p:nvPr/>
        </p:nvPicPr>
        <p:blipFill>
          <a:blip r:embed="rId7" cstate="print"/>
          <a:srcRect/>
          <a:stretch>
            <a:fillRect/>
          </a:stretch>
        </p:blipFill>
        <p:spPr bwMode="auto">
          <a:xfrm>
            <a:off x="6715605" y="354682"/>
            <a:ext cx="2272947" cy="3392459"/>
          </a:xfrm>
          <a:prstGeom prst="rect">
            <a:avLst/>
          </a:prstGeom>
          <a:noFill/>
        </p:spPr>
      </p:pic>
      <p:pic>
        <p:nvPicPr>
          <p:cNvPr id="51202" name="Picture 2" descr="http://zhaba.ru/_pics/5kaciov7tlrkdjph.jpg"/>
          <p:cNvPicPr>
            <a:picLocks noChangeAspect="1" noChangeArrowheads="1"/>
          </p:cNvPicPr>
          <p:nvPr/>
        </p:nvPicPr>
        <p:blipFill>
          <a:blip r:embed="rId8" cstate="print"/>
          <a:srcRect/>
          <a:stretch>
            <a:fillRect/>
          </a:stretch>
        </p:blipFill>
        <p:spPr bwMode="auto">
          <a:xfrm>
            <a:off x="1998904" y="1700280"/>
            <a:ext cx="2088232" cy="2745330"/>
          </a:xfrm>
          <a:prstGeom prst="rect">
            <a:avLst/>
          </a:prstGeom>
          <a:noFill/>
        </p:spPr>
      </p:pic>
      <p:pic>
        <p:nvPicPr>
          <p:cNvPr id="51204" name="Picture 4" descr="http://zhaba.ru/_pics/4x72lt6rm5ks310t.jpg"/>
          <p:cNvPicPr>
            <a:picLocks noChangeAspect="1" noChangeArrowheads="1"/>
          </p:cNvPicPr>
          <p:nvPr/>
        </p:nvPicPr>
        <p:blipFill>
          <a:blip r:embed="rId9" cstate="print"/>
          <a:srcRect/>
          <a:stretch>
            <a:fillRect/>
          </a:stretch>
        </p:blipFill>
        <p:spPr bwMode="auto">
          <a:xfrm>
            <a:off x="7329179" y="4269885"/>
            <a:ext cx="1948215" cy="2547952"/>
          </a:xfrm>
          <a:prstGeom prst="rect">
            <a:avLst/>
          </a:prstGeom>
          <a:noFill/>
        </p:spPr>
      </p:pic>
      <p:sp>
        <p:nvSpPr>
          <p:cNvPr id="3" name="Прямоугольник 2"/>
          <p:cNvSpPr/>
          <p:nvPr/>
        </p:nvSpPr>
        <p:spPr>
          <a:xfrm>
            <a:off x="4301394" y="1606879"/>
            <a:ext cx="4572000" cy="4247317"/>
          </a:xfrm>
          <a:prstGeom prst="rect">
            <a:avLst/>
          </a:prstGeom>
        </p:spPr>
        <p:txBody>
          <a:bodyPr>
            <a:spAutoFit/>
          </a:bodyPr>
          <a:lstStyle/>
          <a:p>
            <a:r>
              <a:rPr lang="ru-RU" dirty="0"/>
              <a:t>О 60-х годах можно говорить, как о времени культурной революции. Тогда произошли 3 заметных события в мире моды, положившие начало развития культуры одежды всех последующих десятилетий.</a:t>
            </a:r>
          </a:p>
          <a:p>
            <a:r>
              <a:rPr lang="ru-RU" dirty="0"/>
              <a:t>Итак, во-первых, молодежная мода, в современном понимании, родилась именно в 60-е! Молодежь заявила о собственном мировоззрении и объявила о создании собственной культуры. И это было революцией! До этого времени молодые люди одевались почти так же как их солидные родители. Иногда только носили чуть смелые цвета.</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http://60-e.ru/upload/information_system_4/1/9/6/item_1964/information_items_1964.jpg"/>
          <p:cNvPicPr>
            <a:picLocks noChangeAspect="1" noChangeArrowheads="1"/>
          </p:cNvPicPr>
          <p:nvPr/>
        </p:nvPicPr>
        <p:blipFill>
          <a:blip r:embed="rId3" cstate="print"/>
          <a:srcRect/>
          <a:stretch>
            <a:fillRect/>
          </a:stretch>
        </p:blipFill>
        <p:spPr bwMode="auto">
          <a:xfrm>
            <a:off x="0" y="320982"/>
            <a:ext cx="4032448" cy="4044122"/>
          </a:xfrm>
          <a:prstGeom prst="rect">
            <a:avLst/>
          </a:prstGeom>
          <a:noFill/>
        </p:spPr>
      </p:pic>
      <p:pic>
        <p:nvPicPr>
          <p:cNvPr id="73732" name="Picture 4" descr="http://img11.nnm.ru/a/a/d/9/0/835ff9b3914e6604ee45cb5d76c.jpg"/>
          <p:cNvPicPr>
            <a:picLocks noChangeAspect="1" noChangeArrowheads="1"/>
          </p:cNvPicPr>
          <p:nvPr/>
        </p:nvPicPr>
        <p:blipFill>
          <a:blip r:embed="rId4" cstate="print"/>
          <a:srcRect/>
          <a:stretch>
            <a:fillRect/>
          </a:stretch>
        </p:blipFill>
        <p:spPr bwMode="auto">
          <a:xfrm>
            <a:off x="4499992" y="3581399"/>
            <a:ext cx="4286250" cy="3276601"/>
          </a:xfrm>
          <a:prstGeom prst="rect">
            <a:avLst/>
          </a:prstGeom>
          <a:noFill/>
        </p:spPr>
      </p:pic>
      <p:pic>
        <p:nvPicPr>
          <p:cNvPr id="73734" name="Picture 6" descr="http://img15.nnm.ru/5/0/9/d/5/55e5b944528af1d25cc8af46d6c.jpg"/>
          <p:cNvPicPr>
            <a:picLocks noChangeAspect="1" noChangeArrowheads="1"/>
          </p:cNvPicPr>
          <p:nvPr/>
        </p:nvPicPr>
        <p:blipFill>
          <a:blip r:embed="rId5" cstate="print"/>
          <a:srcRect/>
          <a:stretch>
            <a:fillRect/>
          </a:stretch>
        </p:blipFill>
        <p:spPr bwMode="auto">
          <a:xfrm>
            <a:off x="4530686" y="105515"/>
            <a:ext cx="4286250" cy="3248026"/>
          </a:xfrm>
          <a:prstGeom prst="rect">
            <a:avLst/>
          </a:prstGeom>
          <a:noFill/>
        </p:spPr>
      </p:pic>
      <p:sp>
        <p:nvSpPr>
          <p:cNvPr id="2" name="Прямоугольник 1"/>
          <p:cNvSpPr/>
          <p:nvPr/>
        </p:nvSpPr>
        <p:spPr>
          <a:xfrm>
            <a:off x="0" y="4820820"/>
            <a:ext cx="4572000" cy="2031325"/>
          </a:xfrm>
          <a:prstGeom prst="rect">
            <a:avLst/>
          </a:prstGeom>
        </p:spPr>
        <p:txBody>
          <a:bodyPr>
            <a:spAutoFit/>
          </a:bodyPr>
          <a:lstStyle/>
          <a:p>
            <a:r>
              <a:rPr lang="ru-RU" dirty="0"/>
              <a:t>Итак, девушка-мечта 60-х: </a:t>
            </a:r>
            <a:br>
              <a:rPr lang="ru-RU" dirty="0"/>
            </a:br>
            <a:r>
              <a:rPr lang="ru-RU" dirty="0"/>
              <a:t>Прическа – пышная </a:t>
            </a:r>
            <a:r>
              <a:rPr lang="ru-RU" dirty="0" err="1"/>
              <a:t>стрижечка</a:t>
            </a:r>
            <a:r>
              <a:rPr lang="ru-RU" dirty="0"/>
              <a:t>, чуть волнистые волосы.</a:t>
            </a:r>
            <a:br>
              <a:rPr lang="ru-RU" dirty="0"/>
            </a:br>
            <a:r>
              <a:rPr lang="ru-RU" dirty="0"/>
              <a:t>Макияж – акцент на глаза, знаменитые стрелки-«бананы», мода на веснушки. </a:t>
            </a:r>
            <a:br>
              <a:rPr lang="ru-RU" dirty="0"/>
            </a:br>
            <a:r>
              <a:rPr lang="ru-RU" dirty="0"/>
              <a:t>Фигура – тоненькая, загар, почти мальчик-подросток</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457200"/>
            <a:ext cx="8686800" cy="595536"/>
          </a:xfrm>
        </p:spPr>
        <p:txBody>
          <a:bodyPr>
            <a:normAutofit fontScale="90000"/>
          </a:bodyPr>
          <a:lstStyle/>
          <a:p>
            <a:r>
              <a:rPr lang="ru-RU" dirty="0" smtClean="0"/>
              <a:t>1970-е годы</a:t>
            </a:r>
            <a:endParaRPr lang="ru-RU" dirty="0"/>
          </a:p>
        </p:txBody>
      </p:sp>
      <p:pic>
        <p:nvPicPr>
          <p:cNvPr id="75778" name="Picture 2" descr="http://zhaba.ru/_pics/a3kdtlrbv7f4ezdj.jpg"/>
          <p:cNvPicPr>
            <a:picLocks noChangeAspect="1" noChangeArrowheads="1"/>
          </p:cNvPicPr>
          <p:nvPr/>
        </p:nvPicPr>
        <p:blipFill>
          <a:blip r:embed="rId3" cstate="print"/>
          <a:srcRect/>
          <a:stretch>
            <a:fillRect/>
          </a:stretch>
        </p:blipFill>
        <p:spPr bwMode="auto">
          <a:xfrm>
            <a:off x="5363457" y="127654"/>
            <a:ext cx="3629025" cy="4196268"/>
          </a:xfrm>
          <a:prstGeom prst="rect">
            <a:avLst/>
          </a:prstGeom>
          <a:noFill/>
        </p:spPr>
      </p:pic>
      <p:pic>
        <p:nvPicPr>
          <p:cNvPr id="75780" name="Picture 4" descr="http://fashion.wworld.com.ua/image/content/myagk-brils-medium.jpg"/>
          <p:cNvPicPr>
            <a:picLocks noChangeAspect="1" noChangeArrowheads="1"/>
          </p:cNvPicPr>
          <p:nvPr/>
        </p:nvPicPr>
        <p:blipFill>
          <a:blip r:embed="rId4" cstate="print"/>
          <a:srcRect/>
          <a:stretch>
            <a:fillRect/>
          </a:stretch>
        </p:blipFill>
        <p:spPr bwMode="auto">
          <a:xfrm>
            <a:off x="323528" y="1340768"/>
            <a:ext cx="2524125" cy="2190750"/>
          </a:xfrm>
          <a:prstGeom prst="rect">
            <a:avLst/>
          </a:prstGeom>
          <a:noFill/>
        </p:spPr>
      </p:pic>
      <p:pic>
        <p:nvPicPr>
          <p:cNvPr id="75782" name="Picture 6" descr="http://casual-info.ru/images/pictur/retro_casual10.jpg"/>
          <p:cNvPicPr>
            <a:picLocks noChangeAspect="1" noChangeArrowheads="1"/>
          </p:cNvPicPr>
          <p:nvPr/>
        </p:nvPicPr>
        <p:blipFill>
          <a:blip r:embed="rId5" cstate="print"/>
          <a:srcRect/>
          <a:stretch>
            <a:fillRect/>
          </a:stretch>
        </p:blipFill>
        <p:spPr bwMode="auto">
          <a:xfrm>
            <a:off x="5307408" y="4196268"/>
            <a:ext cx="3541689" cy="2505761"/>
          </a:xfrm>
          <a:prstGeom prst="rect">
            <a:avLst/>
          </a:prstGeom>
          <a:noFill/>
        </p:spPr>
      </p:pic>
      <p:pic>
        <p:nvPicPr>
          <p:cNvPr id="75784" name="Picture 8" descr="http://www.spep.ru/uploads/thumbs/1284817605_120.jpg"/>
          <p:cNvPicPr>
            <a:picLocks noChangeAspect="1" noChangeArrowheads="1"/>
          </p:cNvPicPr>
          <p:nvPr/>
        </p:nvPicPr>
        <p:blipFill>
          <a:blip r:embed="rId6" cstate="print"/>
          <a:srcRect/>
          <a:stretch>
            <a:fillRect/>
          </a:stretch>
        </p:blipFill>
        <p:spPr bwMode="auto">
          <a:xfrm>
            <a:off x="683568" y="3645024"/>
            <a:ext cx="1955622" cy="2860797"/>
          </a:xfrm>
          <a:prstGeom prst="rect">
            <a:avLst/>
          </a:prstGeom>
          <a:noFill/>
        </p:spPr>
      </p:pic>
      <p:sp>
        <p:nvSpPr>
          <p:cNvPr id="3" name="Прямоугольник 2"/>
          <p:cNvSpPr/>
          <p:nvPr/>
        </p:nvSpPr>
        <p:spPr>
          <a:xfrm>
            <a:off x="2789425" y="1340768"/>
            <a:ext cx="2574032" cy="4801314"/>
          </a:xfrm>
          <a:prstGeom prst="rect">
            <a:avLst/>
          </a:prstGeom>
        </p:spPr>
        <p:txBody>
          <a:bodyPr wrap="square">
            <a:spAutoFit/>
          </a:bodyPr>
          <a:lstStyle/>
          <a:p>
            <a:r>
              <a:rPr lang="ru-RU" dirty="0"/>
              <a:t>Типаж: хиппи — дети цветов. В моде: фольклорная мода, этнические украшения, стиль хиппи, </a:t>
            </a:r>
            <a:r>
              <a:rPr lang="ru-RU" dirty="0" err="1"/>
              <a:t>милитари</a:t>
            </a:r>
            <a:r>
              <a:rPr lang="ru-RU" dirty="0"/>
              <a:t>, панк. Макияж: либо полная естественность (никакого макияжа плюс взъерошенные брови), либо экстрим: черная, зеленая помада, яркие дикие глаза, полный хаос на лице. Прическа на выбор: грива, хвост, химическая завивка, ирокез ярких цветов</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457200"/>
            <a:ext cx="8686800" cy="523528"/>
          </a:xfrm>
        </p:spPr>
        <p:txBody>
          <a:bodyPr>
            <a:normAutofit fontScale="90000"/>
          </a:bodyPr>
          <a:lstStyle/>
          <a:p>
            <a:r>
              <a:rPr lang="ru-RU" dirty="0" smtClean="0"/>
              <a:t>1980-е годы</a:t>
            </a:r>
            <a:endParaRPr lang="ru-RU" dirty="0"/>
          </a:p>
        </p:txBody>
      </p:sp>
      <p:pic>
        <p:nvPicPr>
          <p:cNvPr id="78850" name="Picture 2" descr="http://www.askwoman.ru/details/BinaryImage.axd?ArticleImageBig=13888"/>
          <p:cNvPicPr>
            <a:picLocks noChangeAspect="1" noChangeArrowheads="1"/>
          </p:cNvPicPr>
          <p:nvPr/>
        </p:nvPicPr>
        <p:blipFill>
          <a:blip r:embed="rId3" cstate="print"/>
          <a:srcRect/>
          <a:stretch>
            <a:fillRect/>
          </a:stretch>
        </p:blipFill>
        <p:spPr bwMode="auto">
          <a:xfrm>
            <a:off x="4716016" y="332656"/>
            <a:ext cx="4082327" cy="2808312"/>
          </a:xfrm>
          <a:prstGeom prst="rect">
            <a:avLst/>
          </a:prstGeom>
          <a:noFill/>
        </p:spPr>
      </p:pic>
      <p:pic>
        <p:nvPicPr>
          <p:cNvPr id="78852" name="Picture 4" descr="https://encrypted-tbn1.gstatic.com/images?q=tbn:ANd9GcSk3spEOQAUziGNuSB1YYcQnS29Tk88zPi4Q6NGFB0H-Y4XM0EA"/>
          <p:cNvPicPr>
            <a:picLocks noChangeAspect="1" noChangeArrowheads="1"/>
          </p:cNvPicPr>
          <p:nvPr/>
        </p:nvPicPr>
        <p:blipFill>
          <a:blip r:embed="rId4" cstate="print"/>
          <a:srcRect/>
          <a:stretch>
            <a:fillRect/>
          </a:stretch>
        </p:blipFill>
        <p:spPr bwMode="auto">
          <a:xfrm>
            <a:off x="238985" y="3717032"/>
            <a:ext cx="2304501" cy="2984027"/>
          </a:xfrm>
          <a:prstGeom prst="rect">
            <a:avLst/>
          </a:prstGeom>
          <a:noFill/>
        </p:spPr>
      </p:pic>
      <p:pic>
        <p:nvPicPr>
          <p:cNvPr id="78854" name="Picture 6" descr="http://fammeo.ru/images/articles/art0841-4.jpg"/>
          <p:cNvPicPr>
            <a:picLocks noChangeAspect="1" noChangeArrowheads="1"/>
          </p:cNvPicPr>
          <p:nvPr/>
        </p:nvPicPr>
        <p:blipFill>
          <a:blip r:embed="rId5" cstate="print"/>
          <a:srcRect/>
          <a:stretch>
            <a:fillRect/>
          </a:stretch>
        </p:blipFill>
        <p:spPr bwMode="auto">
          <a:xfrm>
            <a:off x="5303890" y="3573016"/>
            <a:ext cx="3684662" cy="3128043"/>
          </a:xfrm>
          <a:prstGeom prst="rect">
            <a:avLst/>
          </a:prstGeom>
          <a:noFill/>
        </p:spPr>
      </p:pic>
      <p:pic>
        <p:nvPicPr>
          <p:cNvPr id="78856" name="Picture 8" descr="http://img.reitingi.lv/news/1910071012_miss_moscow-1988.jpeg"/>
          <p:cNvPicPr>
            <a:picLocks noChangeAspect="1" noChangeArrowheads="1"/>
          </p:cNvPicPr>
          <p:nvPr/>
        </p:nvPicPr>
        <p:blipFill>
          <a:blip r:embed="rId6" cstate="print"/>
          <a:srcRect/>
          <a:stretch>
            <a:fillRect/>
          </a:stretch>
        </p:blipFill>
        <p:spPr bwMode="auto">
          <a:xfrm>
            <a:off x="301752" y="1124744"/>
            <a:ext cx="2448272" cy="2448272"/>
          </a:xfrm>
          <a:prstGeom prst="rect">
            <a:avLst/>
          </a:prstGeom>
          <a:noFill/>
        </p:spPr>
      </p:pic>
      <p:sp>
        <p:nvSpPr>
          <p:cNvPr id="3" name="Прямоугольник 2"/>
          <p:cNvSpPr/>
          <p:nvPr/>
        </p:nvSpPr>
        <p:spPr>
          <a:xfrm>
            <a:off x="2746300" y="940741"/>
            <a:ext cx="2151962" cy="5909310"/>
          </a:xfrm>
          <a:prstGeom prst="rect">
            <a:avLst/>
          </a:prstGeom>
        </p:spPr>
        <p:txBody>
          <a:bodyPr wrap="square">
            <a:spAutoFit/>
          </a:bodyPr>
          <a:lstStyle/>
          <a:p>
            <a:r>
              <a:rPr lang="ru-RU" dirty="0"/>
              <a:t>Типаж: накаченная здоровая женщина с широкими бедрами и узким тазом. Идеал: королева аэробики Джейн Фонда. Дамы ринулись в фитнес-студии, популярностью пользовался девиз «Стране нужно новое тело». В моде яркие тени, разноцветная помада, растушевка, отсутствие контура. Прическа: пышные, начесанные гривы.</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355976" y="332656"/>
            <a:ext cx="4788024" cy="667544"/>
          </a:xfrm>
        </p:spPr>
        <p:txBody>
          <a:bodyPr>
            <a:normAutofit/>
          </a:bodyPr>
          <a:lstStyle/>
          <a:p>
            <a:r>
              <a:rPr lang="ru-RU" sz="3200" dirty="0" smtClean="0"/>
              <a:t>1990-</a:t>
            </a:r>
            <a:r>
              <a:rPr lang="ru-RU" sz="2800" dirty="0" smtClean="0"/>
              <a:t>е годы</a:t>
            </a:r>
            <a:endParaRPr lang="ru-RU" sz="3200" dirty="0"/>
          </a:p>
        </p:txBody>
      </p:sp>
      <p:pic>
        <p:nvPicPr>
          <p:cNvPr id="80898" name="Picture 2" descr="http://zhaba.ru/_pics/5osy24pyrmubf3vp.jpg"/>
          <p:cNvPicPr>
            <a:picLocks noChangeAspect="1" noChangeArrowheads="1"/>
          </p:cNvPicPr>
          <p:nvPr/>
        </p:nvPicPr>
        <p:blipFill>
          <a:blip r:embed="rId3" cstate="print"/>
          <a:srcRect/>
          <a:stretch>
            <a:fillRect/>
          </a:stretch>
        </p:blipFill>
        <p:spPr bwMode="auto">
          <a:xfrm>
            <a:off x="7047655" y="30862"/>
            <a:ext cx="2096345" cy="2808312"/>
          </a:xfrm>
          <a:prstGeom prst="rect">
            <a:avLst/>
          </a:prstGeom>
          <a:noFill/>
        </p:spPr>
      </p:pic>
      <p:pic>
        <p:nvPicPr>
          <p:cNvPr id="80900" name="Picture 4" descr="http://www.inflora.ru/img/fashion-from-Berlin-2010-20114.jpg"/>
          <p:cNvPicPr>
            <a:picLocks noChangeAspect="1" noChangeArrowheads="1"/>
          </p:cNvPicPr>
          <p:nvPr/>
        </p:nvPicPr>
        <p:blipFill>
          <a:blip r:embed="rId4" cstate="print"/>
          <a:srcRect/>
          <a:stretch>
            <a:fillRect/>
          </a:stretch>
        </p:blipFill>
        <p:spPr bwMode="auto">
          <a:xfrm>
            <a:off x="-88770" y="2504148"/>
            <a:ext cx="4536504" cy="2873120"/>
          </a:xfrm>
          <a:prstGeom prst="rect">
            <a:avLst/>
          </a:prstGeom>
          <a:noFill/>
        </p:spPr>
      </p:pic>
      <p:pic>
        <p:nvPicPr>
          <p:cNvPr id="80902" name="Picture 6" descr="http://favim.ru/orig/201201/05/80-e-gody-90-h-godov-krasivo-cvet-moda-Favim.ru-33171.jpg"/>
          <p:cNvPicPr>
            <a:picLocks noChangeAspect="1" noChangeArrowheads="1"/>
          </p:cNvPicPr>
          <p:nvPr/>
        </p:nvPicPr>
        <p:blipFill>
          <a:blip r:embed="rId5" cstate="print"/>
          <a:srcRect/>
          <a:stretch>
            <a:fillRect/>
          </a:stretch>
        </p:blipFill>
        <p:spPr bwMode="auto">
          <a:xfrm>
            <a:off x="4994920" y="2348880"/>
            <a:ext cx="2830873" cy="3535140"/>
          </a:xfrm>
          <a:prstGeom prst="rect">
            <a:avLst/>
          </a:prstGeom>
          <a:noFill/>
        </p:spPr>
      </p:pic>
      <p:pic>
        <p:nvPicPr>
          <p:cNvPr id="80904" name="Picture 8" descr="http://lh4.ggpht.com/-0B655tWB_O8/TymlsrFwj4I/AAAAAAACMRY/mw4HJsML8vc/59_thumb%252525255B7%252525255D.jpg"/>
          <p:cNvPicPr>
            <a:picLocks noChangeAspect="1" noChangeArrowheads="1"/>
          </p:cNvPicPr>
          <p:nvPr/>
        </p:nvPicPr>
        <p:blipFill>
          <a:blip r:embed="rId6" cstate="print"/>
          <a:srcRect/>
          <a:stretch>
            <a:fillRect/>
          </a:stretch>
        </p:blipFill>
        <p:spPr bwMode="auto">
          <a:xfrm>
            <a:off x="0" y="-33465"/>
            <a:ext cx="3877364" cy="2514229"/>
          </a:xfrm>
          <a:prstGeom prst="rect">
            <a:avLst/>
          </a:prstGeom>
          <a:noFill/>
        </p:spPr>
      </p:pic>
      <p:sp>
        <p:nvSpPr>
          <p:cNvPr id="3" name="Прямоугольник 2"/>
          <p:cNvSpPr/>
          <p:nvPr/>
        </p:nvSpPr>
        <p:spPr>
          <a:xfrm>
            <a:off x="31597" y="5884020"/>
            <a:ext cx="9198768" cy="923330"/>
          </a:xfrm>
          <a:prstGeom prst="rect">
            <a:avLst/>
          </a:prstGeom>
        </p:spPr>
        <p:txBody>
          <a:bodyPr wrap="square">
            <a:spAutoFit/>
          </a:bodyPr>
          <a:lstStyle/>
          <a:p>
            <a:r>
              <a:rPr lang="ru-RU" dirty="0"/>
              <a:t>Типаж: супермодель, 90-60-90, рост от 175 и выше. Мода: стиль </a:t>
            </a:r>
            <a:r>
              <a:rPr lang="ru-RU" dirty="0" err="1"/>
              <a:t>гранж</a:t>
            </a:r>
            <a:r>
              <a:rPr lang="ru-RU" dirty="0"/>
              <a:t>, наигранная неряшливость, позже — явное смешение стилей, подчеркнутая индивидуальность. Лицо: умытое, в стиле глянца. Прическа: кудри, конский хвост, стрижки «под пажа».</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Волна">
  <a:themeElements>
    <a:clrScheme name="Волна">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Волна">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Волна">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2350</TotalTime>
  <Words>4296</Words>
  <Application>Microsoft Office PowerPoint</Application>
  <PresentationFormat>Экран (4:3)</PresentationFormat>
  <Paragraphs>137</Paragraphs>
  <Slides>33</Slides>
  <Notes>27</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33</vt:i4>
      </vt:variant>
    </vt:vector>
  </HeadingPairs>
  <TitlesOfParts>
    <vt:vector size="37" baseType="lpstr">
      <vt:lpstr>Calibri</vt:lpstr>
      <vt:lpstr>Candara</vt:lpstr>
      <vt:lpstr>Symbol</vt:lpstr>
      <vt:lpstr>Волна</vt:lpstr>
      <vt:lpstr>Всегда ли люди одинаково  понимали красоту</vt:lpstr>
      <vt:lpstr>Красота – это открытое рекомендательное письмо, заранее завоёвывающее сердца…  Артур шопенгауэр</vt:lpstr>
      <vt:lpstr>Идеал красоты в  племенах  Майя</vt:lpstr>
      <vt:lpstr>Древняя япония</vt:lpstr>
      <vt:lpstr>Древняя Греция</vt:lpstr>
      <vt:lpstr>Презентация PowerPoint</vt:lpstr>
      <vt:lpstr>Древний рим</vt:lpstr>
      <vt:lpstr>Средневековье </vt:lpstr>
      <vt:lpstr>Древний Китай</vt:lpstr>
      <vt:lpstr>Презентация PowerPoint</vt:lpstr>
      <vt:lpstr>XIII век</vt:lpstr>
      <vt:lpstr>Эпоха Возрождения</vt:lpstr>
      <vt:lpstr>Презентация PowerPoint</vt:lpstr>
      <vt:lpstr>Презентация PowerPoint</vt:lpstr>
      <vt:lpstr>Эпоха рококо (конец 16 в.)</vt:lpstr>
      <vt:lpstr>Ампир (конец 18 в.)</vt:lpstr>
      <vt:lpstr>Презентация PowerPoint</vt:lpstr>
      <vt:lpstr>Презентация PowerPoint</vt:lpstr>
      <vt:lpstr>Презентация PowerPoint</vt:lpstr>
      <vt:lpstr>Презентация PowerPoint</vt:lpstr>
      <vt:lpstr>Начало 20 века</vt:lpstr>
      <vt:lpstr>Презентация PowerPoint</vt:lpstr>
      <vt:lpstr>1920-е годы</vt:lpstr>
      <vt:lpstr>Презентация PowerPoint</vt:lpstr>
      <vt:lpstr>Презентация PowerPoint</vt:lpstr>
      <vt:lpstr>1930-е годы</vt:lpstr>
      <vt:lpstr>1940-е годы</vt:lpstr>
      <vt:lpstr>50-е годы</vt:lpstr>
      <vt:lpstr>60-е годы</vt:lpstr>
      <vt:lpstr>Презентация PowerPoint</vt:lpstr>
      <vt:lpstr>1970-е годы</vt:lpstr>
      <vt:lpstr>1980-е годы</vt:lpstr>
      <vt:lpstr>1990-е годы</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Всегда ли люди одинаково  понимали красоту</dc:title>
  <dc:creator>Татьяна</dc:creator>
  <cp:lastModifiedBy>Елена В. Кудрявцева</cp:lastModifiedBy>
  <cp:revision>103</cp:revision>
  <dcterms:created xsi:type="dcterms:W3CDTF">2013-03-02T16:44:00Z</dcterms:created>
  <dcterms:modified xsi:type="dcterms:W3CDTF">2020-03-27T11:06:34Z</dcterms:modified>
</cp:coreProperties>
</file>