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70" r:id="rId3"/>
    <p:sldId id="271" r:id="rId4"/>
    <p:sldId id="272" r:id="rId5"/>
    <p:sldId id="274" r:id="rId6"/>
    <p:sldId id="256" r:id="rId7"/>
    <p:sldId id="263" r:id="rId8"/>
    <p:sldId id="279" r:id="rId9"/>
    <p:sldId id="280" r:id="rId10"/>
    <p:sldId id="258" r:id="rId11"/>
    <p:sldId id="281" r:id="rId12"/>
    <p:sldId id="282" r:id="rId13"/>
    <p:sldId id="283" r:id="rId14"/>
    <p:sldId id="284" r:id="rId15"/>
    <p:sldId id="259" r:id="rId16"/>
    <p:sldId id="278" r:id="rId17"/>
    <p:sldId id="260" r:id="rId18"/>
    <p:sldId id="264" r:id="rId19"/>
    <p:sldId id="262" r:id="rId20"/>
    <p:sldId id="267" r:id="rId21"/>
    <p:sldId id="276" r:id="rId22"/>
    <p:sldId id="275" r:id="rId23"/>
    <p:sldId id="277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07E79-2AB9-4115-8220-D1ED9978478F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DA1413-66D3-4656-9EE4-ACD5780CC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8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://www.russianculture.ru/zoomimg.asp?Name=18-5-1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9145016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Великий дар</a:t>
            </a:r>
          </a:p>
          <a:p>
            <a:pPr algn="ctr"/>
            <a:r>
              <a:rPr lang="ru-RU" sz="66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 творчества:</a:t>
            </a:r>
          </a:p>
          <a:p>
            <a:pPr algn="ctr"/>
            <a:r>
              <a:rPr lang="ru-RU" sz="6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радость и красота</a:t>
            </a:r>
          </a:p>
          <a:p>
            <a:pPr algn="ctr"/>
            <a:r>
              <a:rPr lang="ru-RU" sz="6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 pitchFamily="18" charset="0"/>
              </a:rPr>
              <a:t> созидания</a:t>
            </a:r>
            <a:endParaRPr lang="ru-RU" sz="66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</a:rPr>
              <a:t>Творчество -</a:t>
            </a:r>
            <a:r>
              <a:rPr lang="ru-RU" sz="7200" dirty="0" smtClean="0">
                <a:solidFill>
                  <a:srgbClr val="FF0000"/>
                </a:solidFill>
              </a:rPr>
              <a:t> 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4400" b="1" i="1" dirty="0">
                <a:solidFill>
                  <a:srgbClr val="002060"/>
                </a:solidFill>
              </a:rPr>
              <a:t>п</a:t>
            </a:r>
            <a:r>
              <a:rPr lang="ru-RU" sz="4400" b="1" i="1" dirty="0" smtClean="0">
                <a:solidFill>
                  <a:srgbClr val="002060"/>
                </a:solidFill>
              </a:rPr>
              <a:t>роцесс деятельности, создающий качественно новые материальные и духовные ценности</a:t>
            </a:r>
            <a:r>
              <a:rPr lang="ru-RU" sz="4400" b="1" i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159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8686799" y="274638"/>
            <a:ext cx="45719" cy="3460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88640"/>
            <a:ext cx="8784976" cy="6669360"/>
          </a:xfrm>
        </p:spPr>
        <p:txBody>
          <a:bodyPr>
            <a:normAutofit lnSpcReduction="10000"/>
          </a:bodyPr>
          <a:lstStyle/>
          <a:p>
            <a:r>
              <a:rPr lang="ru-RU" sz="4200" b="1" i="1" dirty="0" smtClean="0">
                <a:solidFill>
                  <a:srgbClr val="FF0000"/>
                </a:solidFill>
              </a:rPr>
              <a:t>Чем отличается творчество от массового производства?</a:t>
            </a:r>
          </a:p>
          <a:p>
            <a:pPr marL="0" indent="0">
              <a:buNone/>
            </a:pPr>
            <a:r>
              <a:rPr lang="ru-RU" i="1" dirty="0"/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  <a:t>Критерии творчества:</a:t>
            </a:r>
          </a:p>
          <a:p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Деятельность, порождающая нечто качественно новое, никогда ранее не существовавшее;</a:t>
            </a:r>
          </a:p>
          <a:p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Создание чего-то нового, ценного не только для данного человека, но и для других;</a:t>
            </a:r>
          </a:p>
          <a:p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Процесс создания субъективных ценностей.</a:t>
            </a:r>
            <a:endParaRPr lang="ru-RU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1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147248" cy="1728192"/>
          </a:xfrm>
        </p:spPr>
        <p:txBody>
          <a:bodyPr>
            <a:noAutofit/>
          </a:bodyPr>
          <a:lstStyle/>
          <a:p>
            <a:r>
              <a:rPr lang="ru-RU" altLang="ru-RU" b="1" dirty="0" smtClean="0">
                <a:solidFill>
                  <a:srgbClr val="FF0000"/>
                </a:solidFill>
              </a:rPr>
              <a:t>Работа с учебником на с. 88-89</a:t>
            </a: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107504" y="476672"/>
            <a:ext cx="8928992" cy="68407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altLang="ru-RU" sz="4000" b="1" i="1" dirty="0" smtClean="0"/>
          </a:p>
          <a:p>
            <a:r>
              <a:rPr lang="ru-RU" altLang="ru-RU" sz="4400" b="1" i="1" dirty="0" smtClean="0"/>
              <a:t>Кто обладает творческим потенциалом?</a:t>
            </a:r>
          </a:p>
          <a:p>
            <a:r>
              <a:rPr lang="ru-RU" altLang="ru-RU" sz="4400" b="1" i="1" dirty="0" smtClean="0"/>
              <a:t>Что такое Творческий процесс?</a:t>
            </a:r>
          </a:p>
          <a:p>
            <a:r>
              <a:rPr lang="ru-RU" altLang="ru-RU" sz="4400" b="1" i="1" dirty="0" smtClean="0"/>
              <a:t>Назовите знаменитых соотечественников, оставивших свои творения навечно.</a:t>
            </a:r>
          </a:p>
        </p:txBody>
      </p:sp>
    </p:spTree>
    <p:extLst>
      <p:ext uri="{BB962C8B-B14F-4D97-AF65-F5344CB8AC3E}">
        <p14:creationId xmlns:p14="http://schemas.microsoft.com/office/powerpoint/2010/main" val="327072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8219256" cy="6858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Объясните, как вы понимаете утверждения:</a:t>
            </a:r>
            <a:endParaRPr lang="ru-RU" sz="32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83569" y="2174875"/>
            <a:ext cx="8003232" cy="3951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srgbClr val="002060"/>
                </a:solidFill>
              </a:rPr>
              <a:t>«Мир будет счастлив только тогда, когда у каждого человека будет душа художника, иначе говоря, когда каждый будет находить радость в своём труде».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rgbClr val="002060"/>
                </a:solidFill>
              </a:rPr>
              <a:t>                                  О. Роден</a:t>
            </a: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85030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2132856"/>
            <a:ext cx="4248472" cy="329320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C00000"/>
                </a:solidFill>
              </a:rPr>
              <a:t>Тропинин</a:t>
            </a:r>
            <a:r>
              <a:rPr lang="ru-RU" sz="4400" b="1" dirty="0" smtClean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Василий Андреевич</a:t>
            </a:r>
            <a:r>
              <a:rPr lang="ru-RU" sz="4400" dirty="0" smtClean="0">
                <a:solidFill>
                  <a:srgbClr val="C00000"/>
                </a:solidFill>
              </a:rPr>
              <a:t> </a:t>
            </a:r>
          </a:p>
          <a:p>
            <a:r>
              <a:rPr lang="ru-RU" sz="4400" dirty="0" smtClean="0">
                <a:solidFill>
                  <a:srgbClr val="C00000"/>
                </a:solidFill>
              </a:rPr>
              <a:t>(1776 г. - 1857 г.)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1028" name="Picture 4" descr="Тропинин Василий Андреевич, автопортре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0648"/>
            <a:ext cx="4295277" cy="5053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ртрет А. С. Пушки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-48161"/>
            <a:ext cx="5040560" cy="6474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051720" y="642595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Портрет Александра  Пушкина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637" y="-381000"/>
            <a:ext cx="6562725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24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62" y="-1447800"/>
            <a:ext cx="7534275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579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tanais.info/nesterov/Mikhail_Nesterov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8640"/>
            <a:ext cx="4110505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1844824"/>
            <a:ext cx="4248472" cy="37856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Нестеров 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Михаил Васильевич</a:t>
            </a:r>
            <a:r>
              <a:rPr lang="ru-RU" sz="4800" dirty="0" smtClean="0">
                <a:solidFill>
                  <a:srgbClr val="C00000"/>
                </a:solidFill>
              </a:rPr>
              <a:t> -</a:t>
            </a:r>
          </a:p>
          <a:p>
            <a:pPr algn="ctr"/>
            <a:r>
              <a:rPr lang="ru-RU" sz="4800" dirty="0" smtClean="0">
                <a:solidFill>
                  <a:srgbClr val="C00000"/>
                </a:solidFill>
              </a:rPr>
              <a:t>(1862-1942 г.г.)</a:t>
            </a:r>
          </a:p>
          <a:p>
            <a:pPr algn="ctr"/>
            <a:r>
              <a:rPr lang="ru-RU" sz="4800" dirty="0" smtClean="0">
                <a:solidFill>
                  <a:srgbClr val="C0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2" y="-381000"/>
            <a:ext cx="6734175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845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87624"/>
            <a:ext cx="8963025" cy="952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390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500" y="-171450"/>
            <a:ext cx="9525000" cy="720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786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-190313"/>
            <a:ext cx="3744416" cy="704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4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 Михаил Нестеров. &#10; Портрет скульптора В.И.Мухиной.  &#10; Mikhail Nesterov. &#10; Portrait of the Sculptress Vera Mukhina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5396918" cy="5976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6084168" y="3068960"/>
            <a:ext cx="2808312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i="1" dirty="0" smtClean="0"/>
              <a:t>Михаил Нестеров. </a:t>
            </a:r>
            <a:br>
              <a:rPr lang="ru-RU" sz="2800" b="1" i="1" dirty="0" smtClean="0"/>
            </a:br>
            <a:r>
              <a:rPr lang="ru-RU" sz="2800" i="1" dirty="0" smtClean="0"/>
              <a:t>Портрет скульптора В.И.Мухиной. </a:t>
            </a:r>
            <a:br>
              <a:rPr lang="ru-RU" sz="2800" i="1" dirty="0" smtClean="0"/>
            </a:br>
            <a:r>
              <a:rPr lang="ru-RU" sz="2800" i="1" dirty="0" smtClean="0"/>
              <a:t>1940 </a:t>
            </a:r>
            <a:br>
              <a:rPr lang="ru-RU" sz="2800" i="1" dirty="0" smtClean="0"/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568" y="188640"/>
            <a:ext cx="9219172" cy="638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1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48064" y="1812880"/>
            <a:ext cx="33123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(1889 – 1953 г.г.)</a:t>
            </a:r>
            <a:endParaRPr lang="ru-RU" sz="3200" i="1" dirty="0" smtClean="0"/>
          </a:p>
        </p:txBody>
      </p:sp>
      <p:pic>
        <p:nvPicPr>
          <p:cNvPr id="16388" name="Picture 4" descr="http://cs10044.userapi.com/u13103803/15772614/x_57e00b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640"/>
            <a:ext cx="4248472" cy="6323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860032" y="332656"/>
            <a:ext cx="3764172" cy="1492716"/>
          </a:xfrm>
          <a:prstGeom prst="rect">
            <a:avLst/>
          </a:prstGeom>
          <a:solidFill>
            <a:srgbClr val="F4E7E4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cs typeface="Arial" pitchFamily="34" charset="0"/>
              </a:rPr>
              <a:t>Мухина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cs typeface="Arial" pitchFamily="34" charset="0"/>
              </a:rPr>
              <a:t> Вера Игнатьевна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rgbClr val="9900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5325015"/>
            <a:ext cx="46440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/>
              <a:t>Рабочий и колхозница.</a:t>
            </a:r>
          </a:p>
          <a:p>
            <a:r>
              <a:rPr lang="ru-RU" sz="3600" i="1" dirty="0" smtClean="0"/>
              <a:t> 1935—1937гг</a:t>
            </a:r>
            <a:r>
              <a:rPr lang="ru-RU" i="1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Рабочий И Колхозни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7559"/>
            <a:ext cx="3926596" cy="6307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http://shkolazhizni.ru/img/content/i41/4164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2880320" cy="6221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76056" y="404664"/>
            <a:ext cx="3779912" cy="34778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Павел Дмитриевич </a:t>
            </a:r>
            <a:r>
              <a:rPr lang="ru-RU" sz="4400" b="1" dirty="0" err="1" smtClean="0"/>
              <a:t>Корин</a:t>
            </a:r>
            <a:endParaRPr lang="ru-RU" sz="4400" b="1" dirty="0" smtClean="0"/>
          </a:p>
          <a:p>
            <a:pPr algn="ctr"/>
            <a:r>
              <a:rPr lang="vi-VN" sz="4400" dirty="0" smtClean="0"/>
              <a:t> (1892—1967)  </a:t>
            </a:r>
            <a:endParaRPr lang="ru-RU" sz="4400" dirty="0" smtClean="0"/>
          </a:p>
        </p:txBody>
      </p:sp>
      <p:pic>
        <p:nvPicPr>
          <p:cNvPr id="14342" name="Picture 6" descr="Художник Павел Кор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276725" cy="571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П. Корин. «Портрет маршала Г. К. Жукова». Масло. 1945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38125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51520" y="3284984"/>
            <a:ext cx="4572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smtClean="0"/>
              <a:t>П. </a:t>
            </a:r>
            <a:r>
              <a:rPr lang="ru-RU" dirty="0" err="1" smtClean="0"/>
              <a:t>Корин</a:t>
            </a:r>
            <a:r>
              <a:rPr lang="ru-RU" dirty="0" smtClean="0"/>
              <a:t>. «Портрет маршала Г. К. Жукова».</a:t>
            </a:r>
            <a:br>
              <a:rPr lang="ru-RU" dirty="0" smtClean="0"/>
            </a:br>
            <a:r>
              <a:rPr lang="ru-RU" dirty="0" smtClean="0"/>
              <a:t>Масло. 1945.</a:t>
            </a:r>
            <a:endParaRPr lang="ru-RU" dirty="0"/>
          </a:p>
        </p:txBody>
      </p:sp>
      <p:pic>
        <p:nvPicPr>
          <p:cNvPr id="24580" name="Picture 4" descr="N/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8640"/>
            <a:ext cx="2131437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987824" y="1268760"/>
            <a:ext cx="3243837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u="sng" dirty="0" err="1" smtClean="0">
                <a:hlinkClick r:id="rId4"/>
              </a:rPr>
              <a:t>Корин</a:t>
            </a:r>
            <a:r>
              <a:rPr lang="ru-RU" u="sng" dirty="0" smtClean="0">
                <a:hlinkClick r:id="rId4"/>
              </a:rPr>
              <a:t> П.Д. Александр Невский</a:t>
            </a:r>
            <a:endParaRPr lang="ru-RU" dirty="0"/>
          </a:p>
        </p:txBody>
      </p:sp>
      <p:pic>
        <p:nvPicPr>
          <p:cNvPr id="24582" name="Picture 6" descr="http://img-fotki.yandex.ru/get/5012/38428361.15c/0_60ec7_ec4c2846_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1778" y="3429000"/>
            <a:ext cx="3900702" cy="2933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504" y="4365104"/>
          <a:ext cx="4762500" cy="792087"/>
        </p:xfrm>
        <a:graphic>
          <a:graphicData uri="http://schemas.openxmlformats.org/drawingml/2006/table">
            <a:tbl>
              <a:tblPr/>
              <a:tblGrid>
                <a:gridCol w="4762500"/>
              </a:tblGrid>
              <a:tr h="792087"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>
                          <a:solidFill>
                            <a:srgbClr val="000000"/>
                          </a:solidFill>
                        </a:rPr>
                        <a:t>Портрет художников </a:t>
                      </a:r>
                      <a:r>
                        <a:rPr lang="ru-RU" b="1" dirty="0" err="1" smtClean="0">
                          <a:solidFill>
                            <a:srgbClr val="000000"/>
                          </a:solidFill>
                        </a:rPr>
                        <a:t>Кукрыниксов</a:t>
                      </a:r>
                      <a:endParaRPr lang="ru-RU" b="1" dirty="0" smtClean="0">
                        <a:solidFill>
                          <a:srgbClr val="000000"/>
                        </a:solidFill>
                      </a:endParaRPr>
                    </a:p>
                    <a:p>
                      <a:pPr algn="ctr" fontAlgn="t"/>
                      <a:r>
                        <a:rPr lang="ru-RU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</a:rPr>
                        <a:t>(худ. П. </a:t>
                      </a:r>
                      <a:r>
                        <a:rPr lang="ru-RU" b="1" dirty="0" err="1">
                          <a:solidFill>
                            <a:srgbClr val="000000"/>
                          </a:solidFill>
                        </a:rPr>
                        <a:t>Корин</a:t>
                      </a:r>
                      <a:r>
                        <a:rPr lang="ru-RU" b="1" dirty="0">
                          <a:solidFill>
                            <a:srgbClr val="000000"/>
                          </a:solidFill>
                        </a:rPr>
                        <a:t>, 1957 </a:t>
                      </a:r>
                      <a:r>
                        <a:rPr lang="ru-RU" b="1" dirty="0" smtClean="0">
                          <a:solidFill>
                            <a:srgbClr val="000000"/>
                          </a:solidFill>
                        </a:rPr>
                        <a:t>– 1958)</a:t>
                      </a:r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Кукрыниксы</a:t>
            </a:r>
            <a:r>
              <a:rPr lang="ru-RU" dirty="0" smtClean="0"/>
              <a:t>» (</a:t>
            </a:r>
            <a:r>
              <a:rPr lang="ru-RU" b="1" dirty="0" smtClean="0">
                <a:solidFill>
                  <a:srgbClr val="C00000"/>
                </a:solidFill>
              </a:rPr>
              <a:t> </a:t>
            </a:r>
            <a:r>
              <a:rPr lang="ru-RU" b="1" i="1" dirty="0" smtClean="0">
                <a:solidFill>
                  <a:srgbClr val="C00000"/>
                </a:solidFill>
              </a:rPr>
              <a:t>Ку</a:t>
            </a:r>
            <a:r>
              <a:rPr lang="ru-RU" dirty="0" smtClean="0"/>
              <a:t>приянов и </a:t>
            </a:r>
            <a:r>
              <a:rPr lang="ru-RU" b="1" i="1" dirty="0" smtClean="0">
                <a:solidFill>
                  <a:srgbClr val="C00000"/>
                </a:solidFill>
              </a:rPr>
              <a:t>Кры</a:t>
            </a:r>
            <a:r>
              <a:rPr lang="ru-RU" dirty="0" smtClean="0"/>
              <a:t>лов, </a:t>
            </a:r>
            <a:r>
              <a:rPr lang="ru-RU" b="1" i="1" dirty="0" smtClean="0">
                <a:solidFill>
                  <a:srgbClr val="C00000"/>
                </a:solidFill>
              </a:rPr>
              <a:t>Ник</a:t>
            </a:r>
            <a:r>
              <a:rPr lang="ru-RU" dirty="0" smtClean="0"/>
              <a:t>олай </a:t>
            </a:r>
            <a:r>
              <a:rPr lang="ru-RU" b="1" i="1" dirty="0" smtClean="0">
                <a:solidFill>
                  <a:srgbClr val="C00000"/>
                </a:solidFill>
              </a:rPr>
              <a:t>С</a:t>
            </a:r>
            <a:r>
              <a:rPr lang="ru-RU" dirty="0" smtClean="0"/>
              <a:t>околов. 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-243408"/>
            <a:ext cx="6687844" cy="79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394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-387424"/>
            <a:ext cx="6840760" cy="792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62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536" y="-241748"/>
            <a:ext cx="10081120" cy="748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70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4102"/>
            <a:ext cx="9252520" cy="693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151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" y="1800"/>
            <a:ext cx="9146402" cy="685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63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" y="-6898"/>
            <a:ext cx="9140146" cy="68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9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" y="9834"/>
            <a:ext cx="9135684" cy="684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372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24"/>
            <a:ext cx="9144000" cy="6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618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00"/>
            <a:ext cx="9144000" cy="68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869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8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928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47" y="0"/>
            <a:ext cx="91488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32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8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647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201</Words>
  <Application>Microsoft Office PowerPoint</Application>
  <PresentationFormat>Экран (4:3)</PresentationFormat>
  <Paragraphs>44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Book Antiqua</vt:lpstr>
      <vt:lpstr>Calibri</vt:lpstr>
      <vt:lpstr>Тема Office</vt:lpstr>
      <vt:lpstr>Презентация PowerPoint</vt:lpstr>
      <vt:lpstr>Творчество - </vt:lpstr>
      <vt:lpstr> </vt:lpstr>
      <vt:lpstr>Работа с учебником на с. 88-89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dell08</cp:lastModifiedBy>
  <cp:revision>37</cp:revision>
  <dcterms:created xsi:type="dcterms:W3CDTF">2012-03-04T16:30:11Z</dcterms:created>
  <dcterms:modified xsi:type="dcterms:W3CDTF">2020-04-06T11:30:34Z</dcterms:modified>
</cp:coreProperties>
</file>