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7" r:id="rId7"/>
    <p:sldId id="268" r:id="rId8"/>
    <p:sldId id="269" r:id="rId9"/>
    <p:sldId id="271" r:id="rId1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hkola_kartinki_na_prozrachnom_fone_13_27113053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28728" y="571486"/>
            <a:ext cx="7072362" cy="435768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1"/>
            <a:ext cx="8929718" cy="500048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38" y="3071816"/>
            <a:ext cx="6400800" cy="1314450"/>
          </a:xfrm>
        </p:spPr>
        <p:txBody>
          <a:bodyPr/>
          <a:lstStyle>
            <a:lvl1pPr marL="0" indent="0" algn="ctr">
              <a:buNone/>
              <a:defRPr b="1">
                <a:solidFill>
                  <a:srgbClr val="C000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809-BB7A-4F8C-9217-93624643B978}" type="datetimeFigureOut">
              <a:rPr lang="ru-RU" smtClean="0"/>
              <a:pPr/>
              <a:t>26.04.2020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8D0C6-AC67-4348-9227-F91A27F496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809-BB7A-4F8C-9217-93624643B978}" type="datetimeFigureOut">
              <a:rPr lang="ru-RU" smtClean="0"/>
              <a:pPr/>
              <a:t>26.04.2020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8D0C6-AC67-4348-9227-F91A27F496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809-BB7A-4F8C-9217-93624643B978}" type="datetimeFigureOut">
              <a:rPr lang="ru-RU" smtClean="0"/>
              <a:pPr/>
              <a:t>26.04.2020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8D0C6-AC67-4348-9227-F91A27F496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809-BB7A-4F8C-9217-93624643B978}" type="datetimeFigureOut">
              <a:rPr lang="ru-RU" smtClean="0"/>
              <a:pPr/>
              <a:t>26.04.2020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8D0C6-AC67-4348-9227-F91A27F496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809-BB7A-4F8C-9217-93624643B978}" type="datetimeFigureOut">
              <a:rPr lang="ru-RU" smtClean="0"/>
              <a:pPr/>
              <a:t>26.04.2020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8D0C6-AC67-4348-9227-F91A27F496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809-BB7A-4F8C-9217-93624643B978}" type="datetimeFigureOut">
              <a:rPr lang="ru-RU" smtClean="0"/>
              <a:pPr/>
              <a:t>26.04.2020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8D0C6-AC67-4348-9227-F91A27F496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809-BB7A-4F8C-9217-93624643B978}" type="datetimeFigureOut">
              <a:rPr lang="ru-RU" smtClean="0"/>
              <a:pPr/>
              <a:t>26.04.2020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8D0C6-AC67-4348-9227-F91A27F496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809-BB7A-4F8C-9217-93624643B978}" type="datetimeFigureOut">
              <a:rPr lang="ru-RU" smtClean="0"/>
              <a:pPr/>
              <a:t>26.04.2020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8D0C6-AC67-4348-9227-F91A27F496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809-BB7A-4F8C-9217-93624643B978}" type="datetimeFigureOut">
              <a:rPr lang="ru-RU" smtClean="0"/>
              <a:pPr/>
              <a:t>26.04.2020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8D0C6-AC67-4348-9227-F91A27F496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809-BB7A-4F8C-9217-93624643B978}" type="datetimeFigureOut">
              <a:rPr lang="ru-RU" smtClean="0"/>
              <a:pPr/>
              <a:t>26.04.2020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8D0C6-AC67-4348-9227-F91A27F496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809-BB7A-4F8C-9217-93624643B978}" type="datetimeFigureOut">
              <a:rPr lang="ru-RU" smtClean="0"/>
              <a:pPr/>
              <a:t>26.04.2020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8D0C6-AC67-4348-9227-F91A27F496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3">
            <a:lumMod val="20000"/>
            <a:lumOff val="80000"/>
            <a:alpha val="8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0" y="0"/>
            <a:ext cx="9144000" cy="64292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301038" cy="7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28926" y="1214428"/>
            <a:ext cx="5715040" cy="23574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err="1" smtClean="0"/>
              <a:t>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B61809-BB7A-4F8C-9217-93624643B978}" type="datetimeFigureOut">
              <a:rPr lang="ru-RU" smtClean="0"/>
              <a:pPr/>
              <a:t>26.04.2020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8D0C6-AC67-4348-9227-F91A27F496D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 descr="19713482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3357568"/>
            <a:ext cx="1485745" cy="1785932"/>
          </a:xfrm>
          <a:prstGeom prst="rect">
            <a:avLst/>
          </a:prstGeom>
        </p:spPr>
      </p:pic>
      <p:pic>
        <p:nvPicPr>
          <p:cNvPr id="9" name="Рисунок 8" descr="e88f779393cf33d39b143cfc06f311a0.pn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0" y="1"/>
            <a:ext cx="1857356" cy="13573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Times New Roman" pitchFamily="18" charset="0"/>
          <a:ea typeface="+mj-ea"/>
          <a:cs typeface="Times New Roman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43174" y="2857502"/>
            <a:ext cx="5400668" cy="1314450"/>
          </a:xfrm>
        </p:spPr>
        <p:txBody>
          <a:bodyPr/>
          <a:lstStyle/>
          <a:p>
            <a:r>
              <a:rPr lang="ru-RU" dirty="0" smtClean="0"/>
              <a:t>Правописание окончаний имён прилагательных </a:t>
            </a:r>
          </a:p>
          <a:p>
            <a:endParaRPr lang="ru-RU" dirty="0"/>
          </a:p>
        </p:txBody>
      </p:sp>
      <p:sp>
        <p:nvSpPr>
          <p:cNvPr id="4" name="Подзаголовок 4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endParaRPr lang="ru-RU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00100" y="0"/>
            <a:ext cx="69529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Орфографический  практику</a:t>
            </a:r>
            <a:r>
              <a:rPr lang="ru-RU" sz="4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 </a:t>
            </a:r>
            <a:endParaRPr lang="ru-RU" sz="40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85720" y="1285866"/>
            <a:ext cx="86439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..кий человек , м..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бильный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тел..фон, л..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дяной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массив, мя..кий характер , к..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рпичный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пол, со(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н,нн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)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лес 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грус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(?)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дождик.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 rot="10800000" flipV="1">
            <a:off x="785786" y="1214428"/>
            <a:ext cx="285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err="1" smtClean="0">
                <a:solidFill>
                  <a:srgbClr val="C00000"/>
                </a:solidFill>
                <a:latin typeface="Comic Sans MS" pitchFamily="66" charset="0"/>
              </a:rPr>
              <a:t>б</a:t>
            </a:r>
            <a:endParaRPr lang="ru-RU" sz="24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3571868" y="1142990"/>
            <a:ext cx="285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err="1" smtClean="0">
                <a:solidFill>
                  <a:srgbClr val="C00000"/>
                </a:solidFill>
                <a:latin typeface="Comic Sans MS" pitchFamily="66" charset="0"/>
              </a:rPr>
              <a:t>о</a:t>
            </a:r>
            <a:endParaRPr lang="ru-RU" sz="24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6000760" y="1214428"/>
            <a:ext cx="285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err="1" smtClean="0">
                <a:solidFill>
                  <a:srgbClr val="C00000"/>
                </a:solidFill>
                <a:latin typeface="Comic Sans MS" pitchFamily="66" charset="0"/>
              </a:rPr>
              <a:t>е</a:t>
            </a:r>
            <a:endParaRPr lang="ru-RU" sz="24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7358082" y="1142990"/>
            <a:ext cx="285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err="1" smtClean="0">
                <a:solidFill>
                  <a:srgbClr val="C00000"/>
                </a:solidFill>
                <a:latin typeface="Comic Sans MS" pitchFamily="66" charset="0"/>
              </a:rPr>
              <a:t>е</a:t>
            </a:r>
            <a:endParaRPr lang="ru-RU" sz="24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 rot="11058306" flipH="1" flipV="1">
            <a:off x="2517223" y="1724567"/>
            <a:ext cx="2857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г</a:t>
            </a:r>
            <a:endParaRPr lang="ru-RU" sz="24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5429256" y="1714494"/>
            <a:ext cx="285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err="1" smtClean="0">
                <a:solidFill>
                  <a:srgbClr val="C00000"/>
                </a:solidFill>
                <a:latin typeface="Comic Sans MS" pitchFamily="66" charset="0"/>
              </a:rPr>
              <a:t>и</a:t>
            </a:r>
            <a:endParaRPr lang="ru-RU" sz="24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1428728" y="2071684"/>
            <a:ext cx="6429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err="1" smtClean="0">
                <a:solidFill>
                  <a:srgbClr val="C00000"/>
                </a:solidFill>
                <a:latin typeface="Comic Sans MS" pitchFamily="66" charset="0"/>
              </a:rPr>
              <a:t>нн</a:t>
            </a:r>
            <a:endParaRPr lang="ru-RU" sz="24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4572000" y="2143122"/>
            <a:ext cx="285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err="1" smtClean="0">
                <a:solidFill>
                  <a:srgbClr val="C00000"/>
                </a:solidFill>
                <a:latin typeface="Comic Sans MS" pitchFamily="66" charset="0"/>
              </a:rPr>
              <a:t>т</a:t>
            </a:r>
            <a:endParaRPr lang="ru-RU" sz="24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034777" y="0"/>
            <a:ext cx="36804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Понаблюдаем </a:t>
            </a:r>
            <a:r>
              <a:rPr lang="ru-RU" sz="4000" b="1" dirty="0">
                <a:solidFill>
                  <a:srgbClr val="FFC000"/>
                </a:solidFill>
              </a:rPr>
              <a:t>:</a:t>
            </a:r>
            <a:endParaRPr lang="ru-RU" sz="40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71472" y="642924"/>
            <a:ext cx="85725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Определите род, число и падеж имён прилагательных. Помогают ли вопросы определить верное написание безударных окончаний прилагательных. Почему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785919" y="2357436"/>
            <a:ext cx="5500726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Ранн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ей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тёпл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ой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весною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весенн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солнечн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ым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днём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ярк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ом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летн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ем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солнце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Freeform 10"/>
          <p:cNvSpPr>
            <a:spLocks/>
          </p:cNvSpPr>
          <p:nvPr/>
        </p:nvSpPr>
        <p:spPr bwMode="auto">
          <a:xfrm>
            <a:off x="2143108" y="2285998"/>
            <a:ext cx="2836000" cy="256310"/>
          </a:xfrm>
          <a:custGeom>
            <a:avLst/>
            <a:gdLst>
              <a:gd name="T0" fmla="*/ 2147483647 w 870"/>
              <a:gd name="T1" fmla="*/ 2147483647 h 151"/>
              <a:gd name="T2" fmla="*/ 2147483647 w 870"/>
              <a:gd name="T3" fmla="*/ 2147483647 h 151"/>
              <a:gd name="T4" fmla="*/ 2147483647 w 870"/>
              <a:gd name="T5" fmla="*/ 0 h 151"/>
              <a:gd name="T6" fmla="*/ 0 w 870"/>
              <a:gd name="T7" fmla="*/ 2147483647 h 151"/>
              <a:gd name="T8" fmla="*/ 0 60000 65536"/>
              <a:gd name="T9" fmla="*/ 0 60000 65536"/>
              <a:gd name="T10" fmla="*/ 0 60000 65536"/>
              <a:gd name="T11" fmla="*/ 0 60000 65536"/>
              <a:gd name="T12" fmla="*/ 0 w 870"/>
              <a:gd name="T13" fmla="*/ 0 h 151"/>
              <a:gd name="T14" fmla="*/ 870 w 870"/>
              <a:gd name="T15" fmla="*/ 151 h 15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70" h="151">
                <a:moveTo>
                  <a:pt x="869" y="133"/>
                </a:moveTo>
                <a:lnTo>
                  <a:pt x="870" y="9"/>
                </a:lnTo>
                <a:lnTo>
                  <a:pt x="1" y="0"/>
                </a:lnTo>
                <a:lnTo>
                  <a:pt x="0" y="15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>
            <a:off x="2643174" y="3214692"/>
            <a:ext cx="2836000" cy="184872"/>
          </a:xfrm>
          <a:custGeom>
            <a:avLst/>
            <a:gdLst>
              <a:gd name="T0" fmla="*/ 2147483647 w 870"/>
              <a:gd name="T1" fmla="*/ 2147483647 h 151"/>
              <a:gd name="T2" fmla="*/ 2147483647 w 870"/>
              <a:gd name="T3" fmla="*/ 2147483647 h 151"/>
              <a:gd name="T4" fmla="*/ 2147483647 w 870"/>
              <a:gd name="T5" fmla="*/ 0 h 151"/>
              <a:gd name="T6" fmla="*/ 0 w 870"/>
              <a:gd name="T7" fmla="*/ 2147483647 h 151"/>
              <a:gd name="T8" fmla="*/ 0 60000 65536"/>
              <a:gd name="T9" fmla="*/ 0 60000 65536"/>
              <a:gd name="T10" fmla="*/ 0 60000 65536"/>
              <a:gd name="T11" fmla="*/ 0 60000 65536"/>
              <a:gd name="T12" fmla="*/ 0 w 870"/>
              <a:gd name="T13" fmla="*/ 0 h 151"/>
              <a:gd name="T14" fmla="*/ 870 w 870"/>
              <a:gd name="T15" fmla="*/ 151 h 15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70" h="151">
                <a:moveTo>
                  <a:pt x="869" y="133"/>
                </a:moveTo>
                <a:lnTo>
                  <a:pt x="870" y="9"/>
                </a:lnTo>
                <a:lnTo>
                  <a:pt x="1" y="0"/>
                </a:lnTo>
                <a:lnTo>
                  <a:pt x="0" y="15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2643174" y="4143386"/>
            <a:ext cx="2693124" cy="285752"/>
          </a:xfrm>
          <a:custGeom>
            <a:avLst/>
            <a:gdLst>
              <a:gd name="T0" fmla="*/ 2147483647 w 870"/>
              <a:gd name="T1" fmla="*/ 2147483647 h 151"/>
              <a:gd name="T2" fmla="*/ 2147483647 w 870"/>
              <a:gd name="T3" fmla="*/ 2147483647 h 151"/>
              <a:gd name="T4" fmla="*/ 2147483647 w 870"/>
              <a:gd name="T5" fmla="*/ 0 h 151"/>
              <a:gd name="T6" fmla="*/ 0 w 870"/>
              <a:gd name="T7" fmla="*/ 2147483647 h 151"/>
              <a:gd name="T8" fmla="*/ 0 60000 65536"/>
              <a:gd name="T9" fmla="*/ 0 60000 65536"/>
              <a:gd name="T10" fmla="*/ 0 60000 65536"/>
              <a:gd name="T11" fmla="*/ 0 60000 65536"/>
              <a:gd name="T12" fmla="*/ 0 w 870"/>
              <a:gd name="T13" fmla="*/ 0 h 151"/>
              <a:gd name="T14" fmla="*/ 870 w 870"/>
              <a:gd name="T15" fmla="*/ 151 h 15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70" h="151">
                <a:moveTo>
                  <a:pt x="869" y="133"/>
                </a:moveTo>
                <a:lnTo>
                  <a:pt x="870" y="9"/>
                </a:lnTo>
                <a:lnTo>
                  <a:pt x="1" y="0"/>
                </a:lnTo>
                <a:lnTo>
                  <a:pt x="0" y="15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786050" y="1857370"/>
            <a:ext cx="1652674" cy="60345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Какой?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14678" y="2714626"/>
            <a:ext cx="1420645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Каким ?</a:t>
            </a:r>
            <a:endParaRPr lang="ru-RU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14612" y="3643320"/>
            <a:ext cx="197355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 каком ?</a:t>
            </a:r>
            <a:endParaRPr lang="ru-RU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rot="16200000" flipH="1">
            <a:off x="3344555" y="2441873"/>
            <a:ext cx="313923" cy="2173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rot="16200000" flipH="1">
            <a:off x="4023218" y="3334850"/>
            <a:ext cx="242482" cy="217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16200000" flipH="1">
            <a:off x="3773183" y="4370699"/>
            <a:ext cx="313923" cy="2173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3500430" y="1928808"/>
            <a:ext cx="124089" cy="123830"/>
          </a:xfrm>
          <a:custGeom>
            <a:avLst/>
            <a:gdLst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16024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0762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57150 w 216024"/>
              <a:gd name="connsiteY0" fmla="*/ 0 h 364803"/>
              <a:gd name="connsiteX1" fmla="*/ 216024 w 216024"/>
              <a:gd name="connsiteY1" fmla="*/ 4763 h 364803"/>
              <a:gd name="connsiteX2" fmla="*/ 20762 w 216024"/>
              <a:gd name="connsiteY2" fmla="*/ 364803 h 364803"/>
              <a:gd name="connsiteX3" fmla="*/ 0 w 216024"/>
              <a:gd name="connsiteY3" fmla="*/ 364803 h 364803"/>
              <a:gd name="connsiteX4" fmla="*/ 57150 w 216024"/>
              <a:gd name="connsiteY4" fmla="*/ 0 h 364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24" h="364803">
                <a:moveTo>
                  <a:pt x="57150" y="0"/>
                </a:moveTo>
                <a:lnTo>
                  <a:pt x="216024" y="4763"/>
                </a:lnTo>
                <a:lnTo>
                  <a:pt x="20762" y="364803"/>
                </a:lnTo>
                <a:lnTo>
                  <a:pt x="0" y="364803"/>
                </a:lnTo>
                <a:lnTo>
                  <a:pt x="5715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19"/>
          <p:cNvSpPr/>
          <p:nvPr/>
        </p:nvSpPr>
        <p:spPr>
          <a:xfrm>
            <a:off x="4000496" y="2786064"/>
            <a:ext cx="142876" cy="123830"/>
          </a:xfrm>
          <a:custGeom>
            <a:avLst/>
            <a:gdLst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16024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0762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57150 w 216024"/>
              <a:gd name="connsiteY0" fmla="*/ 0 h 364803"/>
              <a:gd name="connsiteX1" fmla="*/ 216024 w 216024"/>
              <a:gd name="connsiteY1" fmla="*/ 4763 h 364803"/>
              <a:gd name="connsiteX2" fmla="*/ 20762 w 216024"/>
              <a:gd name="connsiteY2" fmla="*/ 364803 h 364803"/>
              <a:gd name="connsiteX3" fmla="*/ 0 w 216024"/>
              <a:gd name="connsiteY3" fmla="*/ 364803 h 364803"/>
              <a:gd name="connsiteX4" fmla="*/ 57150 w 216024"/>
              <a:gd name="connsiteY4" fmla="*/ 0 h 364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24" h="364803">
                <a:moveTo>
                  <a:pt x="57150" y="0"/>
                </a:moveTo>
                <a:lnTo>
                  <a:pt x="216024" y="4763"/>
                </a:lnTo>
                <a:lnTo>
                  <a:pt x="20762" y="364803"/>
                </a:lnTo>
                <a:lnTo>
                  <a:pt x="0" y="364803"/>
                </a:lnTo>
                <a:lnTo>
                  <a:pt x="5715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19"/>
          <p:cNvSpPr/>
          <p:nvPr/>
        </p:nvSpPr>
        <p:spPr>
          <a:xfrm>
            <a:off x="4071934" y="3643320"/>
            <a:ext cx="142876" cy="123830"/>
          </a:xfrm>
          <a:custGeom>
            <a:avLst/>
            <a:gdLst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16024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0762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57150 w 216024"/>
              <a:gd name="connsiteY0" fmla="*/ 0 h 364803"/>
              <a:gd name="connsiteX1" fmla="*/ 216024 w 216024"/>
              <a:gd name="connsiteY1" fmla="*/ 4763 h 364803"/>
              <a:gd name="connsiteX2" fmla="*/ 20762 w 216024"/>
              <a:gd name="connsiteY2" fmla="*/ 364803 h 364803"/>
              <a:gd name="connsiteX3" fmla="*/ 0 w 216024"/>
              <a:gd name="connsiteY3" fmla="*/ 364803 h 364803"/>
              <a:gd name="connsiteX4" fmla="*/ 57150 w 216024"/>
              <a:gd name="connsiteY4" fmla="*/ 0 h 364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24" h="364803">
                <a:moveTo>
                  <a:pt x="57150" y="0"/>
                </a:moveTo>
                <a:lnTo>
                  <a:pt x="216024" y="4763"/>
                </a:lnTo>
                <a:lnTo>
                  <a:pt x="20762" y="364803"/>
                </a:lnTo>
                <a:lnTo>
                  <a:pt x="0" y="364803"/>
                </a:lnTo>
                <a:lnTo>
                  <a:pt x="5715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xfrm>
            <a:off x="1928794" y="0"/>
            <a:ext cx="6586526" cy="7858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5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Сегодня на уроке я : </a:t>
            </a:r>
            <a:endParaRPr kumimoji="0" lang="ru-RU" sz="54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142976" y="928676"/>
            <a:ext cx="7715304" cy="39580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Узнаю  о правилах написания падежных окончаний имён прилагательных.</a:t>
            </a:r>
          </a:p>
          <a:p>
            <a:pPr>
              <a:buFont typeface="Wingdings" pitchFamily="2" charset="2"/>
              <a:buChar char="§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Научусь правильно писать окончания имён  прилагательных.</a:t>
            </a:r>
            <a:r>
              <a:rPr lang="ru-RU" sz="2800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Научусь графически обозначать данную орфограмму.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xfrm>
            <a:off x="1142976" y="0"/>
            <a:ext cx="7443782" cy="785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Открываем новые знания</a:t>
            </a:r>
            <a:endParaRPr kumimoji="0" lang="ru-RU" sz="48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071538" y="714362"/>
            <a:ext cx="79296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Как проверить написание безударных гласных в окончаниях имён прилагательных?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1643056"/>
            <a:ext cx="79296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428728" y="1928808"/>
            <a:ext cx="687035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Озером (как</a:t>
            </a:r>
            <a:r>
              <a:rPr kumimoji="0" lang="ru-RU" sz="2800" b="1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</a:t>
            </a:r>
            <a:r>
              <a:rPr kumimoji="0" lang="ru-RU" sz="2800" b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?) глубок</a:t>
            </a:r>
            <a:r>
              <a:rPr kumimoji="0" lang="ru-RU" sz="2800" b="1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</a:t>
            </a:r>
            <a:endParaRPr kumimoji="0" lang="ru-RU" sz="2800" b="1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Ночью (как</a:t>
            </a:r>
            <a:r>
              <a:rPr kumimoji="0" lang="ru-RU" sz="2800" b="1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ой</a:t>
            </a:r>
            <a:r>
              <a:rPr kumimoji="0" lang="ru-RU" sz="2800" b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?) морозн</a:t>
            </a:r>
            <a:r>
              <a:rPr kumimoji="0" lang="ru-RU" sz="2800" b="1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ой</a:t>
            </a:r>
            <a:endParaRPr kumimoji="0" lang="ru-RU" sz="2800" b="1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19"/>
          <p:cNvSpPr/>
          <p:nvPr/>
        </p:nvSpPr>
        <p:spPr>
          <a:xfrm>
            <a:off x="3500430" y="1785932"/>
            <a:ext cx="124089" cy="123830"/>
          </a:xfrm>
          <a:custGeom>
            <a:avLst/>
            <a:gdLst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16024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0762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57150 w 216024"/>
              <a:gd name="connsiteY0" fmla="*/ 0 h 364803"/>
              <a:gd name="connsiteX1" fmla="*/ 216024 w 216024"/>
              <a:gd name="connsiteY1" fmla="*/ 4763 h 364803"/>
              <a:gd name="connsiteX2" fmla="*/ 20762 w 216024"/>
              <a:gd name="connsiteY2" fmla="*/ 364803 h 364803"/>
              <a:gd name="connsiteX3" fmla="*/ 0 w 216024"/>
              <a:gd name="connsiteY3" fmla="*/ 364803 h 364803"/>
              <a:gd name="connsiteX4" fmla="*/ 57150 w 216024"/>
              <a:gd name="connsiteY4" fmla="*/ 0 h 364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24" h="364803">
                <a:moveTo>
                  <a:pt x="57150" y="0"/>
                </a:moveTo>
                <a:lnTo>
                  <a:pt x="216024" y="4763"/>
                </a:lnTo>
                <a:lnTo>
                  <a:pt x="20762" y="364803"/>
                </a:lnTo>
                <a:lnTo>
                  <a:pt x="0" y="364803"/>
                </a:lnTo>
                <a:lnTo>
                  <a:pt x="5715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19"/>
          <p:cNvSpPr/>
          <p:nvPr/>
        </p:nvSpPr>
        <p:spPr>
          <a:xfrm>
            <a:off x="3357554" y="2357436"/>
            <a:ext cx="124089" cy="123830"/>
          </a:xfrm>
          <a:custGeom>
            <a:avLst/>
            <a:gdLst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16024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0762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57150 w 216024"/>
              <a:gd name="connsiteY0" fmla="*/ 0 h 364803"/>
              <a:gd name="connsiteX1" fmla="*/ 216024 w 216024"/>
              <a:gd name="connsiteY1" fmla="*/ 4763 h 364803"/>
              <a:gd name="connsiteX2" fmla="*/ 20762 w 216024"/>
              <a:gd name="connsiteY2" fmla="*/ 364803 h 364803"/>
              <a:gd name="connsiteX3" fmla="*/ 0 w 216024"/>
              <a:gd name="connsiteY3" fmla="*/ 364803 h 364803"/>
              <a:gd name="connsiteX4" fmla="*/ 57150 w 216024"/>
              <a:gd name="connsiteY4" fmla="*/ 0 h 364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24" h="364803">
                <a:moveTo>
                  <a:pt x="57150" y="0"/>
                </a:moveTo>
                <a:lnTo>
                  <a:pt x="216024" y="4763"/>
                </a:lnTo>
                <a:lnTo>
                  <a:pt x="20762" y="364803"/>
                </a:lnTo>
                <a:lnTo>
                  <a:pt x="0" y="364803"/>
                </a:lnTo>
                <a:lnTo>
                  <a:pt x="5715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357554" y="2071684"/>
            <a:ext cx="500066" cy="35719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286116" y="2500312"/>
            <a:ext cx="428628" cy="35718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143504" y="2071684"/>
            <a:ext cx="500066" cy="35719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072066" y="2571750"/>
            <a:ext cx="500066" cy="35719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928794" y="3714758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Прочитайте § 104.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5"/>
          <p:cNvSpPr txBox="1">
            <a:spLocks/>
          </p:cNvSpPr>
          <p:nvPr/>
        </p:nvSpPr>
        <p:spPr>
          <a:xfrm>
            <a:off x="642910" y="0"/>
            <a:ext cx="7649466" cy="1163782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5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                </a:t>
            </a:r>
            <a:r>
              <a:rPr lang="ru-RU" sz="7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Самостоятельная работа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5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5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Поставьте прилагательные в нужном падеже.</a:t>
            </a:r>
            <a:r>
              <a:rPr kumimoji="0" lang="ru-RU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endParaRPr kumimoji="0" lang="ru-RU" sz="5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928794" y="1214428"/>
            <a:ext cx="6392764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идём на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..свете по (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серебряный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  полю. Тихий ветер сонно веет с 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(тихая)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Оки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..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качивает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(золотой)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лютики. 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(Лиловый)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колокольчики опустились к земле, 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(разноцветный) 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.. смертники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торчат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(малоплодный)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дёрне. Ра ..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крывает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(алая)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звёзды гвоздика.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000232" y="0"/>
            <a:ext cx="5433670" cy="111284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Проверь</a:t>
            </a:r>
            <a:r>
              <a:rPr kumimoji="0" lang="ru-RU" sz="4800" i="0" u="none" strike="noStrike" kern="1200" cap="none" spc="0" normalizeH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себя!</a:t>
            </a:r>
            <a:endParaRPr kumimoji="0" lang="ru-RU" sz="480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428728" y="1000114"/>
            <a:ext cx="757242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идём на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ru-RU" sz="280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вете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 серебрян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ому (</a:t>
            </a: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ому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полю. Тихий ветер сонно веет с </a:t>
            </a:r>
            <a:r>
              <a:rPr kumimoji="0" lang="ru-RU" sz="2800" b="0" i="1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тих</a:t>
            </a:r>
            <a:r>
              <a:rPr kumimoji="0" lang="ru-RU" sz="2800" b="1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ой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 </a:t>
            </a:r>
            <a:r>
              <a:rPr kumimoji="0" lang="ru-RU" sz="2800" i="1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как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ой</a:t>
            </a:r>
            <a:r>
              <a:rPr kumimoji="0" lang="ru-RU" sz="280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  <a:r>
              <a:rPr kumimoji="0" lang="ru-RU" sz="2800" b="0" i="1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Оки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 ра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ru-RU" sz="2800" b="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ачивает  </a:t>
            </a:r>
            <a:r>
              <a:rPr kumimoji="0" lang="ru-RU" sz="2800" b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золот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ые </a:t>
            </a: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 как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ие</a:t>
            </a: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?)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лютики. </a:t>
            </a:r>
            <a:r>
              <a:rPr kumimoji="0" lang="ru-RU" sz="2800" b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Лилов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ые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 как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ие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?)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колокольчики опустились к земле, </a:t>
            </a:r>
            <a:r>
              <a:rPr kumimoji="0" lang="ru-RU" sz="2800" b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</a:t>
            </a: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</a:t>
            </a:r>
            <a:r>
              <a:rPr kumimoji="0" lang="ru-RU" sz="2800" b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</a:t>
            </a:r>
            <a:r>
              <a:rPr kumimoji="0" lang="ru-RU" sz="2800" b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оцветн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ые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 как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ие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?)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смертники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торчат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</a:t>
            </a:r>
            <a:r>
              <a:rPr kumimoji="0" lang="ru-RU" sz="2800" b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малоплодн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ом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(на  как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ом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?)</a:t>
            </a:r>
            <a:r>
              <a:rPr kumimoji="0" lang="ru-RU" sz="2800" b="1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дёрне. Ра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ru-RU" sz="2800" b="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рывает </a:t>
            </a:r>
            <a:r>
              <a:rPr kumimoji="0" lang="ru-RU" sz="2800" b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ал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ые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 как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ие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?)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звёзды гвоздика.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19"/>
          <p:cNvSpPr/>
          <p:nvPr/>
        </p:nvSpPr>
        <p:spPr>
          <a:xfrm>
            <a:off x="8143900" y="1071552"/>
            <a:ext cx="124089" cy="123830"/>
          </a:xfrm>
          <a:custGeom>
            <a:avLst/>
            <a:gdLst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16024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0762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57150 w 216024"/>
              <a:gd name="connsiteY0" fmla="*/ 0 h 364803"/>
              <a:gd name="connsiteX1" fmla="*/ 216024 w 216024"/>
              <a:gd name="connsiteY1" fmla="*/ 4763 h 364803"/>
              <a:gd name="connsiteX2" fmla="*/ 20762 w 216024"/>
              <a:gd name="connsiteY2" fmla="*/ 364803 h 364803"/>
              <a:gd name="connsiteX3" fmla="*/ 0 w 216024"/>
              <a:gd name="connsiteY3" fmla="*/ 364803 h 364803"/>
              <a:gd name="connsiteX4" fmla="*/ 57150 w 216024"/>
              <a:gd name="connsiteY4" fmla="*/ 0 h 364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24" h="364803">
                <a:moveTo>
                  <a:pt x="57150" y="0"/>
                </a:moveTo>
                <a:lnTo>
                  <a:pt x="216024" y="4763"/>
                </a:lnTo>
                <a:lnTo>
                  <a:pt x="20762" y="364803"/>
                </a:lnTo>
                <a:lnTo>
                  <a:pt x="0" y="364803"/>
                </a:lnTo>
                <a:lnTo>
                  <a:pt x="5715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19"/>
          <p:cNvSpPr/>
          <p:nvPr/>
        </p:nvSpPr>
        <p:spPr>
          <a:xfrm>
            <a:off x="2143108" y="1928808"/>
            <a:ext cx="124089" cy="123830"/>
          </a:xfrm>
          <a:custGeom>
            <a:avLst/>
            <a:gdLst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16024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0762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57150 w 216024"/>
              <a:gd name="connsiteY0" fmla="*/ 0 h 364803"/>
              <a:gd name="connsiteX1" fmla="*/ 216024 w 216024"/>
              <a:gd name="connsiteY1" fmla="*/ 4763 h 364803"/>
              <a:gd name="connsiteX2" fmla="*/ 20762 w 216024"/>
              <a:gd name="connsiteY2" fmla="*/ 364803 h 364803"/>
              <a:gd name="connsiteX3" fmla="*/ 0 w 216024"/>
              <a:gd name="connsiteY3" fmla="*/ 364803 h 364803"/>
              <a:gd name="connsiteX4" fmla="*/ 57150 w 216024"/>
              <a:gd name="connsiteY4" fmla="*/ 0 h 364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24" h="364803">
                <a:moveTo>
                  <a:pt x="57150" y="0"/>
                </a:moveTo>
                <a:lnTo>
                  <a:pt x="216024" y="4763"/>
                </a:lnTo>
                <a:lnTo>
                  <a:pt x="20762" y="364803"/>
                </a:lnTo>
                <a:lnTo>
                  <a:pt x="0" y="364803"/>
                </a:lnTo>
                <a:lnTo>
                  <a:pt x="5715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9"/>
          <p:cNvSpPr/>
          <p:nvPr/>
        </p:nvSpPr>
        <p:spPr>
          <a:xfrm>
            <a:off x="7929586" y="1857370"/>
            <a:ext cx="124089" cy="123830"/>
          </a:xfrm>
          <a:custGeom>
            <a:avLst/>
            <a:gdLst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16024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0762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57150 w 216024"/>
              <a:gd name="connsiteY0" fmla="*/ 0 h 364803"/>
              <a:gd name="connsiteX1" fmla="*/ 216024 w 216024"/>
              <a:gd name="connsiteY1" fmla="*/ 4763 h 364803"/>
              <a:gd name="connsiteX2" fmla="*/ 20762 w 216024"/>
              <a:gd name="connsiteY2" fmla="*/ 364803 h 364803"/>
              <a:gd name="connsiteX3" fmla="*/ 0 w 216024"/>
              <a:gd name="connsiteY3" fmla="*/ 364803 h 364803"/>
              <a:gd name="connsiteX4" fmla="*/ 57150 w 216024"/>
              <a:gd name="connsiteY4" fmla="*/ 0 h 364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24" h="364803">
                <a:moveTo>
                  <a:pt x="57150" y="0"/>
                </a:moveTo>
                <a:lnTo>
                  <a:pt x="216024" y="4763"/>
                </a:lnTo>
                <a:lnTo>
                  <a:pt x="20762" y="364803"/>
                </a:lnTo>
                <a:lnTo>
                  <a:pt x="0" y="364803"/>
                </a:lnTo>
                <a:lnTo>
                  <a:pt x="5715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9"/>
          <p:cNvSpPr/>
          <p:nvPr/>
        </p:nvSpPr>
        <p:spPr>
          <a:xfrm>
            <a:off x="5143504" y="2357436"/>
            <a:ext cx="124089" cy="123830"/>
          </a:xfrm>
          <a:custGeom>
            <a:avLst/>
            <a:gdLst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16024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0762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57150 w 216024"/>
              <a:gd name="connsiteY0" fmla="*/ 0 h 364803"/>
              <a:gd name="connsiteX1" fmla="*/ 216024 w 216024"/>
              <a:gd name="connsiteY1" fmla="*/ 4763 h 364803"/>
              <a:gd name="connsiteX2" fmla="*/ 20762 w 216024"/>
              <a:gd name="connsiteY2" fmla="*/ 364803 h 364803"/>
              <a:gd name="connsiteX3" fmla="*/ 0 w 216024"/>
              <a:gd name="connsiteY3" fmla="*/ 364803 h 364803"/>
              <a:gd name="connsiteX4" fmla="*/ 57150 w 216024"/>
              <a:gd name="connsiteY4" fmla="*/ 0 h 364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24" h="364803">
                <a:moveTo>
                  <a:pt x="57150" y="0"/>
                </a:moveTo>
                <a:lnTo>
                  <a:pt x="216024" y="4763"/>
                </a:lnTo>
                <a:lnTo>
                  <a:pt x="20762" y="364803"/>
                </a:lnTo>
                <a:lnTo>
                  <a:pt x="0" y="364803"/>
                </a:lnTo>
                <a:lnTo>
                  <a:pt x="5715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9"/>
          <p:cNvSpPr/>
          <p:nvPr/>
        </p:nvSpPr>
        <p:spPr>
          <a:xfrm>
            <a:off x="7715272" y="2786064"/>
            <a:ext cx="124089" cy="123830"/>
          </a:xfrm>
          <a:custGeom>
            <a:avLst/>
            <a:gdLst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16024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0762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57150 w 216024"/>
              <a:gd name="connsiteY0" fmla="*/ 0 h 364803"/>
              <a:gd name="connsiteX1" fmla="*/ 216024 w 216024"/>
              <a:gd name="connsiteY1" fmla="*/ 4763 h 364803"/>
              <a:gd name="connsiteX2" fmla="*/ 20762 w 216024"/>
              <a:gd name="connsiteY2" fmla="*/ 364803 h 364803"/>
              <a:gd name="connsiteX3" fmla="*/ 0 w 216024"/>
              <a:gd name="connsiteY3" fmla="*/ 364803 h 364803"/>
              <a:gd name="connsiteX4" fmla="*/ 57150 w 216024"/>
              <a:gd name="connsiteY4" fmla="*/ 0 h 364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24" h="364803">
                <a:moveTo>
                  <a:pt x="57150" y="0"/>
                </a:moveTo>
                <a:lnTo>
                  <a:pt x="216024" y="4763"/>
                </a:lnTo>
                <a:lnTo>
                  <a:pt x="20762" y="364803"/>
                </a:lnTo>
                <a:lnTo>
                  <a:pt x="0" y="364803"/>
                </a:lnTo>
                <a:lnTo>
                  <a:pt x="5715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9"/>
          <p:cNvSpPr/>
          <p:nvPr/>
        </p:nvSpPr>
        <p:spPr>
          <a:xfrm>
            <a:off x="2143108" y="3714758"/>
            <a:ext cx="124089" cy="123830"/>
          </a:xfrm>
          <a:custGeom>
            <a:avLst/>
            <a:gdLst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16024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0762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57150 w 216024"/>
              <a:gd name="connsiteY0" fmla="*/ 0 h 364803"/>
              <a:gd name="connsiteX1" fmla="*/ 216024 w 216024"/>
              <a:gd name="connsiteY1" fmla="*/ 4763 h 364803"/>
              <a:gd name="connsiteX2" fmla="*/ 20762 w 216024"/>
              <a:gd name="connsiteY2" fmla="*/ 364803 h 364803"/>
              <a:gd name="connsiteX3" fmla="*/ 0 w 216024"/>
              <a:gd name="connsiteY3" fmla="*/ 364803 h 364803"/>
              <a:gd name="connsiteX4" fmla="*/ 57150 w 216024"/>
              <a:gd name="connsiteY4" fmla="*/ 0 h 364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24" h="364803">
                <a:moveTo>
                  <a:pt x="57150" y="0"/>
                </a:moveTo>
                <a:lnTo>
                  <a:pt x="216024" y="4763"/>
                </a:lnTo>
                <a:lnTo>
                  <a:pt x="20762" y="364803"/>
                </a:lnTo>
                <a:lnTo>
                  <a:pt x="0" y="364803"/>
                </a:lnTo>
                <a:lnTo>
                  <a:pt x="5715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9"/>
          <p:cNvSpPr/>
          <p:nvPr/>
        </p:nvSpPr>
        <p:spPr>
          <a:xfrm>
            <a:off x="7429520" y="3643320"/>
            <a:ext cx="124089" cy="123830"/>
          </a:xfrm>
          <a:custGeom>
            <a:avLst/>
            <a:gdLst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16024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0 w 216024"/>
              <a:gd name="connsiteY0" fmla="*/ 0 h 360040"/>
              <a:gd name="connsiteX1" fmla="*/ 216024 w 216024"/>
              <a:gd name="connsiteY1" fmla="*/ 0 h 360040"/>
              <a:gd name="connsiteX2" fmla="*/ 20762 w 216024"/>
              <a:gd name="connsiteY2" fmla="*/ 360040 h 360040"/>
              <a:gd name="connsiteX3" fmla="*/ 0 w 216024"/>
              <a:gd name="connsiteY3" fmla="*/ 360040 h 360040"/>
              <a:gd name="connsiteX4" fmla="*/ 0 w 216024"/>
              <a:gd name="connsiteY4" fmla="*/ 0 h 360040"/>
              <a:gd name="connsiteX0" fmla="*/ 57150 w 216024"/>
              <a:gd name="connsiteY0" fmla="*/ 0 h 364803"/>
              <a:gd name="connsiteX1" fmla="*/ 216024 w 216024"/>
              <a:gd name="connsiteY1" fmla="*/ 4763 h 364803"/>
              <a:gd name="connsiteX2" fmla="*/ 20762 w 216024"/>
              <a:gd name="connsiteY2" fmla="*/ 364803 h 364803"/>
              <a:gd name="connsiteX3" fmla="*/ 0 w 216024"/>
              <a:gd name="connsiteY3" fmla="*/ 364803 h 364803"/>
              <a:gd name="connsiteX4" fmla="*/ 57150 w 216024"/>
              <a:gd name="connsiteY4" fmla="*/ 0 h 364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24" h="364803">
                <a:moveTo>
                  <a:pt x="57150" y="0"/>
                </a:moveTo>
                <a:lnTo>
                  <a:pt x="216024" y="4763"/>
                </a:lnTo>
                <a:lnTo>
                  <a:pt x="20762" y="364803"/>
                </a:lnTo>
                <a:lnTo>
                  <a:pt x="0" y="364803"/>
                </a:lnTo>
                <a:lnTo>
                  <a:pt x="5715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572264" y="1214429"/>
            <a:ext cx="642942" cy="21431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7000892" y="1571618"/>
            <a:ext cx="428628" cy="35719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572264" y="2000246"/>
            <a:ext cx="428628" cy="35719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3786182" y="2428874"/>
            <a:ext cx="428628" cy="28575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6286512" y="2928940"/>
            <a:ext cx="500066" cy="28575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6929454" y="3286130"/>
            <a:ext cx="428628" cy="35718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6072198" y="3714758"/>
            <a:ext cx="428628" cy="35718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214414" y="0"/>
            <a:ext cx="7500990" cy="106189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Объясните</a:t>
            </a:r>
            <a:r>
              <a:rPr kumimoji="0" lang="ru-RU" sz="3600" i="0" u="none" strike="noStrike" kern="1200" cap="none" spc="0" normalizeH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написание окончаний                   </a:t>
            </a:r>
            <a:endParaRPr kumimoji="0" lang="ru-RU" sz="360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214414" y="785800"/>
            <a:ext cx="7643866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</a:t>
            </a:r>
            <a:r>
              <a:rPr kumimoji="0" lang="ru-RU" sz="280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ранн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пору, над могуч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дубом, в </a:t>
            </a:r>
            <a:r>
              <a:rPr kumimoji="0" lang="ru-RU" sz="280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син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даль, над колюч ..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ёлкой, в </a:t>
            </a:r>
            <a:r>
              <a:rPr kumimoji="0" lang="ru-RU" sz="280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больш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саду, в рыж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хвое, в </a:t>
            </a:r>
            <a:r>
              <a:rPr kumimoji="0" lang="ru-RU" sz="280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зимн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лесу, </a:t>
            </a:r>
            <a:r>
              <a:rPr kumimoji="0" lang="ru-RU" sz="280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птичь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голосов ,красив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долину,  по </a:t>
            </a:r>
            <a:r>
              <a:rPr kumimoji="0" lang="ru-RU" sz="280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ясн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небу, тяжёл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рюкзаком, зелён..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иству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над </a:t>
            </a:r>
            <a:r>
              <a:rPr kumimoji="0" lang="ru-RU" sz="280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весенн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степью, </a:t>
            </a:r>
            <a:r>
              <a:rPr kumimoji="0" lang="ru-RU" sz="280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вечерн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прохладу, душист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черёмуха,  в дремуч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лесу,   на </a:t>
            </a:r>
            <a:r>
              <a:rPr kumimoji="0" lang="ru-RU" sz="280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утренн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зорьке.</a:t>
            </a:r>
            <a:endParaRPr kumimoji="0" lang="ru-RU" sz="280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188398" y="0"/>
            <a:ext cx="7955602" cy="106189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устно продолжи </a:t>
            </a:r>
            <a:r>
              <a:rPr lang="ru-RU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предложения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71604" y="742295"/>
            <a:ext cx="73511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Имя прилагательное - это…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Имя прилагательное изменяется по …..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Имя прилагательное обозначает ….. и   отвечает на вопросы…</a:t>
            </a:r>
            <a:r>
              <a:rPr lang="ru-RU" sz="2800" dirty="0" smtClean="0"/>
              <a:t> 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В предложении имена прилагательные являются   …  или ....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Чтобы  проверить правописание падежных окончаний прилагательных, надо …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387</Words>
  <Application>Microsoft Office PowerPoint</Application>
  <PresentationFormat>Экран (16:9)</PresentationFormat>
  <Paragraphs>45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Орфографический  практикум </vt:lpstr>
      <vt:lpstr>Понаблюдаем :</vt:lpstr>
      <vt:lpstr>Сегодня на уроке я : </vt:lpstr>
      <vt:lpstr>Открываем новые знания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28</cp:revision>
  <dcterms:created xsi:type="dcterms:W3CDTF">2019-02-24T21:27:22Z</dcterms:created>
  <dcterms:modified xsi:type="dcterms:W3CDTF">2020-04-26T17:47:52Z</dcterms:modified>
</cp:coreProperties>
</file>