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30" r:id="rId2"/>
    <p:sldId id="348" r:id="rId3"/>
    <p:sldId id="374" r:id="rId4"/>
    <p:sldId id="375" r:id="rId5"/>
    <p:sldId id="331" r:id="rId6"/>
    <p:sldId id="376" r:id="rId7"/>
    <p:sldId id="377" r:id="rId8"/>
    <p:sldId id="378" r:id="rId9"/>
    <p:sldId id="379" r:id="rId10"/>
    <p:sldId id="380" r:id="rId11"/>
    <p:sldId id="387" r:id="rId12"/>
    <p:sldId id="381" r:id="rId13"/>
    <p:sldId id="383" r:id="rId14"/>
    <p:sldId id="384" r:id="rId15"/>
    <p:sldId id="385" r:id="rId16"/>
    <p:sldId id="386" r:id="rId17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66FFFF"/>
    <a:srgbClr val="FF0000"/>
    <a:srgbClr val="800080"/>
    <a:srgbClr val="003300"/>
    <a:srgbClr val="660033"/>
    <a:srgbClr val="FFFF66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18" autoAdjust="0"/>
    <p:restoredTop sz="94671" autoAdjust="0"/>
  </p:normalViewPr>
  <p:slideViewPr>
    <p:cSldViewPr>
      <p:cViewPr varScale="1">
        <p:scale>
          <a:sx n="67" d="100"/>
          <a:sy n="67" d="100"/>
        </p:scale>
        <p:origin x="145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CAD6B24-C549-4D38-9D80-CBE7C72E0A56}" type="datetimeFigureOut">
              <a:rPr lang="ru-RU"/>
              <a:pPr>
                <a:defRPr/>
              </a:pPr>
              <a:t>15.03.2020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9C5145E-F394-48EB-9AF8-52E8F06D6B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0220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6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8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0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2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63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15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68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20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53" indent="0" algn="ctr">
              <a:buNone/>
              <a:defRPr/>
            </a:lvl2pPr>
            <a:lvl3pPr marL="914305" indent="0" algn="ctr">
              <a:buNone/>
              <a:defRPr/>
            </a:lvl3pPr>
            <a:lvl4pPr marL="1371458" indent="0" algn="ctr">
              <a:buNone/>
              <a:defRPr/>
            </a:lvl4pPr>
            <a:lvl5pPr marL="1828610" indent="0" algn="ctr">
              <a:buNone/>
              <a:defRPr/>
            </a:lvl5pPr>
            <a:lvl6pPr marL="2285763" indent="0" algn="ctr">
              <a:buNone/>
              <a:defRPr/>
            </a:lvl6pPr>
            <a:lvl7pPr marL="2742915" indent="0" algn="ctr">
              <a:buNone/>
              <a:defRPr/>
            </a:lvl7pPr>
            <a:lvl8pPr marL="3200068" indent="0" algn="ctr">
              <a:buNone/>
              <a:defRPr/>
            </a:lvl8pPr>
            <a:lvl9pPr marL="365722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75C33-8C8A-426B-A0C2-9865F3084A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CD098-21AD-48CC-A8A1-59A5583EAB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53" indent="0">
              <a:buNone/>
              <a:defRPr sz="1800"/>
            </a:lvl2pPr>
            <a:lvl3pPr marL="914305" indent="0">
              <a:buNone/>
              <a:defRPr sz="1600"/>
            </a:lvl3pPr>
            <a:lvl4pPr marL="1371458" indent="0">
              <a:buNone/>
              <a:defRPr sz="1400"/>
            </a:lvl4pPr>
            <a:lvl5pPr marL="1828610" indent="0">
              <a:buNone/>
              <a:defRPr sz="1400"/>
            </a:lvl5pPr>
            <a:lvl6pPr marL="2285763" indent="0">
              <a:buNone/>
              <a:defRPr sz="1400"/>
            </a:lvl6pPr>
            <a:lvl7pPr marL="2742915" indent="0">
              <a:buNone/>
              <a:defRPr sz="1400"/>
            </a:lvl7pPr>
            <a:lvl8pPr marL="3200068" indent="0">
              <a:buNone/>
              <a:defRPr sz="1400"/>
            </a:lvl8pPr>
            <a:lvl9pPr marL="365722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B3055-23D4-48C9-BA10-AFF97ABA13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76A42-5FBB-4CB3-BB7A-95032480BB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20A6E-5FCF-4AB8-BD63-099AF48E99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AB7419-91B4-4FA5-91CE-37A14BC8D4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C39E1-B3A3-4E3C-ABC6-9113BCAEFE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872B27-094C-4A43-9582-D84F58F340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394C96-D964-44BB-A6E2-3BCC97B45A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4DDDEA-B6ED-4BC9-94D1-8E826699FF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22EAD6-3F64-47B1-A0CD-FA2DD8CEDF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542B99B-FBD7-4030-82C3-AB0DE739AA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5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30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45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61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340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492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645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797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D%D0%B0%D1%83%D0%BA%D0%B8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ru.wikipedia.org/wiki/%D0%98%D1%81%D0%BA%D1%83%D1%81%D1%81%D1%82%D0%B2%D0%B0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C:\Users\Светлана\Desktop\россия 1 урок орксэ\Moscow-Russia-Red-Square-IMIG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01600" y="-100013"/>
            <a:ext cx="9498013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10964" y="476672"/>
            <a:ext cx="9073008" cy="1048762"/>
          </a:xfrm>
          <a:prstGeom prst="rect">
            <a:avLst/>
          </a:prstGeom>
          <a:noFill/>
        </p:spPr>
        <p:txBody>
          <a:bodyPr wrap="none">
            <a:prstTxWarp prst="textPlain">
              <a:avLst/>
            </a:prstTxWarp>
            <a:spAutoFit/>
          </a:bodyPr>
          <a:lstStyle/>
          <a:p>
            <a:pPr>
              <a:defRPr/>
            </a:pPr>
            <a:r>
              <a:rPr lang="ru-RU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Хранить память предков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</a:rPr>
              <a:t>Конституция Российской Федерации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752600"/>
            <a:ext cx="7772400" cy="4495800"/>
          </a:xfrm>
          <a:solidFill>
            <a:srgbClr val="CCECFF"/>
          </a:solidFill>
        </p:spPr>
        <p:txBody>
          <a:bodyPr/>
          <a:lstStyle/>
          <a:p>
            <a:pPr algn="ctr"/>
            <a:r>
              <a:rPr lang="ru-RU" sz="2800" smtClean="0"/>
              <a:t>Статья 44.</a:t>
            </a:r>
          </a:p>
          <a:p>
            <a:r>
              <a:rPr lang="ru-RU" sz="2400" smtClean="0"/>
              <a:t>1. Каждому гарантируется свобода литературного, художественного, научного, технического и других видов творчества, преподавания.</a:t>
            </a:r>
          </a:p>
          <a:p>
            <a:r>
              <a:rPr lang="ru-RU" sz="2400" smtClean="0"/>
              <a:t>2.Каждый имеет право на участие в культурной жизни и пользование учреждениями культуры, на доступ к культурным ценностям.</a:t>
            </a:r>
          </a:p>
          <a:p>
            <a:r>
              <a:rPr lang="ru-RU" sz="2400" smtClean="0"/>
              <a:t>Каждый обязан заботиться о сохранении исторического и культурного наследия, беречь памятники истории и культуры.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39750" y="115888"/>
            <a:ext cx="801687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600" b="1">
                <a:solidFill>
                  <a:schemeClr val="bg1"/>
                </a:solidFill>
              </a:rPr>
              <a:t>Что такое память?</a:t>
            </a: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23850" y="1773238"/>
            <a:ext cx="8424863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3200" dirty="0"/>
              <a:t>Память - способность запоминать, сохранять и в нужный момент доставать (воспроизводить) нужную информацию.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323850" y="3435350"/>
            <a:ext cx="8232775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3200" dirty="0"/>
              <a:t>Под памятью, как правило, понимается способность помнить события прошлого, хотя память охватывает намного больше функций, чем только это.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539750" y="115888"/>
            <a:ext cx="801687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600" b="1">
                <a:solidFill>
                  <a:schemeClr val="bg1"/>
                </a:solidFill>
              </a:rPr>
              <a:t>Что такое память?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0025" y="1341438"/>
            <a:ext cx="7750175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значит «человек беспамятный»?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0025" y="2043113"/>
            <a:ext cx="8566150" cy="2554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«Беспамятный» – это прежде всего человек неблагодарный, безответственный, неспособный на добрые, бескорыстные поступки… Без памяти нет совести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ChangeArrowheads="1"/>
          </p:cNvSpPr>
          <p:nvPr/>
        </p:nvSpPr>
        <p:spPr bwMode="auto">
          <a:xfrm>
            <a:off x="2700338" y="955675"/>
            <a:ext cx="6300787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Академик Д.С. Лихачёв говорил: «Если человек не любит хотя бы изредка смотреть на старые фотографии своих   родителей, не ценит память о них, оставленную в саду, который они возделывали, которые им принадлежали, - значит, он не любит их. Если человек не любит  старые улицы, пусть даже и плохонькие, - значит, у него нет любви к своему городу.</a:t>
            </a:r>
          </a:p>
          <a:p>
            <a:pPr algn="just" eaLnBrk="0" hangingPunct="0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Если человек равнодушен к памятникам истории своей страны, он, как правило,  равнодушен к своей стране».</a:t>
            </a:r>
          </a:p>
        </p:txBody>
      </p:sp>
      <p:pic>
        <p:nvPicPr>
          <p:cNvPr id="4099" name="Picture 5" descr="&amp;Kcy;&amp;acy;&amp;rcy;&amp;tcy;&amp;icy;&amp;ncy;&amp;kcy;&amp;acy; 3 &amp;icy;&amp;zcy; 28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900" y="1344613"/>
            <a:ext cx="2376488" cy="3744912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Светлана\Desktop\Pushkin_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5" y="981075"/>
            <a:ext cx="314325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393504" y="188913"/>
            <a:ext cx="6612580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Объясните </a:t>
            </a: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 А.С. Пушкина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48038" y="981075"/>
            <a:ext cx="5795962" cy="2554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«Гордится славою своих предков не только можно, но и должно; не уважать оной есть постыдное малодушие»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-180975" y="0"/>
            <a:ext cx="94329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Что означает слово </a:t>
            </a:r>
            <a:r>
              <a:rPr lang="ru-RU" sz="4800" b="1" dirty="0" smtClean="0">
                <a:solidFill>
                  <a:schemeClr val="bg1"/>
                </a:solidFill>
              </a:rPr>
              <a:t>«благотворительность</a:t>
            </a:r>
            <a:r>
              <a:rPr lang="ru-RU" sz="4800" b="1" dirty="0">
                <a:solidFill>
                  <a:schemeClr val="bg1"/>
                </a:solidFill>
              </a:rPr>
              <a:t>»?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618" y="2492896"/>
            <a:ext cx="8567737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Благое </a:t>
            </a: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дело, которое изначально заключалось в оказании благотворительной помощи нуждающимся (буквально «творить благо»)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150" y="55563"/>
            <a:ext cx="8848725" cy="193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Благотворительность </a:t>
            </a:r>
          </a:p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России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943100"/>
            <a:ext cx="9032875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лаготворительность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началась с монастырей:</a:t>
            </a:r>
          </a:p>
          <a:p>
            <a:pPr algn="l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Именно здесь осиротевшие больные, бездомные люди могли найти приют.</a:t>
            </a:r>
          </a:p>
          <a:p>
            <a:pPr algn="l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монастырях строились первые больницы и богадельни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4150" y="3887797"/>
            <a:ext cx="8963026" cy="2678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Богаде́льня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(от слов Бога </a:t>
            </a:r>
            <a:r>
              <a:rPr lang="ru-RU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дѣля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то есть ради Бога) — благотворительное заведение для содержания нетрудоспособных лиц (престарелых, немощных, инвалидов, калек и выздоравливающих). Существенным признаком богадельни является полное содержание проживающих в ней</a:t>
            </a:r>
            <a:r>
              <a:rPr lang="ru-RU" dirty="0"/>
              <a:t>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150" y="55563"/>
            <a:ext cx="8848725" cy="193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Благотворительность </a:t>
            </a:r>
          </a:p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России</a:t>
            </a:r>
          </a:p>
        </p:txBody>
      </p:sp>
      <p:pic>
        <p:nvPicPr>
          <p:cNvPr id="43010" name="Picture 2" descr="C:\Users\Светлана\Desktop\2_0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188" y="2194173"/>
            <a:ext cx="3739756" cy="3737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067944" y="2205038"/>
            <a:ext cx="450931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Воспитательный дом для сирот-подкидышей открытый при Петре </a:t>
            </a:r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150" y="55563"/>
            <a:ext cx="8848725" cy="193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Благотворительность </a:t>
            </a:r>
          </a:p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России</a:t>
            </a:r>
          </a:p>
        </p:txBody>
      </p:sp>
      <p:pic>
        <p:nvPicPr>
          <p:cNvPr id="44034" name="Picture 2" descr="C:\Users\Светлана\Desktop\204_0159221b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3171" y="2235596"/>
            <a:ext cx="3923928" cy="2821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923928" y="2492375"/>
            <a:ext cx="4680322" cy="23082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Вдовий дом, в котором жили вдовы офицеров и чиновников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4150" y="55563"/>
            <a:ext cx="8848725" cy="193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Благотворительность </a:t>
            </a:r>
          </a:p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России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08637" y="2420888"/>
            <a:ext cx="39202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Воспитательный дом в Санкт-Петербурге, где воспитывали и обучали сирот</a:t>
            </a: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70" y="2149170"/>
            <a:ext cx="5108637" cy="3405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369054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150" y="55563"/>
            <a:ext cx="8848725" cy="193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Благотворительность </a:t>
            </a:r>
          </a:p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России</a:t>
            </a:r>
          </a:p>
        </p:txBody>
      </p:sp>
      <p:pic>
        <p:nvPicPr>
          <p:cNvPr id="45058" name="Picture 2" descr="C:\Users\Светлана\Desktop\05-1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52625"/>
            <a:ext cx="2989841" cy="344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981325" y="2057400"/>
            <a:ext cx="5973763" cy="4032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Историк М.П. Погодин говорил «Если бы счесть все пожертвования московских купцов за нынешнее столетие, то они составили бы такую цифру, которая должна бы поклониться Европа»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150" y="55563"/>
            <a:ext cx="8848725" cy="193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Благотворительность </a:t>
            </a:r>
          </a:p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России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4150" y="2133600"/>
            <a:ext cx="525194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Сегодня занимаются благотворительностью артисты, общественные и религиозные организации.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8637" y="1994322"/>
            <a:ext cx="3419232" cy="4824536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150" y="55563"/>
            <a:ext cx="8848725" cy="193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Благотворительность </a:t>
            </a:r>
          </a:p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России</a:t>
            </a:r>
          </a:p>
        </p:txBody>
      </p:sp>
      <p:pic>
        <p:nvPicPr>
          <p:cNvPr id="47106" name="Picture 2" descr="C:\Users\Светлана\Desktop\Blagotvoritelniy_fond_podari_zhizn-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60599" y="2348880"/>
            <a:ext cx="6695826" cy="404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4150" y="55563"/>
            <a:ext cx="8848725" cy="193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Благотворительность </a:t>
            </a:r>
          </a:p>
          <a:p>
            <a:pPr>
              <a:defRPr/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России</a:t>
            </a:r>
          </a:p>
        </p:txBody>
      </p:sp>
      <p:pic>
        <p:nvPicPr>
          <p:cNvPr id="48130" name="Picture 2" descr="C:\Users\Светлана\Desktop\Mamontov_by_Repin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093913"/>
            <a:ext cx="3563938" cy="426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708400" y="2093913"/>
            <a:ext cx="5184775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r>
              <a:rPr lang="ru-RU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Савва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Иванович Мамонтов - меценат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719513" y="3048000"/>
            <a:ext cx="5313362" cy="35544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Меценат — лицо, способствующее на добровольной и безвозмездной </a:t>
            </a:r>
            <a:r>
              <a:rPr lang="ru-RU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основе развитию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tooltip="Науки"/>
              </a:rPr>
              <a:t>науки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и 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tooltip="Искусства"/>
              </a:rPr>
              <a:t>искусства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оказывающее им материальную помощь из личных средств.</a:t>
            </a:r>
            <a:b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Меценатство — покровительство развитию науки и искусства.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850" y="1700213"/>
            <a:ext cx="8496300" cy="2801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Память не оставляет человека равнодушным и в этом её величайшее нравственное значение.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1564</TotalTime>
  <Words>374</Words>
  <Application>Microsoft Office PowerPoint</Application>
  <PresentationFormat>Экран (4:3)</PresentationFormat>
  <Paragraphs>46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Оформление по умолчанию</vt:lpstr>
      <vt:lpstr>Презентация PowerPoint</vt:lpstr>
      <vt:lpstr>Конституция Российской Федерации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MoBIL GROUP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Александра Вострикова</cp:lastModifiedBy>
  <cp:revision>39</cp:revision>
  <dcterms:created xsi:type="dcterms:W3CDTF">2012-08-11T17:17:58Z</dcterms:created>
  <dcterms:modified xsi:type="dcterms:W3CDTF">2020-03-15T20:14:14Z</dcterms:modified>
</cp:coreProperties>
</file>