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76" r:id="rId4"/>
    <p:sldId id="285" r:id="rId5"/>
    <p:sldId id="294" r:id="rId6"/>
    <p:sldId id="277" r:id="rId7"/>
    <p:sldId id="279" r:id="rId8"/>
    <p:sldId id="278" r:id="rId9"/>
    <p:sldId id="295" r:id="rId10"/>
    <p:sldId id="271" r:id="rId11"/>
    <p:sldId id="281" r:id="rId12"/>
    <p:sldId id="296" r:id="rId13"/>
    <p:sldId id="297" r:id="rId14"/>
    <p:sldId id="290" r:id="rId15"/>
    <p:sldId id="291" r:id="rId16"/>
    <p:sldId id="289" r:id="rId17"/>
    <p:sldId id="292" r:id="rId18"/>
    <p:sldId id="272" r:id="rId19"/>
    <p:sldId id="287" r:id="rId20"/>
    <p:sldId id="293" r:id="rId21"/>
    <p:sldId id="286" r:id="rId22"/>
    <p:sldId id="284" r:id="rId23"/>
    <p:sldId id="280" r:id="rId24"/>
    <p:sldId id="298" r:id="rId25"/>
    <p:sldId id="299" r:id="rId26"/>
    <p:sldId id="300" r:id="rId27"/>
    <p:sldId id="301" r:id="rId28"/>
    <p:sldId id="302" r:id="rId29"/>
    <p:sldId id="303" r:id="rId30"/>
    <p:sldId id="305" r:id="rId31"/>
    <p:sldId id="304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64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FE21ED-4F19-4CB7-82A0-A5F12A0B833F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D7AC7-56C9-419D-95D2-B6C1BC4509D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D7AC7-56C9-419D-95D2-B6C1BC4509D9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D7AC7-56C9-419D-95D2-B6C1BC4509D9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0000"/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51B29-4F13-4FC7-8408-83649233E8C3}" type="datetimeFigureOut">
              <a:rPr lang="ru-RU" smtClean="0"/>
              <a:pPr/>
              <a:t>18.10.2015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9E111-E4BD-4541-AF8C-15851327172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3717032"/>
            <a:ext cx="8643998" cy="1470025"/>
          </a:xfrm>
        </p:spPr>
        <p:txBody>
          <a:bodyPr>
            <a:noAutofit/>
          </a:bodyPr>
          <a:lstStyle/>
          <a:p>
            <a:r>
              <a:rPr lang="ru-RU" sz="4800" b="1" dirty="0" smtClean="0"/>
              <a:t>Мир баллады Р.Л.Стивенсона «Вересковый мёд»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5589240"/>
            <a:ext cx="4929222" cy="792088"/>
          </a:xfrm>
        </p:spPr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</a:rPr>
              <a:t>Перевод С.Я.Маршака</a:t>
            </a:r>
            <a:endParaRPr lang="ru-RU" sz="3600" b="1" i="1" dirty="0">
              <a:solidFill>
                <a:srgbClr val="002060"/>
              </a:solidFill>
            </a:endParaRPr>
          </a:p>
        </p:txBody>
      </p:sp>
      <p:pic>
        <p:nvPicPr>
          <p:cNvPr id="19458" name="Picture 2" descr="http://static1.ozone.ru/multimedia/books_covers/10054089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285728"/>
            <a:ext cx="2411760" cy="3227977"/>
          </a:xfrm>
          <a:prstGeom prst="rect">
            <a:avLst/>
          </a:prstGeom>
          <a:noFill/>
        </p:spPr>
      </p:pic>
      <p:pic>
        <p:nvPicPr>
          <p:cNvPr id="20482" name="Picture 2" descr="http://filolerea.narod.ru/biografii/stivensjn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3152126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14356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Словарь Литературоведческих терминов</a:t>
            </a:r>
            <a:endParaRPr lang="ru-RU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785926"/>
            <a:ext cx="89297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3600" b="1" i="1" dirty="0" smtClean="0">
                <a:solidFill>
                  <a:srgbClr val="FF0000"/>
                </a:solidFill>
              </a:rPr>
              <a:t>Баллада</a:t>
            </a:r>
            <a:r>
              <a:rPr lang="ru-RU" sz="3600" b="1" i="1" dirty="0" smtClean="0"/>
              <a:t> – это лироэпический жанр.</a:t>
            </a:r>
          </a:p>
          <a:p>
            <a:pPr>
              <a:buFont typeface="Wingdings" pitchFamily="2" charset="2"/>
              <a:buChar char="q"/>
            </a:pPr>
            <a:r>
              <a:rPr lang="ru-RU" sz="3600" b="1" i="1" dirty="0" smtClean="0"/>
              <a:t>Баллады бывают литературные и народные.</a:t>
            </a:r>
          </a:p>
          <a:p>
            <a:pPr>
              <a:buFont typeface="Wingdings" pitchFamily="2" charset="2"/>
              <a:buChar char="q"/>
            </a:pPr>
            <a:endParaRPr lang="ru-RU" sz="3600" i="1" dirty="0"/>
          </a:p>
        </p:txBody>
      </p:sp>
      <p:pic>
        <p:nvPicPr>
          <p:cNvPr id="5" name="Рисунок 4" descr="3721663_b36f1fb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4" y="3357562"/>
            <a:ext cx="4887508" cy="32766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08720"/>
            <a:ext cx="91440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Приметы литературной Баллады</a:t>
            </a:r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2204864"/>
            <a:ext cx="89644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ru-RU" sz="3600" b="1" i="1" dirty="0" smtClean="0"/>
              <a:t>Напряжённый сюжет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i="1" dirty="0" smtClean="0"/>
              <a:t>Диалог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i="1" dirty="0" smtClean="0"/>
              <a:t>Тайна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i="1" dirty="0" smtClean="0"/>
              <a:t>Зачин и неожиданный финал</a:t>
            </a:r>
          </a:p>
          <a:p>
            <a:pPr marL="742950" indent="-742950">
              <a:buFont typeface="+mj-lt"/>
              <a:buAutoNum type="arabicPeriod"/>
            </a:pPr>
            <a:r>
              <a:rPr lang="ru-RU" sz="3600" b="1" i="1" dirty="0" smtClean="0"/>
              <a:t>Чувства автора и героев</a:t>
            </a:r>
            <a:endParaRPr lang="ru-RU" sz="3600" b="1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32040" y="2636912"/>
            <a:ext cx="42119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Баллада «Вересковый мед» родилась в Шотландии в 1875 году.</a:t>
            </a:r>
            <a:endParaRPr lang="ru-RU" sz="3600" b="1" dirty="0"/>
          </a:p>
        </p:txBody>
      </p:sp>
      <p:pic>
        <p:nvPicPr>
          <p:cNvPr id="3" name="Picture 2" descr="http://www.baltexpert.com/wp-content/uploads/2012/10/2012-10-05-separat-london-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29175" cy="561975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860031" y="188640"/>
            <a:ext cx="428396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сторическая справка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58" y="4929198"/>
            <a:ext cx="47834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клетчатая юбка и волынка.</a:t>
            </a:r>
            <a:endParaRPr lang="ru-RU" sz="3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29124" y="357166"/>
            <a:ext cx="428396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символы Шотландии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http://the-legends.ru/uploads/images/%D0%B2%D0%BE%D0%BB%D1%8B%D0%BD%D0%BA%D0%B0/0016-038-Volyn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3786182" cy="3586184"/>
          </a:xfrm>
          <a:prstGeom prst="rect">
            <a:avLst/>
          </a:prstGeom>
          <a:noFill/>
        </p:spPr>
      </p:pic>
      <p:pic>
        <p:nvPicPr>
          <p:cNvPr id="1028" name="Picture 4" descr="http://moloddushoy.ru/wp-content/uploads/2013/10/scotlan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7380" y="2282013"/>
            <a:ext cx="3186620" cy="4575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questtravel.ru/wp-content/uploads/2013/04/gallery_199_183982-915x5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08720"/>
            <a:ext cx="8715375" cy="5086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russianpoetry.ru/images/photos/medium/article728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692696"/>
            <a:ext cx="7867650" cy="5514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relaxic.net/wp-content/uploads/2010/06/Scotland_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508742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642918"/>
            <a:ext cx="88582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i="1" dirty="0" smtClean="0"/>
              <a:t>Для героев баллады Стивенсона Шотландия была Родиной</a:t>
            </a:r>
            <a:endParaRPr lang="ru-RU" sz="44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4714884"/>
            <a:ext cx="352122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Родина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4818" name="Picture 2" descr="http://www.kartinki24.ru/uploads/gallery/main/195/kartinki24_mountains_31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2571744"/>
            <a:ext cx="4572032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36712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Scotland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 (англ.)</a:t>
            </a:r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 -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 Шотландия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941168"/>
            <a:ext cx="864096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</a:rPr>
              <a:t>Land</a:t>
            </a:r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</a:rPr>
              <a:t> - земля</a:t>
            </a:r>
            <a:endParaRPr lang="en-US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scot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 - скотты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/>
            </a:endParaRPr>
          </a:p>
        </p:txBody>
      </p:sp>
      <p:pic>
        <p:nvPicPr>
          <p:cNvPr id="3076" name="Picture 4" descr="http://lady.webnice.ru/img/2012/10/img20121002155439_16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988840"/>
            <a:ext cx="4392488" cy="2926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071942"/>
            <a:ext cx="8892480" cy="24314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38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бритты, англосаксы, </a:t>
            </a:r>
            <a:r>
              <a:rPr lang="ru-RU" sz="3800" b="1" i="1" u="sng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пикты</a:t>
            </a:r>
            <a:r>
              <a:rPr lang="ru-RU" sz="38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/>
              </a:rPr>
              <a:t>…</a:t>
            </a:r>
          </a:p>
          <a:p>
            <a:r>
              <a:rPr lang="ru-RU" sz="3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</a:rPr>
              <a:t>союз племен   </a:t>
            </a:r>
          </a:p>
          <a:p>
            <a:r>
              <a:rPr lang="ru-RU" sz="3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Королевство пиктов </a:t>
            </a:r>
          </a:p>
          <a:p>
            <a:r>
              <a:rPr lang="ru-RU" sz="38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(расцвет государства - </a:t>
            </a:r>
            <a:r>
              <a:rPr lang="en-US" sz="38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VIII</a:t>
            </a:r>
            <a:r>
              <a:rPr lang="ru-RU" sz="38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 век)</a:t>
            </a:r>
            <a:endParaRPr lang="ru-RU" sz="38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pic>
        <p:nvPicPr>
          <p:cNvPr id="36866" name="Picture 2" descr="http://antimason.ru/img/images/hqnkg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4943586" cy="3714752"/>
          </a:xfrm>
          <a:prstGeom prst="rect">
            <a:avLst/>
          </a:prstGeom>
          <a:noFill/>
        </p:spPr>
      </p:pic>
      <p:sp>
        <p:nvSpPr>
          <p:cNvPr id="4" name="Стрелка вправо с вырезом 3"/>
          <p:cNvSpPr/>
          <p:nvPr/>
        </p:nvSpPr>
        <p:spPr>
          <a:xfrm>
            <a:off x="3500430" y="4929198"/>
            <a:ext cx="1440160" cy="2880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/>
              <a:t>В начале </a:t>
            </a:r>
            <a:r>
              <a:rPr lang="en-US" sz="3200" b="1" i="1" dirty="0" smtClean="0"/>
              <a:t>I</a:t>
            </a:r>
            <a:r>
              <a:rPr lang="ru-RU" sz="3200" b="1" i="1" dirty="0" smtClean="0"/>
              <a:t>Х века пикты были завоёваны скоттами и вскоре смешались с ними.</a:t>
            </a:r>
          </a:p>
          <a:p>
            <a:r>
              <a:rPr lang="ru-RU" sz="3200" b="1" i="1" dirty="0" smtClean="0"/>
              <a:t>Трагическое событие – война, во время которой были покорены племена пиктов легло в основу баллады «Вересковый мёд»</a:t>
            </a:r>
            <a:endParaRPr lang="ru-RU" sz="3200" b="1" i="1" dirty="0"/>
          </a:p>
        </p:txBody>
      </p:sp>
      <p:pic>
        <p:nvPicPr>
          <p:cNvPr id="35842" name="Picture 2" descr="http://krotov.info/pictures/books/chernyh/hender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3717636"/>
            <a:ext cx="2000232" cy="3140364"/>
          </a:xfrm>
          <a:prstGeom prst="rect">
            <a:avLst/>
          </a:prstGeom>
          <a:noFill/>
        </p:spPr>
      </p:pic>
      <p:pic>
        <p:nvPicPr>
          <p:cNvPr id="35846" name="Picture 6" descr="https://pp.vk.me/c424218/v424218753/aa1f/h_kX_OtxU-0.jpg"/>
          <p:cNvPicPr>
            <a:picLocks noChangeAspect="1" noChangeArrowheads="1"/>
          </p:cNvPicPr>
          <p:nvPr/>
        </p:nvPicPr>
        <p:blipFill>
          <a:blip r:embed="rId3"/>
          <a:srcRect l="4688" t="9375" r="3906" b="6249"/>
          <a:stretch>
            <a:fillRect/>
          </a:stretch>
        </p:blipFill>
        <p:spPr bwMode="auto">
          <a:xfrm>
            <a:off x="2571736" y="3731238"/>
            <a:ext cx="4214842" cy="29179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http://multiki-online.com/img/ukrainskie/vereskovyi-m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4643470" cy="606494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72066" y="642918"/>
            <a:ext cx="407193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Чтение баллады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diamult.ru/photo/id_17208/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s00.yaplakal.com/pics/pics_original/6/7/2/24102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img1.moevideo.net/thumb1/640x480/408ba2e713cdccb3ba44bb480ec88a8d_34484160_o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you-happy.ru/uploads/posts/2013-08/1377243741_461280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0" cy="47670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cs10629.vk.me/u8664866/111548494/x_c85c78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642918"/>
            <a:ext cx="6652938" cy="53223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http://multiki.arjlover.net/ap/vereskovyi.med.avi/vereskovyi.med.avi.image5.jpg"/>
          <p:cNvPicPr>
            <a:picLocks noChangeAspect="1" noChangeArrowheads="1"/>
          </p:cNvPicPr>
          <p:nvPr/>
        </p:nvPicPr>
        <p:blipFill>
          <a:blip r:embed="rId2" cstate="print"/>
          <a:srcRect l="4200" t="4688" r="2884"/>
          <a:stretch>
            <a:fillRect/>
          </a:stretch>
        </p:blipFill>
        <p:spPr bwMode="auto">
          <a:xfrm>
            <a:off x="928662" y="428604"/>
            <a:ext cx="7358114" cy="60382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igrina.users.photofile.ru/photo/igrina/3867493/xlarge/915495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911"/>
            <a:ext cx="9144000" cy="6860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44118" y="260648"/>
            <a:ext cx="477213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Научная справка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Picture 2" descr="http://www.hampsteadheath.net/files/heath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268760"/>
            <a:ext cx="7920880" cy="53017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svitppt.com.ua/images/48/47488/770/img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29087" cy="4293096"/>
          </a:xfrm>
          <a:prstGeom prst="rect">
            <a:avLst/>
          </a:prstGeom>
          <a:noFill/>
        </p:spPr>
      </p:pic>
      <p:sp>
        <p:nvSpPr>
          <p:cNvPr id="40964" name="AutoShape 4" descr="http://lechebnye-rastenija.ru/img/30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0966" name="AutoShape 6" descr="http://lechebnye-rastenija.ru/img/30.bm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68" name="Picture 8" descr="http://www.zabrecept.ru/img/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2048005"/>
            <a:ext cx="3419872" cy="480999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71604" y="5072074"/>
            <a:ext cx="22669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вереск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5736" y="404664"/>
            <a:ext cx="43715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Анализ текста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37892" name="Picture 4" descr="http://image.slidesharecdn.com/diafilm-111030112301-phpapp02/95/-1-728.jpg?cb=13199738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2"/>
            <a:ext cx="6624736" cy="4968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- Какими вы представляете себе пиктов?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643050"/>
            <a:ext cx="8858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Маленькие люди, мирные и очень трудолюбивые.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3500438"/>
            <a:ext cx="19663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Мир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труд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9938" name="Picture 2" descr="http://alfirin.ru/img/brit07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2714620"/>
            <a:ext cx="4572032" cy="29785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- Чем был вереск для пиктов?</a:t>
            </a:r>
            <a:endParaRPr lang="ru-RU" sz="32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643050"/>
            <a:ext cx="8858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Вереск для пиктов – это жизнь.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072066" y="4143380"/>
            <a:ext cx="23574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жизнь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62" name="Picture 2" descr="http://cs3.livemaster.ru/zhurnalfoto/8/f/2/1401252054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357430"/>
            <a:ext cx="3161132" cy="42148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3200" b="1" dirty="0" smtClean="0"/>
              <a:t>Как защищали пикты свои земли? </a:t>
            </a:r>
          </a:p>
          <a:p>
            <a:r>
              <a:rPr lang="ru-RU" sz="3200" b="1" i="1" dirty="0" smtClean="0"/>
              <a:t>(докажите это текстом)</a:t>
            </a:r>
            <a:endParaRPr lang="ru-RU" sz="3200" b="1" i="1" dirty="0"/>
          </a:p>
        </p:txBody>
      </p:sp>
      <p:pic>
        <p:nvPicPr>
          <p:cNvPr id="41986" name="Picture 2" descr="http://mountain.ru/photo/konkurs/pictu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071678"/>
            <a:ext cx="4071966" cy="270276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429124" y="2857496"/>
            <a:ext cx="47148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На вересковом поле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На поле боевом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Лежал живой на мертвом</a:t>
            </a:r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И мертвый на живом.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71670" y="5357826"/>
            <a:ext cx="51435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Война, с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мерть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Как к пиктам относится автор?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5786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Он им сочувствует: «малютки-медовары», «бедные пикты».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2857496"/>
            <a:ext cx="57864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А король? Найдите эпитет, характеризующий его.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57158" y="4286256"/>
            <a:ext cx="8786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Докажите, что король «безжалостный».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5000636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По его приказу пиктов согнали с их земель и всех убили.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9" name="Picture 2" descr="http://img11.nnm.me/8/5/2/9/9/d64090fe46e8a9b4c4776d3e20b.jpg"/>
          <p:cNvPicPr>
            <a:picLocks noChangeAspect="1" noChangeArrowheads="1"/>
          </p:cNvPicPr>
          <p:nvPr/>
        </p:nvPicPr>
        <p:blipFill>
          <a:blip r:embed="rId2" cstate="print"/>
          <a:srcRect l="11621" t="10416" r="12068" b="12500"/>
          <a:stretch>
            <a:fillRect/>
          </a:stretch>
        </p:blipFill>
        <p:spPr bwMode="auto">
          <a:xfrm>
            <a:off x="5857884" y="285728"/>
            <a:ext cx="3075676" cy="38576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Найдите глаголы в первых шести строфах баллады. В какой форме использовал их автор и почему?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785926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Формой прошедшего времени подчеркивается, что события баллады были давно.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3500438"/>
            <a:ext cx="41434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С точки зрения композиции как можно назвать эту часть баллады?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5715016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Это зачин.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46082" name="Picture 2" descr="http://img1.liveinternet.ru/images/attach/c/2/65/207/65207514_1286891088_battle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3000372"/>
            <a:ext cx="4643438" cy="34825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Перечитайте 7 строфу. Что изменилось?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8858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Глаголы настоящего времени позволяют читателю почувствовать себя свидетелем происходящего.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2714620"/>
            <a:ext cx="8786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Как чувствует себя король? Зачем ему вересковый мёд?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643306" y="3929066"/>
            <a:ext cx="55006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Недоволен, глядит угрюмо: победа неполная – земли завоеваны, а напитка он так и не попробовал.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45060" name="Picture 4" descr="http://i.ytimg.com/vi/z_8s9KF5Ld4/hqdefault.jpg"/>
          <p:cNvPicPr>
            <a:picLocks noChangeAspect="1" noChangeArrowheads="1"/>
          </p:cNvPicPr>
          <p:nvPr/>
        </p:nvPicPr>
        <p:blipFill>
          <a:blip r:embed="rId2"/>
          <a:srcRect l="4688" t="4167" r="26562" b="16666"/>
          <a:stretch>
            <a:fillRect/>
          </a:stretch>
        </p:blipFill>
        <p:spPr bwMode="auto">
          <a:xfrm>
            <a:off x="214282" y="3857628"/>
            <a:ext cx="3143272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Так король – главный герой?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357298"/>
            <a:ext cx="88582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Нет, главные герои – последние оставшиеся в живых пикты. Мудрый и юный. Учитель и ученик.</a:t>
            </a:r>
          </a:p>
          <a:p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7158" y="3143248"/>
            <a:ext cx="4286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Чем грозит король? Как ответили пикты?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4429132"/>
            <a:ext cx="41434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Грозит пыткой. Ответили молчанием.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6" name="Picture 2" descr="http://cs627319.vk.me/v627319465/9019/o8Fas3FX2P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2419" y="3185592"/>
            <a:ext cx="4481581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Как они молчат? О чем думают в этот момент?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8858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Молчат с достоинством. Наверное, думают о жизни и смерти, о том, как сохранить тайну, переживают друг за друга. 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3643314"/>
            <a:ext cx="39857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достоинство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Picture 2" descr="http://img0.liveinternet.ru/images/attach/c/2/73/653/73653446_x_d0c880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2" y="3286124"/>
            <a:ext cx="4469367" cy="33569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642918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Где происходит допрос? Назовите детали. 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2428868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Как вы думаете, это важно?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1500174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Крутой берег моря, валы, звенящий вереск.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48132" name="Picture 4" descr="http://hq-wallpapers.ru/wallpapers/14/hq-wallpapers_ru_nature_67533_1680x10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3429000"/>
            <a:ext cx="4857752" cy="3036095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57158" y="3429000"/>
            <a:ext cx="35719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Да: у старика и мальчика нет выхода (с одной стороны – море, с другой – враги).  Жаль героев и страшно за них.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642918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Может быть, старик выдаст тайну? Докажите текстом.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1428736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«Из вереска напиток забыт давным-давно...»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49158" name="Picture 6" descr="http://cdn.gollos.com/7568/Prod/2164492/Logo/1488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285992"/>
            <a:ext cx="5000660" cy="41672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500042"/>
            <a:ext cx="8929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Назовите черты баллады в стихотворении Р.Л.Стивенсона «Вересковый мёд».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1571612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В чем состоит тайна?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2214554"/>
            <a:ext cx="8929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Это всего лишь рецепт напитка. Почему же пикты не выдали секрет?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3357562"/>
            <a:ext cx="89297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Вересковый мед – это традиция пиктов. Передать рецепт – значит предать свой народ, Родину.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51202" name="Picture 2" descr="http://magput.ru/pics/large/795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4500570"/>
            <a:ext cx="2786082" cy="20977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642918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Почему у героя нет имени?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1285860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Так поступил бы каждый.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857364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Какой старик?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2428868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Гордый, стойкий, готовый к самопожертвованию.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488" y="3714752"/>
            <a:ext cx="6286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В чем смысл названия баллады Стивенсона?</a:t>
            </a:r>
            <a:endParaRPr lang="ru-RU" sz="2800" b="1" dirty="0"/>
          </a:p>
        </p:txBody>
      </p:sp>
      <p:pic>
        <p:nvPicPr>
          <p:cNvPr id="52226" name="Picture 2" descr="Image001 (93).jpg"/>
          <p:cNvPicPr>
            <a:picLocks noChangeAspect="1" noChangeArrowheads="1"/>
          </p:cNvPicPr>
          <p:nvPr/>
        </p:nvPicPr>
        <p:blipFill>
          <a:blip r:embed="rId2"/>
          <a:srcRect l="52500" b="-428"/>
          <a:stretch>
            <a:fillRect/>
          </a:stretch>
        </p:blipFill>
        <p:spPr bwMode="auto">
          <a:xfrm>
            <a:off x="285720" y="3071810"/>
            <a:ext cx="2262170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071546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Баллада Р.Л.Стивенсона «Вересковый мёд» была переведена   на русский язык в </a:t>
            </a:r>
            <a:r>
              <a:rPr lang="ru-RU" sz="3200" b="1" u="sng" dirty="0" smtClean="0"/>
              <a:t>1942 году</a:t>
            </a:r>
            <a:r>
              <a:rPr lang="ru-RU" sz="3200" b="1" dirty="0" smtClean="0"/>
              <a:t>.</a:t>
            </a:r>
            <a:endParaRPr lang="ru-RU" sz="3200" b="1" dirty="0"/>
          </a:p>
        </p:txBody>
      </p:sp>
      <p:sp>
        <p:nvSpPr>
          <p:cNvPr id="3" name="Стрелка вниз 2"/>
          <p:cNvSpPr/>
          <p:nvPr/>
        </p:nvSpPr>
        <p:spPr>
          <a:xfrm>
            <a:off x="4143372" y="2643182"/>
            <a:ext cx="428628" cy="15001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3071802" y="4500570"/>
            <a:ext cx="27146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Почему?</a:t>
            </a:r>
            <a:endParaRPr lang="ru-RU" sz="4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714356"/>
            <a:ext cx="88582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Жанр </a:t>
            </a:r>
            <a:r>
              <a:rPr lang="ru-RU" sz="2800" b="1" u="sng" dirty="0" smtClean="0"/>
              <a:t>героической баллады</a:t>
            </a:r>
            <a:r>
              <a:rPr lang="ru-RU" sz="2800" b="1" dirty="0" smtClean="0"/>
              <a:t> как нельзя лучше соответствовал </a:t>
            </a:r>
            <a:r>
              <a:rPr lang="ru-RU" sz="2800" b="1" u="sng" dirty="0" smtClean="0"/>
              <a:t>требованиям времени</a:t>
            </a:r>
            <a:r>
              <a:rPr lang="ru-RU" sz="2800" b="1" dirty="0" smtClean="0"/>
              <a:t>: победа над фашизмом зависела от каждого человека.</a:t>
            </a:r>
          </a:p>
          <a:p>
            <a:r>
              <a:rPr lang="ru-RU" sz="2800" b="1" dirty="0" smtClean="0"/>
              <a:t>«Вересковый мёд» Стивенсона </a:t>
            </a:r>
            <a:r>
              <a:rPr lang="ru-RU" sz="2800" b="1" u="sng" dirty="0" smtClean="0"/>
              <a:t>призывает быть стойкими, любить свою Родину. </a:t>
            </a:r>
            <a:endParaRPr lang="ru-RU" sz="2800" b="1" u="sng" dirty="0"/>
          </a:p>
        </p:txBody>
      </p:sp>
      <p:pic>
        <p:nvPicPr>
          <p:cNvPr id="1026" name="Picture 2" descr="http://s-marshak.ru/books/v/v04/v04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86446" y="2571744"/>
            <a:ext cx="3000364" cy="39710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1428736"/>
            <a:ext cx="8929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- Как называется чувство любви к Родине? 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3857628"/>
            <a:ext cx="3795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патриотизм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4276" name="Picture 4" descr="http://raznesi.info/uploads/tiny_mce/textimages/Headshot/5f5695a22969a4e8c822ef3cfb7279c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2714620"/>
            <a:ext cx="4011591" cy="3891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escritor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77" y="3643314"/>
            <a:ext cx="3857623" cy="321468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357166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Задание для творческого письма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4282" y="1500174"/>
            <a:ext cx="892971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Закончи предложения:</a:t>
            </a:r>
          </a:p>
          <a:p>
            <a:endParaRPr lang="ru-RU" sz="3600" b="1" dirty="0" smtClean="0"/>
          </a:p>
          <a:p>
            <a:r>
              <a:rPr lang="ru-RU" sz="3200" b="1" i="1" dirty="0" smtClean="0">
                <a:solidFill>
                  <a:srgbClr val="002060"/>
                </a:solidFill>
              </a:rPr>
              <a:t>«Вересковый мёд» Р.Л.Стивенсона является ...</a:t>
            </a:r>
          </a:p>
          <a:p>
            <a:r>
              <a:rPr lang="ru-RU" sz="3200" b="1" i="1" dirty="0" smtClean="0">
                <a:solidFill>
                  <a:srgbClr val="002060"/>
                </a:solidFill>
              </a:rPr>
              <a:t>Она заставила меня задуматься о ...</a:t>
            </a:r>
          </a:p>
          <a:p>
            <a:r>
              <a:rPr lang="ru-RU" sz="3200" b="1" i="1" dirty="0" smtClean="0">
                <a:solidFill>
                  <a:srgbClr val="002060"/>
                </a:solidFill>
              </a:rPr>
              <a:t>Вересковый мед стал символом ...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357298"/>
            <a:ext cx="821537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Желаю успеха!</a:t>
            </a:r>
            <a:endParaRPr lang="ru-RU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 descr="613733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2" y="3048017"/>
            <a:ext cx="2857488" cy="3809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655</Words>
  <Application>Microsoft Office PowerPoint</Application>
  <PresentationFormat>Экран (4:3)</PresentationFormat>
  <Paragraphs>94</Paragraphs>
  <Slides>40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Мир баллады Р.Л.Стивенсона «Вересковый мёд»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Стилистическая окраска слов</dc:title>
  <dc:creator>Admin</dc:creator>
  <cp:lastModifiedBy>Admin</cp:lastModifiedBy>
  <cp:revision>94</cp:revision>
  <dcterms:created xsi:type="dcterms:W3CDTF">2015-01-09T18:20:48Z</dcterms:created>
  <dcterms:modified xsi:type="dcterms:W3CDTF">2015-10-18T13:51:21Z</dcterms:modified>
</cp:coreProperties>
</file>