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71" r:id="rId5"/>
    <p:sldId id="263" r:id="rId6"/>
    <p:sldId id="264" r:id="rId7"/>
    <p:sldId id="272" r:id="rId8"/>
    <p:sldId id="270" r:id="rId9"/>
    <p:sldId id="258" r:id="rId10"/>
    <p:sldId id="265" r:id="rId11"/>
    <p:sldId id="256" r:id="rId12"/>
    <p:sldId id="269" r:id="rId13"/>
    <p:sldId id="257" r:id="rId14"/>
    <p:sldId id="259" r:id="rId15"/>
    <p:sldId id="261" r:id="rId16"/>
    <p:sldId id="262" r:id="rId17"/>
    <p:sldId id="26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Заголовок, текст и клип мультимеди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ультимедиа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1930B-6C6D-4C64-9346-B12A35A7FC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Autofit/>
          </a:bodyPr>
          <a:lstStyle/>
          <a:p>
            <a:r>
              <a:rPr lang="ru-RU" altLang="ru-RU" sz="4000" b="1" dirty="0" smtClean="0"/>
              <a:t>ТИП </a:t>
            </a:r>
            <a:r>
              <a:rPr lang="ru-RU" altLang="ru-RU" sz="4000" b="1" dirty="0"/>
              <a:t>КОЛЬЧАТЫЕ </a:t>
            </a:r>
            <a:r>
              <a:rPr lang="ru-RU" altLang="ru-RU" sz="4000" b="1" dirty="0" smtClean="0"/>
              <a:t>ЧЕРВИ</a:t>
            </a:r>
            <a:endParaRPr lang="ru-RU" altLang="ru-RU" sz="4000" b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760" y="1052736"/>
            <a:ext cx="8692480" cy="28578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 простейших, кишечнополостных, плоских и круглых червей кровеносной системы нет!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ru-RU" altLang="ru-RU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Впервые  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появляется  кровеносная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система</a:t>
            </a: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Замкнутая кровеносная система</a:t>
            </a:r>
          </a:p>
          <a:p>
            <a:pPr>
              <a:lnSpc>
                <a:spcPct val="90000"/>
              </a:lnSpc>
            </a:pP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Сердца </a:t>
            </a: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нет – роль сердца выполняют крупные кольцевые сосуды.</a:t>
            </a:r>
          </a:p>
        </p:txBody>
      </p:sp>
      <p:pic>
        <p:nvPicPr>
          <p:cNvPr id="6148" name="Picture 4" descr="Кровеносная система кольчатого черв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914400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78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tx1"/>
                </a:solidFill>
              </a:rPr>
              <a:t>ТИП </a:t>
            </a:r>
            <a:r>
              <a:rPr lang="ru-RU" altLang="ru-RU" b="1" dirty="0" smtClean="0">
                <a:solidFill>
                  <a:schemeClr val="tx1"/>
                </a:solidFill>
              </a:rPr>
              <a:t>МОЛЛЮСКИ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534400" cy="5135563"/>
          </a:xfrm>
        </p:spPr>
        <p:txBody>
          <a:bodyPr/>
          <a:lstStyle/>
          <a:p>
            <a:pPr eaLnBrk="1" hangingPunct="1"/>
            <a:r>
              <a:rPr lang="ru-RU" altLang="ru-RU" sz="2800" b="1" dirty="0" smtClean="0"/>
              <a:t>Кровеносная </a:t>
            </a:r>
            <a:r>
              <a:rPr lang="ru-RU" altLang="ru-RU" sz="2800" b="1" dirty="0" smtClean="0"/>
              <a:t>система незамкнутая. </a:t>
            </a:r>
            <a:endParaRPr lang="ru-RU" altLang="ru-RU" sz="2800" b="1" dirty="0" smtClean="0"/>
          </a:p>
          <a:p>
            <a:pPr eaLnBrk="1" hangingPunct="1"/>
            <a:r>
              <a:rPr lang="ru-RU" altLang="ru-RU" sz="2800" b="1" dirty="0" smtClean="0"/>
              <a:t>Сердце имеет  желудочек  </a:t>
            </a:r>
            <a:r>
              <a:rPr lang="ru-RU" altLang="ru-RU" sz="2800" b="1" dirty="0" smtClean="0"/>
              <a:t>(Ж) и </a:t>
            </a:r>
            <a:r>
              <a:rPr lang="ru-RU" altLang="ru-RU" sz="2800" b="1" dirty="0" smtClean="0"/>
              <a:t> 1-2 предсердия (П)</a:t>
            </a:r>
          </a:p>
          <a:p>
            <a:pPr eaLnBrk="1" hangingPunct="1"/>
            <a:r>
              <a:rPr lang="ru-RU" altLang="ru-RU" sz="2800" b="1" dirty="0" smtClean="0"/>
              <a:t>Схема </a:t>
            </a:r>
            <a:r>
              <a:rPr lang="ru-RU" altLang="ru-RU" sz="2800" b="1" dirty="0" smtClean="0"/>
              <a:t>движения: Ж – артерии –  кровь в полость </a:t>
            </a:r>
            <a:r>
              <a:rPr lang="ru-RU" altLang="ru-RU" sz="2800" b="1" dirty="0" smtClean="0"/>
              <a:t>тела – вены </a:t>
            </a:r>
            <a:r>
              <a:rPr lang="ru-RU" altLang="ru-RU" sz="2800" b="1" dirty="0" smtClean="0"/>
              <a:t>– жабры или </a:t>
            </a:r>
            <a:r>
              <a:rPr lang="ru-RU" altLang="ru-RU" sz="2800" b="1" dirty="0" smtClean="0"/>
              <a:t>легкие – предсердие</a:t>
            </a:r>
            <a:r>
              <a:rPr lang="ru-RU" altLang="ru-RU" sz="2400" b="1" dirty="0" smtClean="0"/>
              <a:t>.</a:t>
            </a:r>
          </a:p>
        </p:txBody>
      </p:sp>
      <p:pic>
        <p:nvPicPr>
          <p:cNvPr id="9221" name="Picture 5" descr="Пищеварительная и кровеносная системы моллюс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920" y="4009231"/>
            <a:ext cx="4800600" cy="26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Moll20B_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20" y="3962400"/>
            <a:ext cx="42037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73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72509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Тип членистоногие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1654901"/>
            <a:ext cx="4536504" cy="4191449"/>
          </a:xfrm>
        </p:spPr>
        <p:txBody>
          <a:bodyPr/>
          <a:lstStyle/>
          <a:p>
            <a:r>
              <a:rPr lang="ru-RU" dirty="0" smtClean="0"/>
              <a:t>у речного рака сердце </a:t>
            </a:r>
            <a:r>
              <a:rPr lang="ru-RU" dirty="0"/>
              <a:t>у рака </a:t>
            </a:r>
            <a:r>
              <a:rPr lang="ru-RU" dirty="0" smtClean="0"/>
              <a:t>пятиугольной формы</a:t>
            </a:r>
          </a:p>
          <a:p>
            <a:r>
              <a:rPr lang="ru-RU" dirty="0" smtClean="0"/>
              <a:t>у паука трубковидное сердце</a:t>
            </a:r>
          </a:p>
          <a:p>
            <a:r>
              <a:rPr lang="ru-RU" dirty="0" smtClean="0"/>
              <a:t>Сердца у насекомых </a:t>
            </a:r>
            <a:r>
              <a:rPr lang="ru-RU" dirty="0"/>
              <a:t>схоже с </a:t>
            </a:r>
            <a:r>
              <a:rPr lang="ru-RU" dirty="0" smtClean="0"/>
              <a:t>сердцем  ракообразных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975957"/>
            <a:ext cx="4320480" cy="515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50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Autofit/>
          </a:bodyPr>
          <a:lstStyle/>
          <a:p>
            <a:r>
              <a:rPr lang="ru-RU" alt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ТИП ХОРДОВЫЕ  </a:t>
            </a:r>
            <a:endParaRPr lang="ru-RU" sz="36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20688"/>
            <a:ext cx="8686800" cy="5904656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КРОВЕНОСНАЯ </a:t>
            </a:r>
            <a:r>
              <a:rPr lang="ru-RU" altLang="ru-RU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</a:t>
            </a:r>
            <a:r>
              <a:rPr lang="ru-RU" altLang="ru-RU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ЗАМКНУТАЯ</a:t>
            </a:r>
            <a:endParaRPr lang="ru-RU" altLang="ru-RU" sz="2400" b="1" u="sng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 </a:t>
            </a:r>
            <a:r>
              <a:rPr lang="ru-RU" altLang="ru-RU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ЛАНЦЕТНИКИ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alt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круг кровообращения, сердца </a:t>
            </a:r>
            <a:r>
              <a:rPr lang="ru-RU" alt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нет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kern="0" dirty="0" smtClean="0">
                <a:solidFill>
                  <a:srgbClr val="0033CC"/>
                </a:solidFill>
                <a:latin typeface="Arial"/>
              </a:rPr>
              <a:t>КЛАСС </a:t>
            </a:r>
            <a:r>
              <a:rPr lang="ru-RU" altLang="ru-RU" sz="2400" b="1" kern="0" dirty="0">
                <a:solidFill>
                  <a:srgbClr val="0033CC"/>
                </a:solidFill>
                <a:latin typeface="Arial"/>
              </a:rPr>
              <a:t>РЫБЫ</a:t>
            </a:r>
          </a:p>
          <a:p>
            <a:pPr marL="0" lvl="0" indent="0" fontAlgn="base">
              <a:spcAft>
                <a:spcPct val="0"/>
              </a:spcAft>
              <a:buNone/>
            </a:pPr>
            <a:r>
              <a:rPr lang="ru-RU" altLang="ru-RU" sz="2400" b="1" kern="0" dirty="0">
                <a:latin typeface="Arial"/>
              </a:rPr>
              <a:t>1</a:t>
            </a:r>
            <a:r>
              <a:rPr lang="ru-RU" altLang="ru-RU" sz="2400" b="1" kern="0" dirty="0" smtClean="0">
                <a:latin typeface="Arial"/>
              </a:rPr>
              <a:t> </a:t>
            </a:r>
            <a:r>
              <a:rPr lang="ru-RU" altLang="ru-RU" sz="2400" b="1" kern="0" dirty="0">
                <a:latin typeface="Arial"/>
              </a:rPr>
              <a:t>круг кровообращения. Сердце 2-хкамерное.  В сердце – венозная </a:t>
            </a:r>
            <a:r>
              <a:rPr lang="ru-RU" altLang="ru-RU" sz="2400" b="1" kern="0" dirty="0" smtClean="0">
                <a:latin typeface="Arial"/>
              </a:rPr>
              <a:t>кровь</a:t>
            </a:r>
          </a:p>
          <a:p>
            <a:pPr marL="0" lvl="0" indent="0" fontAlgn="base"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 smtClean="0">
                <a:solidFill>
                  <a:srgbClr val="0033CC"/>
                </a:solidFill>
                <a:latin typeface="Arial"/>
              </a:rPr>
              <a:t>КЛАСС ЗЕМНОВОДНЫЕ</a:t>
            </a:r>
            <a:endParaRPr lang="ru-RU" altLang="ru-RU" sz="2400" b="1" kern="0" dirty="0">
              <a:solidFill>
                <a:srgbClr val="0033CC"/>
              </a:solidFill>
              <a:latin typeface="Arial"/>
            </a:endParaRPr>
          </a:p>
          <a:p>
            <a:pPr marL="0" lvl="0" indent="0" fontAlgn="base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>
                <a:latin typeface="Arial"/>
              </a:rPr>
              <a:t>2 круга кровообращения (малый и большой) </a:t>
            </a:r>
            <a:r>
              <a:rPr lang="ru-RU" altLang="ru-RU" sz="2400" b="1" kern="0" dirty="0" smtClean="0">
                <a:latin typeface="Arial"/>
              </a:rPr>
              <a:t>сердце 3-хкамерное. В сердце смешанная кровь</a:t>
            </a:r>
          </a:p>
          <a:p>
            <a:pPr marL="0" lvl="0" indent="0" fontAlgn="base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 smtClean="0">
                <a:solidFill>
                  <a:srgbClr val="0033CC"/>
                </a:solidFill>
                <a:latin typeface="Arial"/>
              </a:rPr>
              <a:t>КЛАСС </a:t>
            </a:r>
            <a:r>
              <a:rPr lang="ru-RU" altLang="ru-RU" sz="2400" b="1" kern="0" dirty="0">
                <a:solidFill>
                  <a:srgbClr val="0033CC"/>
                </a:solidFill>
                <a:latin typeface="Arial"/>
              </a:rPr>
              <a:t>ПРЕСМЫКАЮЩИЕСЯ</a:t>
            </a:r>
          </a:p>
          <a:p>
            <a:pPr marL="0" lvl="0" indent="-82550" fontAlgn="base"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>
                <a:latin typeface="Arial"/>
              </a:rPr>
              <a:t>Два круга кровообращения, сердце 3-хкамерное </a:t>
            </a:r>
            <a:r>
              <a:rPr lang="ru-RU" altLang="ru-RU" sz="2400" b="1" kern="0" dirty="0" smtClean="0">
                <a:latin typeface="Arial"/>
              </a:rPr>
              <a:t>с неполной </a:t>
            </a:r>
            <a:r>
              <a:rPr lang="ru-RU" altLang="ru-RU" sz="2400" b="1" kern="0" dirty="0">
                <a:latin typeface="Arial"/>
              </a:rPr>
              <a:t>перегородкой в </a:t>
            </a:r>
            <a:r>
              <a:rPr lang="ru-RU" altLang="ru-RU" sz="2400" b="1" kern="0" dirty="0" smtClean="0">
                <a:latin typeface="Arial"/>
              </a:rPr>
              <a:t>желудочке. В сердце </a:t>
            </a:r>
            <a:r>
              <a:rPr lang="ru-RU" altLang="ru-RU" sz="2400" b="1" kern="0" smtClean="0">
                <a:latin typeface="Arial"/>
              </a:rPr>
              <a:t>смешанная кровь </a:t>
            </a:r>
            <a:endParaRPr lang="ru-RU" altLang="ru-RU" sz="2400" b="1" kern="0" dirty="0" smtClean="0">
              <a:latin typeface="Arial"/>
            </a:endParaRPr>
          </a:p>
          <a:p>
            <a:pPr marL="0" lvl="0" indent="-82550" fontAlgn="base">
              <a:lnSpc>
                <a:spcPct val="11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 smtClean="0">
                <a:solidFill>
                  <a:srgbClr val="0033CC"/>
                </a:solidFill>
                <a:latin typeface="Arial"/>
              </a:rPr>
              <a:t>КЛАСС </a:t>
            </a:r>
            <a:r>
              <a:rPr lang="ru-RU" altLang="ru-RU" sz="2400" b="1" kern="0" dirty="0">
                <a:solidFill>
                  <a:srgbClr val="0033CC"/>
                </a:solidFill>
                <a:latin typeface="Arial"/>
              </a:rPr>
              <a:t>ПТИЦЫ и МЛЕКОПИТАЮЩИЕ</a:t>
            </a:r>
          </a:p>
          <a:p>
            <a:pPr marL="0" lvl="0" indent="0" fontAlgn="base">
              <a:lnSpc>
                <a:spcPct val="110000"/>
              </a:lnSpc>
              <a:spcBef>
                <a:spcPts val="0"/>
              </a:spcBef>
              <a:spcAft>
                <a:spcPct val="0"/>
              </a:spcAft>
              <a:buNone/>
            </a:pPr>
            <a:r>
              <a:rPr lang="ru-RU" altLang="ru-RU" sz="2400" b="1" kern="0" dirty="0">
                <a:latin typeface="Arial"/>
              </a:rPr>
              <a:t>2 круга кровообращения, сердце 4-хкамерное </a:t>
            </a:r>
            <a:r>
              <a:rPr lang="ru-RU" altLang="ru-RU" sz="2400" b="1" kern="0" dirty="0" smtClean="0">
                <a:solidFill>
                  <a:srgbClr val="0033CC"/>
                </a:solidFill>
                <a:latin typeface="Arial"/>
              </a:rPr>
              <a:t>Артериальная </a:t>
            </a:r>
            <a:r>
              <a:rPr lang="ru-RU" altLang="ru-RU" sz="2400" b="1" kern="0" dirty="0">
                <a:solidFill>
                  <a:srgbClr val="0033CC"/>
                </a:solidFill>
                <a:latin typeface="Arial"/>
              </a:rPr>
              <a:t>и венозная кровь не смешиваются. </a:t>
            </a:r>
            <a:endParaRPr lang="ru-RU" alt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1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 l="13776" r="12988" b="26901"/>
          <a:stretch/>
        </p:blipFill>
        <p:spPr bwMode="auto">
          <a:xfrm>
            <a:off x="231910" y="22488"/>
            <a:ext cx="8893402" cy="665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158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6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Кровеносная система </a:t>
            </a:r>
            <a:br>
              <a:rPr lang="ru-RU" dirty="0" smtClean="0"/>
            </a:br>
            <a:r>
              <a:rPr lang="ru-RU" dirty="0" smtClean="0"/>
              <a:t>птиц и млекопитающих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5310261"/>
            <a:ext cx="8229600" cy="154503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9 – правая дуга аорты у птиц</a:t>
            </a:r>
          </a:p>
          <a:p>
            <a:pPr marL="0" indent="0">
              <a:buNone/>
            </a:pPr>
            <a:r>
              <a:rPr lang="ru-RU" dirty="0" smtClean="0"/>
              <a:t>6 – левая дуга аорты у млекопитающих</a:t>
            </a:r>
            <a:endParaRPr lang="ru-RU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760640" cy="3473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027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2187" y="260648"/>
            <a:ext cx="7086600" cy="792088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Кровь</a:t>
            </a:r>
            <a:endParaRPr lang="ru-RU" altLang="ru-RU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4" y="1268760"/>
            <a:ext cx="8569325" cy="4114800"/>
          </a:xfrm>
        </p:spPr>
        <p:txBody>
          <a:bodyPr/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Артериальная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– кровь, богатая кислородом                                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Венозная</a:t>
            </a:r>
            <a:r>
              <a:rPr lang="ru-RU" alt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кровь, насыщенная углекислым газом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Смешанная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– частично смешивается артериальная и венозная кровь у хладнокровных животных</a:t>
            </a:r>
          </a:p>
        </p:txBody>
      </p:sp>
    </p:spTree>
    <p:extLst>
      <p:ext uri="{BB962C8B-B14F-4D97-AF65-F5344CB8AC3E}">
        <p14:creationId xmlns:p14="http://schemas.microsoft.com/office/powerpoint/2010/main" val="328930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Дуга 9"/>
          <p:cNvSpPr/>
          <p:nvPr/>
        </p:nvSpPr>
        <p:spPr bwMode="auto">
          <a:xfrm rot="5907908">
            <a:off x="3021807" y="4187031"/>
            <a:ext cx="2552700" cy="2532063"/>
          </a:xfrm>
          <a:prstGeom prst="arc">
            <a:avLst>
              <a:gd name="adj1" fmla="val 15267107"/>
              <a:gd name="adj2" fmla="val 9069017"/>
            </a:avLst>
          </a:prstGeom>
          <a:noFill/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3315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30383">
            <a:off x="3148013" y="3433763"/>
            <a:ext cx="2098675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Заголовок 1"/>
          <p:cNvSpPr>
            <a:spLocks noGrp="1"/>
          </p:cNvSpPr>
          <p:nvPr>
            <p:ph type="title"/>
          </p:nvPr>
        </p:nvSpPr>
        <p:spPr>
          <a:xfrm>
            <a:off x="1763713" y="188913"/>
            <a:ext cx="7086600" cy="576262"/>
          </a:xfrm>
        </p:spPr>
        <p:txBody>
          <a:bodyPr>
            <a:normAutofit fontScale="90000"/>
          </a:bodyPr>
          <a:lstStyle/>
          <a:p>
            <a:r>
              <a:rPr lang="ru-RU" altLang="ru-RU" smtClean="0"/>
              <a:t>Движение крови</a:t>
            </a:r>
          </a:p>
        </p:txBody>
      </p:sp>
      <p:sp>
        <p:nvSpPr>
          <p:cNvPr id="13317" name="Объект 2"/>
          <p:cNvSpPr>
            <a:spLocks noGrp="1"/>
          </p:cNvSpPr>
          <p:nvPr>
            <p:ph idx="1"/>
          </p:nvPr>
        </p:nvSpPr>
        <p:spPr>
          <a:xfrm>
            <a:off x="323850" y="733425"/>
            <a:ext cx="8181975" cy="3168650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anose="05000000000000000000" pitchFamily="2" charset="2"/>
              <a:buNone/>
            </a:pPr>
            <a:r>
              <a:rPr lang="ru-RU" altLang="ru-RU" b="1" dirty="0" smtClean="0"/>
              <a:t>Кровообращение</a:t>
            </a:r>
            <a:r>
              <a:rPr lang="ru-RU" altLang="ru-RU" dirty="0" smtClean="0"/>
              <a:t> – движение крови по сосудам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altLang="ru-RU" b="1" dirty="0" smtClean="0"/>
              <a:t>Большой круг </a:t>
            </a:r>
            <a:r>
              <a:rPr lang="ru-RU" altLang="ru-RU" dirty="0" smtClean="0"/>
              <a:t>– кровь поступает ко всем органам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altLang="ru-RU" b="1" dirty="0" smtClean="0"/>
              <a:t>Малый круг </a:t>
            </a:r>
            <a:r>
              <a:rPr lang="ru-RU" altLang="ru-RU" dirty="0" smtClean="0"/>
              <a:t>– кровь поступает к капиллярам легких</a:t>
            </a:r>
          </a:p>
        </p:txBody>
      </p:sp>
      <p:grpSp>
        <p:nvGrpSpPr>
          <p:cNvPr id="13318" name="Группа 5"/>
          <p:cNvGrpSpPr>
            <a:grpSpLocks/>
          </p:cNvGrpSpPr>
          <p:nvPr/>
        </p:nvGrpSpPr>
        <p:grpSpPr bwMode="auto">
          <a:xfrm>
            <a:off x="3617913" y="3751263"/>
            <a:ext cx="2066925" cy="2028825"/>
            <a:chOff x="2693810" y="4647154"/>
            <a:chExt cx="1518150" cy="1524132"/>
          </a:xfrm>
        </p:grpSpPr>
        <p:sp>
          <p:nvSpPr>
            <p:cNvPr id="4" name="Блок-схема: ИЛИ 3"/>
            <p:cNvSpPr/>
            <p:nvPr/>
          </p:nvSpPr>
          <p:spPr bwMode="auto">
            <a:xfrm>
              <a:off x="2699640" y="4653117"/>
              <a:ext cx="1512320" cy="1512206"/>
            </a:xfrm>
            <a:prstGeom prst="flowChartOr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ru-RU">
                <a:ln>
                  <a:solidFill>
                    <a:sysClr val="windowText" lastClr="000000"/>
                  </a:solidFill>
                </a:ln>
              </a:endParaRPr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 r="50000"/>
            <a:stretch/>
          </p:blipFill>
          <p:spPr>
            <a:xfrm>
              <a:off x="2693810" y="4647154"/>
              <a:ext cx="762066" cy="1524132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 rot="21189368">
            <a:off x="3305665" y="3591432"/>
            <a:ext cx="1578733" cy="1482565"/>
          </a:xfrm>
          <a:prstGeom prst="rect">
            <a:avLst/>
          </a:prstGeom>
          <a:noFill/>
          <a:ln>
            <a:noFill/>
          </a:ln>
        </p:spPr>
        <p:txBody>
          <a:bodyPr spcFirstLastPara="1" wrap="none">
            <a:prstTxWarp prst="textArchUp">
              <a:avLst/>
            </a:prstTxWarp>
            <a:spAutoFit/>
          </a:bodyPr>
          <a:lstStyle/>
          <a:p>
            <a:pPr>
              <a:defRPr/>
            </a:pPr>
            <a:r>
              <a:rPr lang="ru-RU" sz="2400" b="1" dirty="0"/>
              <a:t>Малый круг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66021" y="5181743"/>
            <a:ext cx="1864113" cy="1361228"/>
          </a:xfrm>
          <a:prstGeom prst="rect">
            <a:avLst/>
          </a:prstGeom>
          <a:noFill/>
        </p:spPr>
        <p:txBody>
          <a:bodyPr spcFirstLastPara="1" wrap="none">
            <a:prstTxWarp prst="textArchDown">
              <a:avLst>
                <a:gd name="adj" fmla="val 984348"/>
              </a:avLst>
            </a:prstTxWarp>
            <a:spAutoFit/>
          </a:bodyPr>
          <a:lstStyle/>
          <a:p>
            <a:pPr>
              <a:defRPr/>
            </a:pPr>
            <a:r>
              <a:rPr lang="ru-RU" sz="2400" b="1" dirty="0"/>
              <a:t>Большой круг</a:t>
            </a:r>
          </a:p>
        </p:txBody>
      </p:sp>
      <p:sp>
        <p:nvSpPr>
          <p:cNvPr id="13321" name="Равнобедренный треугольник 15"/>
          <p:cNvSpPr>
            <a:spLocks noChangeAspect="1"/>
          </p:cNvSpPr>
          <p:nvPr/>
        </p:nvSpPr>
        <p:spPr bwMode="auto">
          <a:xfrm rot="8280000">
            <a:off x="4986338" y="3708400"/>
            <a:ext cx="288925" cy="422275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3322" name="Равнобедренный треугольник 16"/>
          <p:cNvSpPr>
            <a:spLocks noChangeAspect="1"/>
          </p:cNvSpPr>
          <p:nvPr/>
        </p:nvSpPr>
        <p:spPr bwMode="auto">
          <a:xfrm rot="4740000">
            <a:off x="3707607" y="4080669"/>
            <a:ext cx="287337" cy="422275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3323" name="TextBox 17"/>
          <p:cNvSpPr txBox="1">
            <a:spLocks noChangeArrowheads="1"/>
          </p:cNvSpPr>
          <p:nvPr/>
        </p:nvSpPr>
        <p:spPr bwMode="auto">
          <a:xfrm>
            <a:off x="3965575" y="4110038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800" b="1"/>
              <a:t>пп</a:t>
            </a:r>
          </a:p>
        </p:txBody>
      </p:sp>
      <p:sp>
        <p:nvSpPr>
          <p:cNvPr id="13324" name="TextBox 18"/>
          <p:cNvSpPr txBox="1">
            <a:spLocks noChangeArrowheads="1"/>
          </p:cNvSpPr>
          <p:nvPr/>
        </p:nvSpPr>
        <p:spPr bwMode="auto">
          <a:xfrm>
            <a:off x="4770438" y="4876800"/>
            <a:ext cx="666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800" b="1"/>
              <a:t>лж</a:t>
            </a:r>
          </a:p>
        </p:txBody>
      </p:sp>
      <p:sp>
        <p:nvSpPr>
          <p:cNvPr id="13325" name="TextBox 19"/>
          <p:cNvSpPr txBox="1">
            <a:spLocks noChangeArrowheads="1"/>
          </p:cNvSpPr>
          <p:nvPr/>
        </p:nvSpPr>
        <p:spPr bwMode="auto">
          <a:xfrm>
            <a:off x="4719638" y="4137025"/>
            <a:ext cx="628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800" b="1"/>
              <a:t>лп</a:t>
            </a:r>
          </a:p>
        </p:txBody>
      </p:sp>
      <p:sp>
        <p:nvSpPr>
          <p:cNvPr id="13326" name="TextBox 20"/>
          <p:cNvSpPr txBox="1">
            <a:spLocks noChangeArrowheads="1"/>
          </p:cNvSpPr>
          <p:nvPr/>
        </p:nvSpPr>
        <p:spPr bwMode="auto">
          <a:xfrm>
            <a:off x="3887788" y="4837113"/>
            <a:ext cx="657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800" b="1"/>
              <a:t>пж</a:t>
            </a:r>
          </a:p>
        </p:txBody>
      </p:sp>
      <p:sp>
        <p:nvSpPr>
          <p:cNvPr id="17" name="Дуга 16"/>
          <p:cNvSpPr/>
          <p:nvPr/>
        </p:nvSpPr>
        <p:spPr bwMode="auto">
          <a:xfrm rot="9787796">
            <a:off x="3080743" y="3335247"/>
            <a:ext cx="2007474" cy="1832584"/>
          </a:xfrm>
          <a:prstGeom prst="arc">
            <a:avLst>
              <a:gd name="adj1" fmla="val 18819782"/>
              <a:gd name="adj2" fmla="val 10712778"/>
            </a:avLst>
          </a:prstGeom>
          <a:noFill/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31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0106"/>
          </a:xfrm>
        </p:spPr>
        <p:txBody>
          <a:bodyPr>
            <a:normAutofit/>
          </a:bodyPr>
          <a:lstStyle/>
          <a:p>
            <a:r>
              <a:rPr lang="ru-RU" dirty="0" smtClean="0"/>
              <a:t>Круги кровообращения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709" y="1078388"/>
            <a:ext cx="6002982" cy="383974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93903" y="5012675"/>
            <a:ext cx="7908594" cy="1845325"/>
          </a:xfrm>
        </p:spPr>
        <p:txBody>
          <a:bodyPr>
            <a:normAutofit/>
          </a:bodyPr>
          <a:lstStyle/>
          <a:p>
            <a:r>
              <a:rPr lang="ru-RU" dirty="0" smtClean="0"/>
              <a:t>Большой круг – левый желудочек – аорта – сосуды – капилляры тела – вены – правое предсердие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0106"/>
          </a:xfrm>
        </p:spPr>
        <p:txBody>
          <a:bodyPr>
            <a:normAutofit/>
          </a:bodyPr>
          <a:lstStyle/>
          <a:p>
            <a:r>
              <a:rPr lang="ru-RU" dirty="0" smtClean="0"/>
              <a:t>Круги кровообращения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709" y="1078388"/>
            <a:ext cx="6002982" cy="383974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55576" y="5146415"/>
            <a:ext cx="7585066" cy="1467544"/>
          </a:xfrm>
        </p:spPr>
        <p:txBody>
          <a:bodyPr>
            <a:normAutofit/>
          </a:bodyPr>
          <a:lstStyle/>
          <a:p>
            <a:r>
              <a:rPr lang="ru-RU" dirty="0" smtClean="0"/>
              <a:t>Малый круг – правый желудочек -   легочная артерия – капилляры легких – легочная вена – левое предсердие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04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848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0531"/>
          <a:stretch/>
        </p:blipFill>
        <p:spPr>
          <a:xfrm>
            <a:off x="683568" y="188640"/>
            <a:ext cx="7640368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11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Эволюци</a:t>
            </a:r>
            <a:r>
              <a:rPr lang="ru-RU" dirty="0" smtClean="0"/>
              <a:t>я кровеносной системы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Эволюция шла по пути создания высокоспециализированной кровеносной системы, обеспечивающей всем клеткам тела необходимые для их жизни условия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Состав крови.</a:t>
            </a:r>
          </a:p>
        </p:txBody>
      </p:sp>
      <p:pic>
        <p:nvPicPr>
          <p:cNvPr id="16387" name="Picture 7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696" y="1444045"/>
            <a:ext cx="5148263" cy="5516562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Выберите правильный ответ.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714356"/>
            <a:ext cx="4714876" cy="61436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000" i="1" dirty="0" smtClean="0">
                <a:solidFill>
                  <a:schemeClr val="accent1"/>
                </a:solidFill>
              </a:rPr>
              <a:t>1</a:t>
            </a:r>
            <a:r>
              <a:rPr lang="ru-RU" sz="2800" i="1" dirty="0" smtClean="0"/>
              <a:t>. </a:t>
            </a:r>
            <a:r>
              <a:rPr lang="ru-RU" sz="2800" i="1" dirty="0" smtClean="0">
                <a:solidFill>
                  <a:schemeClr val="accent1"/>
                </a:solidFill>
              </a:rPr>
              <a:t>Главный признак артериальной крови:</a:t>
            </a:r>
          </a:p>
          <a:p>
            <a:pPr>
              <a:buNone/>
            </a:pPr>
            <a:r>
              <a:rPr lang="ru-RU" sz="2800" dirty="0" smtClean="0"/>
              <a:t>а. течет только по артериям;</a:t>
            </a:r>
          </a:p>
          <a:p>
            <a:pPr>
              <a:buNone/>
            </a:pPr>
            <a:r>
              <a:rPr lang="ru-RU" sz="2800" dirty="0" smtClean="0"/>
              <a:t>б. течет только по венам;</a:t>
            </a:r>
          </a:p>
          <a:p>
            <a:pPr>
              <a:buNone/>
            </a:pPr>
            <a:r>
              <a:rPr lang="ru-RU" sz="2800" dirty="0" smtClean="0"/>
              <a:t>в. насыщена кислородом;</a:t>
            </a:r>
          </a:p>
          <a:p>
            <a:pPr>
              <a:buNone/>
            </a:pPr>
            <a:r>
              <a:rPr lang="ru-RU" sz="2800" dirty="0" smtClean="0"/>
              <a:t>г. насыщена углекислым газом.</a:t>
            </a:r>
          </a:p>
          <a:p>
            <a:pPr>
              <a:buNone/>
            </a:pPr>
            <a:r>
              <a:rPr lang="ru-RU" sz="2800" i="1" dirty="0" smtClean="0">
                <a:solidFill>
                  <a:schemeClr val="accent1"/>
                </a:solidFill>
              </a:rPr>
              <a:t>2. Главный признак венозной крови:</a:t>
            </a:r>
          </a:p>
          <a:p>
            <a:pPr>
              <a:buNone/>
            </a:pPr>
            <a:r>
              <a:rPr lang="ru-RU" sz="2800" dirty="0" smtClean="0"/>
              <a:t>а. течет только по артериям;</a:t>
            </a:r>
          </a:p>
          <a:p>
            <a:pPr>
              <a:buNone/>
            </a:pPr>
            <a:r>
              <a:rPr lang="ru-RU" sz="2800" dirty="0" smtClean="0"/>
              <a:t>б. течет только по венам;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786314" y="928670"/>
            <a:ext cx="4357686" cy="550068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в. </a:t>
            </a:r>
            <a:r>
              <a:rPr lang="ru-RU" sz="3000" dirty="0" smtClean="0"/>
              <a:t>насыщена кислородом;</a:t>
            </a:r>
          </a:p>
          <a:p>
            <a:pPr>
              <a:buNone/>
            </a:pPr>
            <a:r>
              <a:rPr lang="ru-RU" sz="3000" dirty="0" smtClean="0"/>
              <a:t>г. насыщена углекислым газом.</a:t>
            </a:r>
          </a:p>
          <a:p>
            <a:pPr>
              <a:buNone/>
            </a:pPr>
            <a:r>
              <a:rPr lang="ru-RU" sz="3000" i="1" dirty="0" smtClean="0">
                <a:solidFill>
                  <a:schemeClr val="accent1"/>
                </a:solidFill>
              </a:rPr>
              <a:t>3. Одна из составных частей крови не относится к ее форменным элементам:</a:t>
            </a:r>
          </a:p>
          <a:p>
            <a:pPr>
              <a:buNone/>
            </a:pPr>
            <a:r>
              <a:rPr lang="ru-RU" sz="3000" dirty="0" smtClean="0"/>
              <a:t>а. плазма;</a:t>
            </a:r>
          </a:p>
          <a:p>
            <a:pPr>
              <a:buNone/>
            </a:pPr>
            <a:r>
              <a:rPr lang="ru-RU" sz="3000" dirty="0" smtClean="0"/>
              <a:t>б. лейкоциты;</a:t>
            </a:r>
          </a:p>
          <a:p>
            <a:pPr>
              <a:buNone/>
            </a:pPr>
            <a:r>
              <a:rPr lang="ru-RU" sz="3000" dirty="0" smtClean="0"/>
              <a:t>в. эритроциты;</a:t>
            </a:r>
          </a:p>
          <a:p>
            <a:pPr>
              <a:buNone/>
            </a:pPr>
            <a:r>
              <a:rPr lang="ru-RU" sz="3000" dirty="0" smtClean="0"/>
              <a:t>г. тромбоциты.</a:t>
            </a:r>
            <a:endParaRPr lang="ru-RU" sz="3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Выберите правильный ответ.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6615130" cy="542928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4. У пресмыкающихся по артериям течет кровь:</a:t>
            </a:r>
          </a:p>
          <a:p>
            <a:pPr>
              <a:buNone/>
            </a:pPr>
            <a:r>
              <a:rPr lang="ru-RU" dirty="0" smtClean="0"/>
              <a:t>а. артериальная;</a:t>
            </a:r>
          </a:p>
          <a:p>
            <a:pPr>
              <a:buNone/>
            </a:pPr>
            <a:r>
              <a:rPr lang="ru-RU" dirty="0" smtClean="0"/>
              <a:t>б. венозная;</a:t>
            </a:r>
          </a:p>
          <a:p>
            <a:pPr>
              <a:buNone/>
            </a:pPr>
            <a:r>
              <a:rPr lang="ru-RU" dirty="0" smtClean="0"/>
              <a:t>г. смешанная.</a:t>
            </a:r>
          </a:p>
          <a:p>
            <a:pPr>
              <a:buNone/>
            </a:pPr>
            <a:r>
              <a:rPr lang="ru-RU" dirty="0" smtClean="0"/>
              <a:t>5. Большой круг кровообращения у млекопитающих начинается в:</a:t>
            </a:r>
          </a:p>
          <a:p>
            <a:pPr>
              <a:buNone/>
            </a:pPr>
            <a:r>
              <a:rPr lang="ru-RU" dirty="0" smtClean="0"/>
              <a:t>а. правом желудочке;</a:t>
            </a:r>
          </a:p>
          <a:p>
            <a:pPr>
              <a:buNone/>
            </a:pPr>
            <a:r>
              <a:rPr lang="ru-RU" dirty="0" smtClean="0"/>
              <a:t>б. левом предсердии;</a:t>
            </a:r>
          </a:p>
          <a:p>
            <a:pPr>
              <a:buNone/>
            </a:pPr>
            <a:r>
              <a:rPr lang="ru-RU" dirty="0" smtClean="0"/>
              <a:t>в. левом желудочке;</a:t>
            </a:r>
          </a:p>
          <a:p>
            <a:pPr>
              <a:buNone/>
            </a:pPr>
            <a:r>
              <a:rPr lang="ru-RU" dirty="0" smtClean="0"/>
              <a:t>г. правом предсердии.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Вставьте пропущенные 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Транспортировку внутри организма всех необходимых для жизнедеятельности веществ осуществляет::::::::::.. .</a:t>
            </a:r>
          </a:p>
          <a:p>
            <a:pPr lvl="0"/>
            <a:r>
              <a:rPr lang="ru-RU" dirty="0" smtClean="0"/>
              <a:t>Сосуды, несущие кровь от сердца, называются::::::::, а возвращающие ее к сердцу:::::::: .</a:t>
            </a:r>
          </a:p>
          <a:p>
            <a:pPr lvl="0"/>
            <a:r>
              <a:rPr lang="ru-RU" dirty="0" smtClean="0"/>
              <a:t>Самая крупная артерия - это:::::.., а самые мельчайшие кровеносные сосуды - :::::::. .</a:t>
            </a:r>
          </a:p>
          <a:p>
            <a:pPr lvl="0"/>
            <a:r>
              <a:rPr lang="ru-RU" dirty="0" smtClean="0"/>
              <a:t>У рыб :::::::.. круг кровообращения, а у наземных позвоночных::::::::.. 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519</Words>
  <Application>Microsoft Office PowerPoint</Application>
  <PresentationFormat>Экран (4:3)</PresentationFormat>
  <Paragraphs>81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Тема Office</vt:lpstr>
      <vt:lpstr>ТИП КОЛЬЧАТЫЕ ЧЕРВИ</vt:lpstr>
      <vt:lpstr>ТИП МОЛЛЮСКИ</vt:lpstr>
      <vt:lpstr>Тип членистоногие</vt:lpstr>
      <vt:lpstr>ТИП ХОРДОВЫЕ  </vt:lpstr>
      <vt:lpstr>Презентация PowerPoint</vt:lpstr>
      <vt:lpstr>Кровеносная система  птиц и млекопитающих</vt:lpstr>
      <vt:lpstr>Кровь</vt:lpstr>
      <vt:lpstr>Движение крови</vt:lpstr>
      <vt:lpstr>Круги кровообращения</vt:lpstr>
      <vt:lpstr>Круги кровообращения</vt:lpstr>
      <vt:lpstr>Презентация PowerPoint</vt:lpstr>
      <vt:lpstr>Презентация PowerPoint</vt:lpstr>
      <vt:lpstr>Эволюция кровеносной системы</vt:lpstr>
      <vt:lpstr>Состав крови.</vt:lpstr>
      <vt:lpstr>Выберите правильный ответ.</vt:lpstr>
      <vt:lpstr>Выберите правильный ответ.</vt:lpstr>
      <vt:lpstr>Вставьте пропущенные  слова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Liudmila Delarova</dc:creator>
  <cp:lastModifiedBy>Liudmila Delarova</cp:lastModifiedBy>
  <cp:revision>33</cp:revision>
  <dcterms:modified xsi:type="dcterms:W3CDTF">2020-04-19T19:24:44Z</dcterms:modified>
</cp:coreProperties>
</file>