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78" r:id="rId3"/>
    <p:sldId id="280" r:id="rId4"/>
    <p:sldId id="257" r:id="rId5"/>
    <p:sldId id="283" r:id="rId6"/>
    <p:sldId id="282" r:id="rId7"/>
    <p:sldId id="281" r:id="rId8"/>
    <p:sldId id="284" r:id="rId9"/>
    <p:sldId id="286" r:id="rId10"/>
    <p:sldId id="285" r:id="rId11"/>
    <p:sldId id="287" r:id="rId12"/>
    <p:sldId id="288" r:id="rId13"/>
    <p:sldId id="289" r:id="rId14"/>
    <p:sldId id="290" r:id="rId15"/>
    <p:sldId id="291" r:id="rId16"/>
    <p:sldId id="292" r:id="rId17"/>
    <p:sldId id="258" r:id="rId18"/>
    <p:sldId id="259" r:id="rId19"/>
    <p:sldId id="260" r:id="rId20"/>
    <p:sldId id="293" r:id="rId21"/>
    <p:sldId id="261" r:id="rId22"/>
    <p:sldId id="262" r:id="rId23"/>
    <p:sldId id="263" r:id="rId24"/>
    <p:sldId id="264" r:id="rId25"/>
    <p:sldId id="265" r:id="rId26"/>
    <p:sldId id="266" r:id="rId27"/>
    <p:sldId id="267" r:id="rId28"/>
    <p:sldId id="268" r:id="rId29"/>
    <p:sldId id="269" r:id="rId30"/>
    <p:sldId id="270" r:id="rId31"/>
    <p:sldId id="271" r:id="rId32"/>
    <p:sldId id="272" r:id="rId33"/>
    <p:sldId id="273" r:id="rId34"/>
    <p:sldId id="274" r:id="rId35"/>
    <p:sldId id="275" r:id="rId36"/>
    <p:sldId id="276" r:id="rId37"/>
    <p:sldId id="294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64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32896B-D45F-4EB9-B91D-6C4AB0D098EB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7E81B7-1129-44EA-9935-CAA7DAC41B7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7E81B7-1129-44EA-9935-CAA7DAC41B76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7E81B7-1129-44EA-9935-CAA7DAC41B76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ED31-3377-4DC6-8802-AC0616C98DD4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BA4EA-7421-4674-8F56-4A8142DBB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ED31-3377-4DC6-8802-AC0616C98DD4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BA4EA-7421-4674-8F56-4A8142DBB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ED31-3377-4DC6-8802-AC0616C98DD4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BA4EA-7421-4674-8F56-4A8142DBB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ED31-3377-4DC6-8802-AC0616C98DD4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BA4EA-7421-4674-8F56-4A8142DBB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ED31-3377-4DC6-8802-AC0616C98DD4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BA4EA-7421-4674-8F56-4A8142DBB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ED31-3377-4DC6-8802-AC0616C98DD4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BA4EA-7421-4674-8F56-4A8142DBB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ED31-3377-4DC6-8802-AC0616C98DD4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BA4EA-7421-4674-8F56-4A8142DBB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ED31-3377-4DC6-8802-AC0616C98DD4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BA4EA-7421-4674-8F56-4A8142DBB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ED31-3377-4DC6-8802-AC0616C98DD4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BA4EA-7421-4674-8F56-4A8142DBB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ED31-3377-4DC6-8802-AC0616C98DD4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BA4EA-7421-4674-8F56-4A8142DBB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ED31-3377-4DC6-8802-AC0616C98DD4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BA4EA-7421-4674-8F56-4A8142DBB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AED31-3377-4DC6-8802-AC0616C98DD4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BA4EA-7421-4674-8F56-4A8142DBB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14554"/>
            <a:ext cx="6572264" cy="1470025"/>
          </a:xfrm>
        </p:spPr>
        <p:txBody>
          <a:bodyPr>
            <a:normAutofit fontScale="90000"/>
          </a:bodyPr>
          <a:lstStyle/>
          <a:p>
            <a:r>
              <a:rPr lang="ru-RU" sz="4800" b="1" dirty="0" smtClean="0"/>
              <a:t>Николай Островский</a:t>
            </a:r>
            <a:br>
              <a:rPr lang="ru-RU" sz="4800" b="1" dirty="0" smtClean="0"/>
            </a:br>
            <a:r>
              <a:rPr lang="ru-RU" sz="4800" b="1" dirty="0" smtClean="0"/>
              <a:t>«Как закалялась сталь»</a:t>
            </a:r>
            <a:endParaRPr lang="ru-RU" sz="4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4500570"/>
            <a:ext cx="6400800" cy="900122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002060"/>
                </a:solidFill>
              </a:rPr>
              <a:t>Обзорное изучение романа</a:t>
            </a:r>
            <a:endParaRPr lang="ru-RU" sz="4000" b="1" i="1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225px-N_Ostrovski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4" y="0"/>
            <a:ext cx="2571736" cy="398904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57488" y="571480"/>
            <a:ext cx="607219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/>
              <a:t>Родился в </a:t>
            </a:r>
            <a:r>
              <a:rPr lang="ru-RU" sz="2600" b="1" u="sng" dirty="0" smtClean="0"/>
              <a:t>1904 г. в семье рабочего</a:t>
            </a:r>
            <a:r>
              <a:rPr lang="ru-RU" sz="2600" b="1" dirty="0" smtClean="0"/>
              <a:t>;</a:t>
            </a:r>
          </a:p>
          <a:p>
            <a:r>
              <a:rPr lang="ru-RU" sz="2600" b="1" dirty="0" smtClean="0"/>
              <a:t>в 1918 году в Шепетовке (Украина) </a:t>
            </a:r>
            <a:r>
              <a:rPr lang="ru-RU" sz="2600" b="1" u="sng" dirty="0" smtClean="0"/>
              <a:t>закончил двухклассное училище </a:t>
            </a:r>
            <a:r>
              <a:rPr lang="ru-RU" sz="2600" dirty="0" smtClean="0"/>
              <a:t/>
            </a:r>
            <a:br>
              <a:rPr lang="ru-RU" sz="2600" dirty="0" smtClean="0"/>
            </a:br>
            <a:r>
              <a:rPr lang="ru-RU" sz="2600" b="1" dirty="0" smtClean="0"/>
              <a:t> (в 1920 году оно было реорганизовано в Единую трудовую школу);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00496" y="3357562"/>
            <a:ext cx="514350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u="sng" dirty="0" smtClean="0"/>
              <a:t>работать начал с 12 лет</a:t>
            </a:r>
            <a:r>
              <a:rPr lang="ru-RU" sz="2600" b="1" dirty="0" smtClean="0"/>
              <a:t>: вначале, в 1916 году, он работал в буфете при железнодорожной станции Шепетовка, а через год, в 1917 году, – помощником электромонтера;</a:t>
            </a:r>
            <a:endParaRPr lang="ru-RU" sz="2600" dirty="0"/>
          </a:p>
        </p:txBody>
      </p:sp>
      <p:pic>
        <p:nvPicPr>
          <p:cNvPr id="3074" name="Picture 2" descr="http://visualrian.ru/thumbnails/00000000083/83411.th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00298" cy="4430912"/>
          </a:xfrm>
          <a:prstGeom prst="rect">
            <a:avLst/>
          </a:prstGeom>
          <a:noFill/>
        </p:spPr>
      </p:pic>
      <p:pic>
        <p:nvPicPr>
          <p:cNvPr id="6" name="Рисунок 5" descr="images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2857496"/>
            <a:ext cx="2876049" cy="378619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71802" y="500042"/>
            <a:ext cx="607219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/>
              <a:t>В 15 лет </a:t>
            </a:r>
            <a:r>
              <a:rPr lang="ru-RU" sz="2800" b="1" dirty="0" smtClean="0"/>
              <a:t>(1919 г.) </a:t>
            </a:r>
            <a:r>
              <a:rPr lang="ru-RU" sz="2800" b="1" u="sng" dirty="0" smtClean="0"/>
              <a:t>вступил в комсомол,</a:t>
            </a:r>
          </a:p>
          <a:p>
            <a:r>
              <a:rPr lang="ru-RU" sz="2800" b="1" u="sng" dirty="0" smtClean="0"/>
              <a:t>ушел добровольцем на фронт </a:t>
            </a:r>
            <a:r>
              <a:rPr lang="ru-RU" sz="2800" b="1" dirty="0" smtClean="0"/>
              <a:t>: сражался в частях Г.И.Котовского и </a:t>
            </a:r>
            <a:r>
              <a:rPr lang="en-US" sz="2800" b="1" dirty="0" smtClean="0"/>
              <a:t>I</a:t>
            </a:r>
            <a:r>
              <a:rPr lang="ru-RU" sz="2800" b="1" dirty="0" smtClean="0"/>
              <a:t> Конной армии Буденного;</a:t>
            </a:r>
          </a:p>
          <a:p>
            <a:r>
              <a:rPr lang="ru-RU" sz="2800" b="1" dirty="0" smtClean="0"/>
              <a:t>1920 г. – </a:t>
            </a:r>
            <a:r>
              <a:rPr lang="ru-RU" sz="2800" b="1" u="sng" dirty="0" smtClean="0"/>
              <a:t>ранение и демобилизация</a:t>
            </a:r>
            <a:r>
              <a:rPr lang="ru-RU" sz="2800" b="1" dirty="0" smtClean="0"/>
              <a:t>;</a:t>
            </a:r>
          </a:p>
        </p:txBody>
      </p:sp>
      <p:pic>
        <p:nvPicPr>
          <p:cNvPr id="4" name="Рисунок 3" descr="12112_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00380" cy="4500570"/>
          </a:xfrm>
          <a:prstGeom prst="rect">
            <a:avLst/>
          </a:prstGeom>
        </p:spPr>
      </p:pic>
      <p:pic>
        <p:nvPicPr>
          <p:cNvPr id="7" name="Рисунок 6" descr="04-48-3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6934" y="2786058"/>
            <a:ext cx="3167065" cy="407194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57554" y="302359"/>
            <a:ext cx="578644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/>
              <a:t>Работа в комсомольских бригадах по восстановлению народного хозяйства: </a:t>
            </a:r>
          </a:p>
          <a:p>
            <a:r>
              <a:rPr lang="ru-RU" sz="2600" b="1" i="1" dirty="0" smtClean="0"/>
              <a:t>заготовка дров и строительство железнодорожной ветки, которая должна была обеспечить замерзающий Киев дровами. </a:t>
            </a:r>
          </a:p>
          <a:p>
            <a:endParaRPr lang="ru-RU" sz="2600" b="1" i="1" dirty="0" smtClean="0"/>
          </a:p>
          <a:p>
            <a:r>
              <a:rPr lang="ru-RU" sz="2600" b="1" dirty="0" smtClean="0"/>
              <a:t>Зимой жили в холодном, </a:t>
            </a:r>
            <a:r>
              <a:rPr lang="ru-RU" sz="2600" b="1" dirty="0" err="1" smtClean="0"/>
              <a:t>неотапливаемом</a:t>
            </a:r>
            <a:r>
              <a:rPr lang="ru-RU" sz="2600" b="1" dirty="0" smtClean="0"/>
              <a:t> помещении.</a:t>
            </a:r>
            <a:br>
              <a:rPr lang="ru-RU" sz="2600" b="1" dirty="0" smtClean="0"/>
            </a:br>
            <a:r>
              <a:rPr lang="ru-RU" sz="2600" b="1" dirty="0" smtClean="0"/>
              <a:t>Здесь Н. Островский </a:t>
            </a:r>
            <a:r>
              <a:rPr lang="ru-RU" sz="2600" b="1" u="sng" dirty="0" smtClean="0"/>
              <a:t>простудился, заразился тифом</a:t>
            </a:r>
            <a:r>
              <a:rPr lang="ru-RU" sz="2600" b="1" dirty="0" smtClean="0"/>
              <a:t> и в бессознательном состоянии был </a:t>
            </a:r>
            <a:r>
              <a:rPr lang="ru-RU" sz="2600" b="1" u="sng" dirty="0" smtClean="0"/>
              <a:t>отправлен домой</a:t>
            </a:r>
            <a:r>
              <a:rPr lang="ru-RU" sz="2600" b="1" dirty="0" smtClean="0"/>
              <a:t>. </a:t>
            </a:r>
          </a:p>
        </p:txBody>
      </p:sp>
      <p:pic>
        <p:nvPicPr>
          <p:cNvPr id="5" name="Рисунок 4" descr="Ostrovsky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176298" cy="471488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00430" y="428604"/>
            <a:ext cx="564357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/>
              <a:t>В 1922 году (</a:t>
            </a:r>
            <a:r>
              <a:rPr lang="ru-RU" sz="2600" b="1" u="sng" dirty="0" smtClean="0"/>
              <a:t>в 18 лет</a:t>
            </a:r>
            <a:r>
              <a:rPr lang="ru-RU" sz="2600" b="1" dirty="0" smtClean="0"/>
              <a:t>) Николай Островский </a:t>
            </a:r>
            <a:r>
              <a:rPr lang="ru-RU" sz="2600" b="1" u="sng" dirty="0" smtClean="0"/>
              <a:t>узнает о страшном диагнозе – болезни Бехтерева</a:t>
            </a:r>
            <a:r>
              <a:rPr lang="ru-RU" sz="2600" b="1" dirty="0" smtClean="0"/>
              <a:t>, о том, что впереди его ждет полная неподвижность. </a:t>
            </a:r>
          </a:p>
          <a:p>
            <a:endParaRPr lang="ru-RU" sz="2600" b="1" dirty="0" smtClean="0"/>
          </a:p>
          <a:p>
            <a:r>
              <a:rPr lang="ru-RU" sz="2600" b="1" dirty="0" smtClean="0"/>
              <a:t>Состояние человека, оказавшегося в подобной ситуации, испытываемые им душевные муки Н. Островский через несколько лет с поразительной психологической глубиной передаст в романе </a:t>
            </a:r>
            <a:r>
              <a:rPr lang="ru-RU" sz="2600" b="1" i="1" dirty="0" smtClean="0">
                <a:solidFill>
                  <a:srgbClr val="C00000"/>
                </a:solidFill>
              </a:rPr>
              <a:t>"КАК ЗАКАЛЯЛАСЬ СТАЛЬ" </a:t>
            </a:r>
            <a:r>
              <a:rPr lang="ru-RU" sz="2600" b="1" dirty="0" smtClean="0"/>
              <a:t>через образ главного его героя - Павла Корчагина.</a:t>
            </a:r>
            <a:endParaRPr lang="ru-RU" sz="2600" b="1" dirty="0"/>
          </a:p>
        </p:txBody>
      </p:sp>
      <p:pic>
        <p:nvPicPr>
          <p:cNvPr id="3" name="Рисунок 2" descr="article40.jpg"/>
          <p:cNvPicPr>
            <a:picLocks noChangeAspect="1"/>
          </p:cNvPicPr>
          <p:nvPr/>
        </p:nvPicPr>
        <p:blipFill>
          <a:blip r:embed="rId2"/>
          <a:srcRect l="6922" t="4166" r="11378" b="16666"/>
          <a:stretch>
            <a:fillRect/>
          </a:stretch>
        </p:blipFill>
        <p:spPr>
          <a:xfrm>
            <a:off x="0" y="0"/>
            <a:ext cx="3412104" cy="471490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3_3_1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225817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86248" y="428604"/>
            <a:ext cx="485775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/>
              <a:t>А пока</a:t>
            </a:r>
            <a:r>
              <a:rPr lang="ru-RU" sz="2400" b="1" dirty="0" smtClean="0"/>
              <a:t>, хотя он уже с трудом ходит с палочкой (одна нога у него не сгибается), </a:t>
            </a:r>
            <a:r>
              <a:rPr lang="ru-RU" sz="2400" b="1" u="sng" dirty="0" smtClean="0"/>
              <a:t>он решает работать</a:t>
            </a:r>
            <a:r>
              <a:rPr lang="ru-RU" sz="2400" b="1" dirty="0" smtClean="0"/>
              <a:t>. В 1924 году он уже </a:t>
            </a:r>
            <a:r>
              <a:rPr lang="ru-RU" sz="2400" b="1" u="sng" dirty="0" smtClean="0"/>
              <a:t>секретарь комсомольской организации</a:t>
            </a:r>
            <a:r>
              <a:rPr lang="ru-RU" sz="2400" b="1" dirty="0" smtClean="0"/>
              <a:t>;</a:t>
            </a:r>
            <a:br>
              <a:rPr lang="ru-RU" sz="2400" b="1" dirty="0" smtClean="0"/>
            </a:br>
            <a:r>
              <a:rPr lang="ru-RU" sz="2400" b="1" dirty="0" smtClean="0"/>
              <a:t>его задача - организация комсомола в отсталых пограничных районах. </a:t>
            </a:r>
          </a:p>
          <a:p>
            <a:r>
              <a:rPr lang="ru-RU" sz="2400" b="1" dirty="0" smtClean="0"/>
              <a:t>Со свойственной ему самоотдачей он даже за столь короткое время смог создать комсомольские ячейки в там, где до этого не было ни одного комсомольца.</a:t>
            </a:r>
          </a:p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В 1924 году Николай Островский </a:t>
            </a:r>
            <a:r>
              <a:rPr lang="ru-RU" sz="2400" b="1" u="sng" dirty="0" smtClean="0"/>
              <a:t>вступает в партию</a:t>
            </a:r>
            <a:r>
              <a:rPr lang="ru-RU" sz="2400" b="1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86182" y="302359"/>
            <a:ext cx="535781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/>
              <a:t>Работа была не только сложной, но и опасной: через границу прорывались вооруженные банды. В борьбе с ними участвовали части особого назначения (ЧОН), бойцом которых был и Островский. </a:t>
            </a:r>
          </a:p>
          <a:p>
            <a:endParaRPr lang="ru-RU" sz="2600" b="1" dirty="0" smtClean="0"/>
          </a:p>
          <a:p>
            <a:r>
              <a:rPr lang="ru-RU" sz="2600" b="1" dirty="0" smtClean="0"/>
              <a:t>Он не давал себе ни в чём пощады, и, несмотря на тяжёлую болезнь, необходимость беречься, </a:t>
            </a:r>
            <a:r>
              <a:rPr lang="ru-RU" sz="2600" b="1" u="sng" dirty="0" smtClean="0"/>
              <a:t>он вместе с отрядами </a:t>
            </a:r>
            <a:r>
              <a:rPr lang="ru-RU" sz="2600" b="1" u="sng" dirty="0" err="1" smtClean="0"/>
              <a:t>ЧОНа</a:t>
            </a:r>
            <a:r>
              <a:rPr lang="ru-RU" sz="2600" b="1" u="sng" dirty="0" smtClean="0"/>
              <a:t> выезжал на борьбу с бандитами</a:t>
            </a:r>
            <a:r>
              <a:rPr lang="ru-RU" sz="2600" b="1" dirty="0" smtClean="0"/>
              <a:t>. Здоровье резко ухудшается. Работу приходится прервать.</a:t>
            </a:r>
          </a:p>
        </p:txBody>
      </p:sp>
      <p:pic>
        <p:nvPicPr>
          <p:cNvPr id="4" name="Рисунок 3" descr="123_3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786182" cy="564156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86116" y="302359"/>
            <a:ext cx="585788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u="sng" dirty="0" smtClean="0"/>
              <a:t>Начался длительный процесс лечения</a:t>
            </a:r>
            <a:r>
              <a:rPr lang="ru-RU" sz="2600" b="1" dirty="0" smtClean="0"/>
              <a:t>. Теперь больницы, клиники, санатории и другие медицинские учреждения стали занимать большую часть времени в его жизни.</a:t>
            </a:r>
          </a:p>
          <a:p>
            <a:r>
              <a:rPr lang="ru-RU" sz="2600" b="1" dirty="0" smtClean="0"/>
              <a:t>Только в одном Н.Островскому действительно </a:t>
            </a:r>
            <a:r>
              <a:rPr lang="ru-RU" sz="2600" b="1" u="sng" dirty="0" smtClean="0"/>
              <a:t>везло - в друзьях</a:t>
            </a:r>
            <a:r>
              <a:rPr lang="ru-RU" sz="2600" b="1" dirty="0" smtClean="0"/>
              <a:t>. </a:t>
            </a:r>
          </a:p>
        </p:txBody>
      </p:sp>
      <p:pic>
        <p:nvPicPr>
          <p:cNvPr id="6" name="Рисунок 5" descr="650_900.jpg"/>
          <p:cNvPicPr>
            <a:picLocks noChangeAspect="1"/>
          </p:cNvPicPr>
          <p:nvPr/>
        </p:nvPicPr>
        <p:blipFill>
          <a:blip r:embed="rId3"/>
          <a:srcRect l="14537" t="7048" r="14097" b="6608"/>
          <a:stretch>
            <a:fillRect/>
          </a:stretch>
        </p:blipFill>
        <p:spPr>
          <a:xfrm>
            <a:off x="5443830" y="3500438"/>
            <a:ext cx="3700170" cy="3357562"/>
          </a:xfrm>
          <a:prstGeom prst="rect">
            <a:avLst/>
          </a:prstGeom>
        </p:spPr>
      </p:pic>
      <p:pic>
        <p:nvPicPr>
          <p:cNvPr id="9" name="Рисунок 8" descr="11810_90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235427" cy="450059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5720" y="3786190"/>
            <a:ext cx="885828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/>
              <a:t>Образовавшееся свободное время решает использовать для </a:t>
            </a:r>
            <a:r>
              <a:rPr lang="ru-RU" sz="2600" b="1" u="sng" dirty="0" smtClean="0"/>
              <a:t>самообразования.</a:t>
            </a:r>
            <a:r>
              <a:rPr lang="ru-RU" sz="2600" b="1" dirty="0" smtClean="0"/>
              <a:t> Он очень много читает - </a:t>
            </a:r>
            <a:r>
              <a:rPr lang="ru-RU" sz="2600" b="1" u="sng" dirty="0" smtClean="0"/>
              <a:t>"пуды книг". </a:t>
            </a:r>
          </a:p>
          <a:p>
            <a:r>
              <a:rPr lang="ru-RU" sz="2600" b="1" dirty="0" smtClean="0"/>
              <a:t>Читателем Н. Островский был очень разборчивым. В сфере его интересов - классика: А. Пушкин, Н. Гоголь, Л. Толстой. Он очень любил и </a:t>
            </a:r>
            <a:r>
              <a:rPr lang="ru-RU" sz="2600" b="1" u="sng" dirty="0" smtClean="0"/>
              <a:t>выделял </a:t>
            </a:r>
            <a:r>
              <a:rPr lang="ru-RU" sz="2600" b="1" dirty="0" smtClean="0"/>
              <a:t>среди современных писателей </a:t>
            </a:r>
          </a:p>
          <a:p>
            <a:r>
              <a:rPr lang="ru-RU" sz="2600" b="1" u="sng" dirty="0" smtClean="0"/>
              <a:t>М. Горького</a:t>
            </a:r>
            <a:r>
              <a:rPr lang="ru-RU" sz="2600" b="1" dirty="0" smtClean="0"/>
              <a:t>.</a:t>
            </a:r>
            <a:endParaRPr lang="ru-RU" sz="2600" b="1" dirty="0"/>
          </a:p>
        </p:txBody>
      </p:sp>
      <p:pic>
        <p:nvPicPr>
          <p:cNvPr id="8" name="Рисунок 7" descr="15402_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43504" cy="362102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5720" y="357166"/>
            <a:ext cx="5643602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/>
              <a:t>Несмотря на лечение в санаториях, проживанию на юге, </a:t>
            </a:r>
            <a:r>
              <a:rPr lang="ru-RU" sz="2600" b="1" u="sng" dirty="0" smtClean="0"/>
              <a:t>здоровье</a:t>
            </a:r>
            <a:r>
              <a:rPr lang="ru-RU" sz="2600" b="1" dirty="0" smtClean="0"/>
              <a:t> только </a:t>
            </a:r>
            <a:r>
              <a:rPr lang="ru-RU" sz="2600" b="1" u="sng" dirty="0" smtClean="0"/>
              <a:t>ухудшается</a:t>
            </a:r>
            <a:r>
              <a:rPr lang="ru-RU" sz="2600" b="1" dirty="0" smtClean="0"/>
              <a:t>, ходить ему становится всё труднее.</a:t>
            </a:r>
            <a:br>
              <a:rPr lang="ru-RU" sz="2600" b="1" dirty="0" smtClean="0"/>
            </a:br>
            <a:r>
              <a:rPr lang="ru-RU" sz="2600" b="1" dirty="0" smtClean="0"/>
              <a:t>Постепенное окостенение суставов приводит к первой трагедии - в 1927 году у Николая Островского </a:t>
            </a:r>
            <a:r>
              <a:rPr lang="ru-RU" sz="2600" b="1" u="sng" dirty="0" smtClean="0"/>
              <a:t>отказали ноги</a:t>
            </a:r>
            <a:r>
              <a:rPr lang="ru-RU" sz="2600" b="1" dirty="0" smtClean="0"/>
              <a:t>, он уже не может ходить. Болезнь сопровождали </a:t>
            </a:r>
            <a:r>
              <a:rPr lang="ru-RU" sz="2600" b="1" u="sng" dirty="0" smtClean="0"/>
              <a:t>постоянные, изматывающие боли</a:t>
            </a:r>
            <a:r>
              <a:rPr lang="ru-RU" sz="2600" b="1" dirty="0" smtClean="0"/>
              <a:t>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b="1" dirty="0" smtClean="0"/>
          </a:p>
        </p:txBody>
      </p:sp>
      <p:pic>
        <p:nvPicPr>
          <p:cNvPr id="8" name="Рисунок 7" descr="420-1W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9288" y="0"/>
            <a:ext cx="3364712" cy="450057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7158" y="3929066"/>
            <a:ext cx="87868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1928 г. </a:t>
            </a:r>
            <a:r>
              <a:rPr lang="ru-RU" sz="2800" b="1" u="sng" dirty="0" smtClean="0"/>
              <a:t>– потеря зрения, полная неподвижность;</a:t>
            </a:r>
          </a:p>
          <a:p>
            <a:endParaRPr lang="ru-RU" sz="2800" dirty="0" smtClean="0"/>
          </a:p>
          <a:p>
            <a:r>
              <a:rPr lang="ru-RU" sz="2800" b="1" i="1" u="sng" dirty="0" smtClean="0"/>
              <a:t>«Придется начать штурм», </a:t>
            </a:r>
            <a:r>
              <a:rPr lang="ru-RU" sz="2800" b="1" i="1" dirty="0" smtClean="0"/>
              <a:t>-</a:t>
            </a:r>
            <a:r>
              <a:rPr lang="ru-RU" sz="2800" b="1" dirty="0" smtClean="0"/>
              <a:t>сказал писатель жене, приступая к написанию </a:t>
            </a:r>
            <a:r>
              <a:rPr lang="ru-RU" sz="2800" b="1" u="sng" dirty="0" smtClean="0"/>
              <a:t>книги «Как закалялась сталь».</a:t>
            </a:r>
            <a:endParaRPr lang="ru-RU" sz="2800" b="1" u="sng" dirty="0"/>
          </a:p>
        </p:txBody>
      </p:sp>
      <p:pic>
        <p:nvPicPr>
          <p:cNvPr id="7" name="Рисунок 6" descr="Ostrovskiy-N.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81378" cy="335756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7158" y="285728"/>
            <a:ext cx="54292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А Н. Островский </a:t>
            </a:r>
            <a:r>
              <a:rPr lang="ru-RU" sz="2800" b="1" u="sng" dirty="0" smtClean="0"/>
              <a:t>ждал с напряжением решения</a:t>
            </a:r>
            <a:r>
              <a:rPr lang="ru-RU" sz="2800" b="1" dirty="0" smtClean="0"/>
              <a:t> участи его труда. В этом теперь был сосредоточен весь смысл его существования. В тексте встречались и грубые ошибки. Но была </a:t>
            </a:r>
            <a:r>
              <a:rPr lang="ru-RU" sz="2800" b="1" u="sng" dirty="0" smtClean="0"/>
              <a:t>победа над судьбой</a:t>
            </a:r>
            <a:r>
              <a:rPr lang="ru-RU" sz="2800" b="1" dirty="0" smtClean="0"/>
              <a:t>, над болезнью.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5720" y="4786322"/>
            <a:ext cx="90725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Автор радовался: для него «открылась дверь в литературу»; он </a:t>
            </a:r>
            <a:r>
              <a:rPr lang="ru-RU" sz="2800" b="1" u="sng" dirty="0" smtClean="0"/>
              <a:t>благодарил своих друзей</a:t>
            </a:r>
            <a:r>
              <a:rPr lang="ru-RU" sz="2800" b="1" dirty="0" smtClean="0"/>
              <a:t> за помощь в подготовке книги. </a:t>
            </a:r>
          </a:p>
          <a:p>
            <a:endParaRPr lang="ru-RU" sz="2800" dirty="0"/>
          </a:p>
        </p:txBody>
      </p:sp>
      <p:pic>
        <p:nvPicPr>
          <p:cNvPr id="7" name="Рисунок 6" descr="i_0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6446" y="0"/>
            <a:ext cx="3357554" cy="447394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642918"/>
            <a:ext cx="878684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u="sng" dirty="0" smtClean="0"/>
              <a:t>Письма читателей</a:t>
            </a:r>
            <a:r>
              <a:rPr lang="ru-RU" sz="2600" b="1" dirty="0" smtClean="0"/>
              <a:t>, высокая оценка ими романа очень </a:t>
            </a:r>
            <a:r>
              <a:rPr lang="ru-RU" sz="2600" b="1" u="sng" dirty="0" smtClean="0"/>
              <a:t>поддерживали</a:t>
            </a:r>
            <a:r>
              <a:rPr lang="ru-RU" sz="2600" b="1" dirty="0" smtClean="0"/>
              <a:t> писателя. Он приступает к работе </a:t>
            </a:r>
            <a:r>
              <a:rPr lang="ru-RU" sz="2600" b="1" u="sng" dirty="0" smtClean="0"/>
              <a:t>над новым романом - "Рожденные бурей".</a:t>
            </a:r>
            <a:r>
              <a:rPr lang="ru-RU" sz="2600" b="1" dirty="0" smtClean="0"/>
              <a:t/>
            </a:r>
            <a:br>
              <a:rPr lang="ru-RU" sz="2600" b="1" dirty="0" smtClean="0"/>
            </a:br>
            <a:r>
              <a:rPr lang="ru-RU" sz="2600" b="1" dirty="0" smtClean="0"/>
              <a:t>К писателю приходит </a:t>
            </a:r>
            <a:r>
              <a:rPr lang="ru-RU" sz="2600" b="1" u="sng" dirty="0" smtClean="0"/>
              <a:t>официальное признание</a:t>
            </a:r>
            <a:r>
              <a:rPr lang="ru-RU" sz="2600" b="1" dirty="0" smtClean="0"/>
              <a:t>, слава и достаток, когда ему остается жить чуть больше года.</a:t>
            </a:r>
            <a:endParaRPr lang="ru-RU" sz="2600" b="1" dirty="0"/>
          </a:p>
        </p:txBody>
      </p:sp>
      <p:pic>
        <p:nvPicPr>
          <p:cNvPr id="4" name="Рисунок 3" descr="Nikolay_Ostrovskiy02.jpg"/>
          <p:cNvPicPr>
            <a:picLocks noChangeAspect="1"/>
          </p:cNvPicPr>
          <p:nvPr/>
        </p:nvPicPr>
        <p:blipFill>
          <a:blip r:embed="rId2"/>
          <a:srcRect l="51923" b="-1"/>
          <a:stretch>
            <a:fillRect/>
          </a:stretch>
        </p:blipFill>
        <p:spPr>
          <a:xfrm>
            <a:off x="6572264" y="2857496"/>
            <a:ext cx="2381232" cy="3714776"/>
          </a:xfrm>
          <a:prstGeom prst="rect">
            <a:avLst/>
          </a:prstGeom>
        </p:spPr>
      </p:pic>
      <p:pic>
        <p:nvPicPr>
          <p:cNvPr id="6" name="Рисунок 5" descr="12333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2928934"/>
            <a:ext cx="2312490" cy="363061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642918"/>
            <a:ext cx="88582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/>
              <a:t>День</a:t>
            </a:r>
            <a:r>
              <a:rPr lang="ru-RU" sz="2800" b="1" dirty="0" smtClean="0"/>
              <a:t> Н.А. Островского </a:t>
            </a:r>
            <a:r>
              <a:rPr lang="ru-RU" sz="2800" b="1" u="sng" dirty="0" smtClean="0"/>
              <a:t>был четко расписан</a:t>
            </a:r>
            <a:r>
              <a:rPr lang="ru-RU" sz="2800" b="1" dirty="0" smtClean="0"/>
              <a:t>: когда диктует роман "Рожденные бурей", когда отвечает на письма, какие часы отводятся для приема гостей: ведь теперь круг желающих побывать у Н.А. Островского обширен. Но в первую очередь - это его старые друзья.</a:t>
            </a:r>
          </a:p>
        </p:txBody>
      </p:sp>
      <p:pic>
        <p:nvPicPr>
          <p:cNvPr id="3" name="Рисунок 2" descr="548536910.png"/>
          <p:cNvPicPr>
            <a:picLocks noChangeAspect="1"/>
          </p:cNvPicPr>
          <p:nvPr/>
        </p:nvPicPr>
        <p:blipFill>
          <a:blip r:embed="rId2"/>
          <a:srcRect l="5196" t="6446" r="4735" b="5444"/>
          <a:stretch>
            <a:fillRect/>
          </a:stretch>
        </p:blipFill>
        <p:spPr>
          <a:xfrm>
            <a:off x="2714612" y="3286124"/>
            <a:ext cx="4258371" cy="335756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642918"/>
            <a:ext cx="88582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Книга "Как закалялась сталь" </a:t>
            </a:r>
            <a:r>
              <a:rPr lang="ru-RU" sz="2800" b="1" u="sng" dirty="0" smtClean="0"/>
              <a:t>вышла за рамки чисто литературного произведения</a:t>
            </a:r>
            <a:r>
              <a:rPr lang="ru-RU" sz="2800" b="1" dirty="0" smtClean="0"/>
              <a:t>. Она стала </a:t>
            </a:r>
            <a:r>
              <a:rPr lang="ru-RU" sz="2800" b="1" u="sng" dirty="0" smtClean="0"/>
              <a:t>учебником мужества</a:t>
            </a:r>
            <a:r>
              <a:rPr lang="ru-RU" sz="2800" b="1" dirty="0" smtClean="0"/>
              <a:t> для тех, кто в самые тяжёлые моменты своей жизни искал и находил в ней необходимую поддержку.</a:t>
            </a:r>
          </a:p>
        </p:txBody>
      </p:sp>
      <p:pic>
        <p:nvPicPr>
          <p:cNvPr id="3" name="Рисунок 2" descr="imag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0826" y="2928934"/>
            <a:ext cx="2286016" cy="3600476"/>
          </a:xfrm>
          <a:prstGeom prst="rect">
            <a:avLst/>
          </a:prstGeom>
        </p:spPr>
      </p:pic>
      <p:pic>
        <p:nvPicPr>
          <p:cNvPr id="4" name="Рисунок 3" descr="images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3000372"/>
            <a:ext cx="2143140" cy="356297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28860" y="571480"/>
            <a:ext cx="67151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Роман "Как закалялась сталь" в СССР </a:t>
            </a:r>
            <a:r>
              <a:rPr lang="ru-RU" sz="2800" b="1" u="sng" dirty="0" smtClean="0"/>
              <a:t>трижды экранизировался.</a:t>
            </a:r>
            <a:endParaRPr lang="ru-RU" sz="2800" b="1" u="sng" dirty="0"/>
          </a:p>
        </p:txBody>
      </p:sp>
      <p:pic>
        <p:nvPicPr>
          <p:cNvPr id="5" name="Рисунок 4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57454" cy="3786660"/>
          </a:xfrm>
          <a:prstGeom prst="rect">
            <a:avLst/>
          </a:prstGeom>
        </p:spPr>
      </p:pic>
      <p:pic>
        <p:nvPicPr>
          <p:cNvPr id="6" name="Рисунок 5" descr="p_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2357430"/>
            <a:ext cx="3643338" cy="2706480"/>
          </a:xfrm>
          <a:prstGeom prst="rect">
            <a:avLst/>
          </a:prstGeom>
        </p:spPr>
      </p:pic>
      <p:pic>
        <p:nvPicPr>
          <p:cNvPr id="4" name="Рисунок 3" descr="1362487901_u3lxskze7kna6bd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72" y="3943348"/>
            <a:ext cx="3857628" cy="291465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ld767.jpg"/>
          <p:cNvPicPr>
            <a:picLocks noChangeAspect="1"/>
          </p:cNvPicPr>
          <p:nvPr/>
        </p:nvPicPr>
        <p:blipFill>
          <a:blip r:embed="rId2">
            <a:lum bright="15000"/>
          </a:blip>
          <a:stretch>
            <a:fillRect/>
          </a:stretch>
        </p:blipFill>
        <p:spPr>
          <a:xfrm>
            <a:off x="6200196" y="0"/>
            <a:ext cx="2943804" cy="414340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4282" y="500042"/>
            <a:ext cx="778674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/>
              <a:t>Мне кажется, он подымается снова, </a:t>
            </a: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>Мне кажется, жесткий сомкнутый рот </a:t>
            </a: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>Разжался, чтоб крикнуть последнее слово, </a:t>
            </a: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>Последнее гневное слово — вперед! </a:t>
            </a: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>Пусть каждый, как найденную подкову, </a:t>
            </a: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>Себе это слово на счастье берет. </a:t>
            </a: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>Суровое слово, веселое слово, </a:t>
            </a: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>Единственно верное слово - вперед! </a:t>
            </a: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>Слышишь, как порохом пахнуть стали </a:t>
            </a: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>Передовые статьи и стихи? </a:t>
            </a: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>Перья штампуют из той же стали, </a:t>
            </a: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>Которая завтра пойдет на штыки</a:t>
            </a:r>
            <a:r>
              <a:rPr lang="ru-RU" sz="2800" b="1" i="1" dirty="0" smtClean="0"/>
              <a:t>.</a:t>
            </a:r>
          </a:p>
          <a:p>
            <a:pPr algn="r"/>
            <a:r>
              <a:rPr lang="ru-RU" sz="2800" dirty="0" smtClean="0">
                <a:solidFill>
                  <a:srgbClr val="002060"/>
                </a:solidFill>
              </a:rPr>
              <a:t>К.Симонов. Поэма «Победитель». 1937 г. </a:t>
            </a:r>
          </a:p>
          <a:p>
            <a:pPr algn="r"/>
            <a:r>
              <a:rPr lang="ru-RU" sz="2800" dirty="0" smtClean="0">
                <a:solidFill>
                  <a:srgbClr val="002060"/>
                </a:solidFill>
              </a:rPr>
              <a:t>                    (памяти </a:t>
            </a:r>
            <a:r>
              <a:rPr lang="ru-RU" sz="2800" dirty="0">
                <a:solidFill>
                  <a:srgbClr val="002060"/>
                </a:solidFill>
              </a:rPr>
              <a:t>Николая </a:t>
            </a:r>
            <a:r>
              <a:rPr lang="ru-RU" sz="2800" dirty="0" smtClean="0">
                <a:solidFill>
                  <a:srgbClr val="002060"/>
                </a:solidFill>
              </a:rPr>
              <a:t>Островского)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857232"/>
            <a:ext cx="62865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Слепой и парализованный писатель </a:t>
            </a:r>
            <a:r>
              <a:rPr lang="ru-RU" sz="2800" b="1" u="sng" dirty="0" smtClean="0"/>
              <a:t>завещал</a:t>
            </a:r>
            <a:r>
              <a:rPr lang="ru-RU" sz="2800" b="1" dirty="0" smtClean="0"/>
              <a:t> нам: </a:t>
            </a:r>
          </a:p>
          <a:p>
            <a:r>
              <a:rPr lang="ru-RU" sz="2800" b="1" i="1" dirty="0" smtClean="0"/>
              <a:t>«Только вперед! Только на линию огня! </a:t>
            </a:r>
            <a:r>
              <a:rPr lang="ru-RU" sz="2800" b="1" i="1" u="sng" dirty="0" smtClean="0"/>
              <a:t>Только через трудности к победе! </a:t>
            </a:r>
            <a:r>
              <a:rPr lang="ru-RU" sz="2800" b="1" i="1" dirty="0" smtClean="0"/>
              <a:t>И только к победе – и никуда иначе!»</a:t>
            </a:r>
            <a:endParaRPr lang="ru-RU" sz="2800" b="1" i="1" dirty="0"/>
          </a:p>
        </p:txBody>
      </p:sp>
      <p:pic>
        <p:nvPicPr>
          <p:cNvPr id="3" name="Рисунок 2" descr="Ostrov-sma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4124" y="0"/>
            <a:ext cx="2469876" cy="400050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86182" y="857232"/>
            <a:ext cx="53578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Так писал и так жил коммунист Н.Островский. </a:t>
            </a:r>
            <a:endParaRPr lang="ru-RU" sz="2800" b="1" dirty="0" smtClean="0"/>
          </a:p>
          <a:p>
            <a:endParaRPr lang="ru-RU" sz="2800" b="1" dirty="0" smtClean="0"/>
          </a:p>
          <a:p>
            <a:r>
              <a:rPr lang="ru-RU" sz="2800" b="1" dirty="0" smtClean="0"/>
              <a:t>Так жил и боролся </a:t>
            </a:r>
            <a:r>
              <a:rPr lang="ru-RU" sz="2800" b="1" u="sng" dirty="0" smtClean="0"/>
              <a:t>герой</a:t>
            </a:r>
            <a:r>
              <a:rPr lang="ru-RU" sz="2800" b="1" dirty="0" smtClean="0"/>
              <a:t> его бессмертной </a:t>
            </a:r>
            <a:r>
              <a:rPr lang="ru-RU" sz="2800" b="1" u="sng" dirty="0" smtClean="0"/>
              <a:t>книги</a:t>
            </a:r>
            <a:r>
              <a:rPr lang="ru-RU" sz="2800" b="1" dirty="0" smtClean="0"/>
              <a:t> </a:t>
            </a:r>
            <a:r>
              <a:rPr lang="ru-RU" sz="2800" b="1" u="sng" dirty="0" smtClean="0"/>
              <a:t>Павел Корчагин. </a:t>
            </a:r>
          </a:p>
          <a:p>
            <a:r>
              <a:rPr lang="ru-RU" sz="2800" b="1" dirty="0" smtClean="0"/>
              <a:t>Это стало </a:t>
            </a:r>
            <a:r>
              <a:rPr lang="ru-RU" sz="2800" b="1" u="sng" dirty="0" smtClean="0"/>
              <a:t>законом жизни поколения, которое называют </a:t>
            </a:r>
            <a:r>
              <a:rPr lang="ru-RU" sz="2800" b="1" i="1" u="sng" dirty="0" smtClean="0">
                <a:solidFill>
                  <a:srgbClr val="FF0000"/>
                </a:solidFill>
              </a:rPr>
              <a:t>«</a:t>
            </a:r>
            <a:r>
              <a:rPr lang="ru-RU" sz="2800" b="1" i="1" u="sng" dirty="0" err="1" smtClean="0">
                <a:solidFill>
                  <a:srgbClr val="FF0000"/>
                </a:solidFill>
              </a:rPr>
              <a:t>корчагинским</a:t>
            </a:r>
            <a:r>
              <a:rPr lang="ru-RU" sz="2800" b="1" i="1" u="sng" dirty="0" smtClean="0">
                <a:solidFill>
                  <a:srgbClr val="FF0000"/>
                </a:solidFill>
              </a:rPr>
              <a:t>». </a:t>
            </a:r>
            <a:endParaRPr lang="ru-RU" sz="2800" b="1" i="1" u="sng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2009254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632200" cy="5080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857232"/>
            <a:ext cx="864399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Девизом этого </a:t>
            </a:r>
            <a:r>
              <a:rPr lang="ru-RU" sz="2800" b="1" i="1" u="sng" dirty="0" smtClean="0">
                <a:solidFill>
                  <a:srgbClr val="002060"/>
                </a:solidFill>
              </a:rPr>
              <a:t>«стального поколения»</a:t>
            </a:r>
            <a:r>
              <a:rPr lang="ru-RU" sz="2800" b="1" i="1" dirty="0" smtClean="0">
                <a:solidFill>
                  <a:srgbClr val="002060"/>
                </a:solidFill>
              </a:rPr>
              <a:t>, </a:t>
            </a:r>
          </a:p>
          <a:p>
            <a:r>
              <a:rPr lang="ru-RU" sz="2800" b="1" dirty="0" smtClean="0"/>
              <a:t>как назвал его </a:t>
            </a:r>
            <a:r>
              <a:rPr lang="ru-RU" sz="2800" b="1" u="sng" dirty="0" smtClean="0">
                <a:solidFill>
                  <a:srgbClr val="002060"/>
                </a:solidFill>
              </a:rPr>
              <a:t>М.Светлов</a:t>
            </a:r>
            <a:r>
              <a:rPr lang="ru-RU" sz="2800" b="1" dirty="0" smtClean="0"/>
              <a:t>, </a:t>
            </a:r>
          </a:p>
          <a:p>
            <a:r>
              <a:rPr lang="ru-RU" sz="2800" b="1" dirty="0" smtClean="0"/>
              <a:t>стали слова </a:t>
            </a:r>
            <a:r>
              <a:rPr lang="ru-RU" sz="2800" b="1" dirty="0" smtClean="0">
                <a:solidFill>
                  <a:srgbClr val="C00000"/>
                </a:solidFill>
              </a:rPr>
              <a:t>Островского: </a:t>
            </a:r>
            <a:r>
              <a:rPr lang="ru-RU" sz="2800" b="1" u="sng" dirty="0" smtClean="0">
                <a:solidFill>
                  <a:srgbClr val="C00000"/>
                </a:solidFill>
              </a:rPr>
              <a:t>«Кто не горит, тот коптит – это закон. Да здравствует пламя жизни!</a:t>
            </a:r>
            <a:r>
              <a:rPr lang="ru-RU" sz="2800" b="1" u="sng" dirty="0" smtClean="0"/>
              <a:t>»</a:t>
            </a:r>
            <a:endParaRPr lang="ru-RU" sz="2800" b="1" u="sng" dirty="0"/>
          </a:p>
        </p:txBody>
      </p:sp>
      <p:pic>
        <p:nvPicPr>
          <p:cNvPr id="3" name="Рисунок 2" descr="ostrowski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4213" y="2714620"/>
            <a:ext cx="3439787" cy="414338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28992" y="857232"/>
            <a:ext cx="57150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Автор говорил, что </a:t>
            </a:r>
            <a:r>
              <a:rPr lang="ru-RU" sz="2800" b="1" i="1" dirty="0" smtClean="0"/>
              <a:t>«сталь закаляется при высоком огне и сильном охлаждении. Тогда она становится прочной и ничего не боится».</a:t>
            </a:r>
          </a:p>
          <a:p>
            <a:endParaRPr lang="ru-RU" sz="2800" b="1" dirty="0" smtClean="0"/>
          </a:p>
          <a:p>
            <a:r>
              <a:rPr lang="ru-RU" sz="2800" b="1" u="sng" dirty="0" smtClean="0"/>
              <a:t>«Как закалялась сталь» – книга о героическом поколении 20-х годов</a:t>
            </a:r>
            <a:r>
              <a:rPr lang="ru-RU" sz="2800" b="1" dirty="0" smtClean="0"/>
              <a:t>, о котором сказал Э.Багрицкий:</a:t>
            </a:r>
            <a:endParaRPr lang="ru-RU" sz="2800" b="1" dirty="0"/>
          </a:p>
        </p:txBody>
      </p:sp>
      <p:pic>
        <p:nvPicPr>
          <p:cNvPr id="3" name="Рисунок 2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3000364" cy="444498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428604"/>
            <a:ext cx="35004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Нас водила молодость</a:t>
            </a:r>
            <a:br>
              <a:rPr lang="ru-RU" sz="2400" b="1" dirty="0" smtClean="0"/>
            </a:br>
            <a:r>
              <a:rPr lang="ru-RU" sz="2400" b="1" dirty="0" smtClean="0"/>
              <a:t>В сабельный поход,</a:t>
            </a:r>
            <a:br>
              <a:rPr lang="ru-RU" sz="2400" b="1" dirty="0" smtClean="0"/>
            </a:br>
            <a:r>
              <a:rPr lang="ru-RU" sz="2400" b="1" dirty="0" smtClean="0"/>
              <a:t>Нас бросала молодость</a:t>
            </a:r>
            <a:br>
              <a:rPr lang="ru-RU" sz="2400" b="1" dirty="0" smtClean="0"/>
            </a:br>
            <a:r>
              <a:rPr lang="ru-RU" sz="2400" b="1" dirty="0" smtClean="0"/>
              <a:t>На </a:t>
            </a:r>
            <a:r>
              <a:rPr lang="ru-RU" sz="2400" b="1" dirty="0" err="1" smtClean="0"/>
              <a:t>кронштадтский</a:t>
            </a:r>
            <a:r>
              <a:rPr lang="ru-RU" sz="2400" b="1" dirty="0" smtClean="0"/>
              <a:t> лед.</a:t>
            </a:r>
            <a:br>
              <a:rPr lang="ru-RU" sz="2400" b="1" dirty="0" smtClean="0"/>
            </a:br>
            <a:r>
              <a:rPr lang="ru-RU" sz="2400" b="1" dirty="0" smtClean="0"/>
              <a:t>Боевые лошади</a:t>
            </a:r>
            <a:br>
              <a:rPr lang="ru-RU" sz="2400" b="1" dirty="0" smtClean="0"/>
            </a:br>
            <a:r>
              <a:rPr lang="ru-RU" sz="2400" b="1" dirty="0" smtClean="0"/>
              <a:t>Уносили нас,</a:t>
            </a:r>
            <a:br>
              <a:rPr lang="ru-RU" sz="2400" b="1" dirty="0" smtClean="0"/>
            </a:br>
            <a:r>
              <a:rPr lang="ru-RU" sz="2400" b="1" dirty="0" smtClean="0"/>
              <a:t>На широкой площади</a:t>
            </a:r>
            <a:br>
              <a:rPr lang="ru-RU" sz="2400" b="1" dirty="0" smtClean="0"/>
            </a:br>
            <a:r>
              <a:rPr lang="ru-RU" sz="2400" b="1" dirty="0" smtClean="0"/>
              <a:t>Убивали нас.</a:t>
            </a:r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400" b="1" dirty="0" smtClean="0"/>
              <a:t>Но в крови горячечной</a:t>
            </a:r>
            <a:br>
              <a:rPr lang="ru-RU" sz="2400" b="1" dirty="0" smtClean="0"/>
            </a:br>
            <a:r>
              <a:rPr lang="ru-RU" sz="2400" b="1" dirty="0" smtClean="0"/>
              <a:t>Подымались мы,</a:t>
            </a:r>
          </a:p>
          <a:p>
            <a:r>
              <a:rPr lang="ru-RU" sz="2400" b="1" dirty="0" smtClean="0"/>
              <a:t>Но глаза незрячие</a:t>
            </a:r>
            <a:br>
              <a:rPr lang="ru-RU" sz="2400" b="1" dirty="0" smtClean="0"/>
            </a:br>
            <a:r>
              <a:rPr lang="ru-RU" sz="2400" b="1" dirty="0" smtClean="0"/>
              <a:t>Открывали мы.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14282" y="4929198"/>
            <a:ext cx="72866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Возникай содружество ворона с бойцом -</a:t>
            </a:r>
            <a:br>
              <a:rPr lang="ru-RU" sz="2400" b="1" dirty="0" smtClean="0"/>
            </a:br>
            <a:r>
              <a:rPr lang="ru-RU" sz="2400" b="1" dirty="0" smtClean="0"/>
              <a:t>Укрепляйся, мужество, сталью и свинцом.</a:t>
            </a:r>
            <a:br>
              <a:rPr lang="ru-RU" sz="2400" b="1" dirty="0" smtClean="0"/>
            </a:br>
            <a:r>
              <a:rPr lang="ru-RU" sz="2400" b="1" dirty="0" smtClean="0"/>
              <a:t>Чтоб земля суровая кровью истекла,</a:t>
            </a:r>
            <a:br>
              <a:rPr lang="ru-RU" sz="2400" b="1" dirty="0" smtClean="0"/>
            </a:br>
            <a:r>
              <a:rPr lang="ru-RU" sz="2400" b="1" dirty="0" smtClean="0"/>
              <a:t>Чтобы юность новая из костей взошла...</a:t>
            </a:r>
            <a:endParaRPr lang="ru-RU" sz="2400" dirty="0"/>
          </a:p>
        </p:txBody>
      </p:sp>
      <p:pic>
        <p:nvPicPr>
          <p:cNvPr id="6" name="Рисунок 5" descr="загружено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571480"/>
            <a:ext cx="5224568" cy="3286124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714356"/>
            <a:ext cx="88582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Для этих ребят всё </a:t>
            </a:r>
            <a:r>
              <a:rPr lang="ru-RU" sz="2800" b="1" u="sng" dirty="0" smtClean="0"/>
              <a:t>начиналось с осознания себя людьми,</a:t>
            </a:r>
            <a:r>
              <a:rPr lang="ru-RU" sz="2800" b="1" dirty="0" smtClean="0"/>
              <a:t> с того, что они не могли пройти мимо «чужой </a:t>
            </a:r>
            <a:r>
              <a:rPr lang="ru-RU" sz="2800" b="1" dirty="0" err="1" smtClean="0"/>
              <a:t>растоптанности</a:t>
            </a:r>
            <a:r>
              <a:rPr lang="ru-RU" sz="2800" b="1" dirty="0" smtClean="0"/>
              <a:t>».</a:t>
            </a:r>
            <a:endParaRPr lang="ru-RU" sz="2800" b="1" dirty="0"/>
          </a:p>
        </p:txBody>
      </p:sp>
      <p:pic>
        <p:nvPicPr>
          <p:cNvPr id="3" name="Рисунок 2" descr="i_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2500306"/>
            <a:ext cx="3033615" cy="4013610"/>
          </a:xfrm>
          <a:prstGeom prst="rect">
            <a:avLst/>
          </a:prstGeom>
        </p:spPr>
      </p:pic>
      <p:pic>
        <p:nvPicPr>
          <p:cNvPr id="4" name="Рисунок 3" descr="i_0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2428868"/>
            <a:ext cx="3071802" cy="3997199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857232"/>
            <a:ext cx="88582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/>
              <a:t>«Братва отважная» </a:t>
            </a:r>
            <a:r>
              <a:rPr lang="ru-RU" sz="2800" b="1" dirty="0" smtClean="0"/>
              <a:t>нужна была времени. Но «биться в одиночку – жизни не перевернуть».</a:t>
            </a:r>
          </a:p>
          <a:p>
            <a:r>
              <a:rPr lang="ru-RU" sz="2800" b="1" dirty="0" smtClean="0"/>
              <a:t>Павка – живой, любознательный мальчишка – </a:t>
            </a:r>
            <a:r>
              <a:rPr lang="ru-RU" sz="2800" b="1" u="sng" dirty="0" smtClean="0"/>
              <a:t>полюбил людей подвига</a:t>
            </a:r>
            <a:r>
              <a:rPr lang="ru-RU" sz="2800" b="1" dirty="0" smtClean="0"/>
              <a:t>: </a:t>
            </a:r>
            <a:r>
              <a:rPr lang="ru-RU" sz="2800" b="1" i="1" dirty="0" smtClean="0">
                <a:solidFill>
                  <a:srgbClr val="002060"/>
                </a:solidFill>
              </a:rPr>
              <a:t>Гарибальди, Спартака, Овода...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3" name="Рисунок 2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3500438"/>
            <a:ext cx="2428892" cy="3033094"/>
          </a:xfrm>
          <a:prstGeom prst="rect">
            <a:avLst/>
          </a:prstGeom>
        </p:spPr>
      </p:pic>
      <p:pic>
        <p:nvPicPr>
          <p:cNvPr id="4" name="Рисунок 3" descr="look.com.ua-21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4" y="3500438"/>
            <a:ext cx="2286016" cy="3048022"/>
          </a:xfrm>
          <a:prstGeom prst="rect">
            <a:avLst/>
          </a:prstGeom>
        </p:spPr>
      </p:pic>
      <p:pic>
        <p:nvPicPr>
          <p:cNvPr id="5" name="Рисунок 4" descr="images.jpg"/>
          <p:cNvPicPr>
            <a:picLocks noChangeAspect="1"/>
          </p:cNvPicPr>
          <p:nvPr/>
        </p:nvPicPr>
        <p:blipFill>
          <a:blip r:embed="rId4"/>
          <a:srcRect l="18182" t="2273"/>
          <a:stretch>
            <a:fillRect/>
          </a:stretch>
        </p:blipFill>
        <p:spPr>
          <a:xfrm>
            <a:off x="6286512" y="3500438"/>
            <a:ext cx="2571768" cy="3071834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500042"/>
            <a:ext cx="8858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Ещё далеко то время, когда </a:t>
            </a:r>
            <a:r>
              <a:rPr lang="ru-RU" sz="2800" b="1" u="sng" dirty="0" smtClean="0"/>
              <a:t>коммунисты-наставники скажут: </a:t>
            </a:r>
            <a:r>
              <a:rPr lang="ru-RU" sz="2800" b="1" i="1" u="sng" dirty="0" smtClean="0">
                <a:solidFill>
                  <a:srgbClr val="002060"/>
                </a:solidFill>
              </a:rPr>
              <a:t>«Цены им нет! Вот где сталь закаляется</a:t>
            </a:r>
            <a:r>
              <a:rPr lang="ru-RU" sz="2800" b="1" i="1" u="sng" dirty="0" smtClean="0">
                <a:solidFill>
                  <a:srgbClr val="002060"/>
                </a:solidFill>
              </a:rPr>
              <a:t>!»</a:t>
            </a:r>
            <a:endParaRPr lang="ru-RU" sz="2800" b="1" i="1" u="sng" dirty="0" smtClean="0">
              <a:solidFill>
                <a:srgbClr val="002060"/>
              </a:solidFill>
            </a:endParaRPr>
          </a:p>
        </p:txBody>
      </p:sp>
      <p:pic>
        <p:nvPicPr>
          <p:cNvPr id="3" name="Рисунок 2" descr="image062.jpg"/>
          <p:cNvPicPr>
            <a:picLocks noChangeAspect="1"/>
          </p:cNvPicPr>
          <p:nvPr/>
        </p:nvPicPr>
        <p:blipFill>
          <a:blip r:embed="rId2"/>
          <a:srcRect l="17619" t="10416" r="9172" b="9375"/>
          <a:stretch>
            <a:fillRect/>
          </a:stretch>
        </p:blipFill>
        <p:spPr>
          <a:xfrm>
            <a:off x="5766948" y="1857364"/>
            <a:ext cx="3377052" cy="500063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5720" y="1785926"/>
            <a:ext cx="52149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/>
              <a:t>Чтобы заслужить</a:t>
            </a:r>
            <a:r>
              <a:rPr lang="ru-RU" sz="2800" b="1" dirty="0" smtClean="0"/>
              <a:t> такое, </a:t>
            </a:r>
            <a:r>
              <a:rPr lang="ru-RU" sz="2800" b="1" u="sng" dirty="0" smtClean="0"/>
              <a:t>надо</a:t>
            </a:r>
            <a:r>
              <a:rPr lang="ru-RU" sz="2800" b="1" dirty="0" smtClean="0"/>
              <a:t> было </a:t>
            </a:r>
            <a:r>
              <a:rPr lang="ru-RU" sz="2800" b="1" u="sng" dirty="0" smtClean="0"/>
              <a:t>пройти</a:t>
            </a:r>
            <a:r>
              <a:rPr lang="ru-RU" sz="2800" b="1" dirty="0" smtClean="0"/>
              <a:t> 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/>
              <a:t>огонь революции и гражданской войны,  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/>
              <a:t>школу подполья, 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/>
              <a:t>бетонный пол банды Орлика,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/>
              <a:t> голод, холод и тиф узкоколейки в Боярке, когда </a:t>
            </a:r>
            <a:r>
              <a:rPr lang="ru-RU" sz="2800" b="1" i="1" dirty="0" smtClean="0">
                <a:solidFill>
                  <a:srgbClr val="002060"/>
                </a:solidFill>
              </a:rPr>
              <a:t>«построить было нельзя, но и не построить нельзя</a:t>
            </a:r>
            <a:r>
              <a:rPr lang="ru-RU" sz="2800" b="1" i="1" dirty="0" smtClean="0">
                <a:solidFill>
                  <a:srgbClr val="002060"/>
                </a:solidFill>
              </a:rPr>
              <a:t>».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857232"/>
            <a:ext cx="88582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>
                <a:solidFill>
                  <a:srgbClr val="002060"/>
                </a:solidFill>
              </a:rPr>
              <a:t>Поколение максималистов во всем</a:t>
            </a:r>
            <a:r>
              <a:rPr lang="ru-RU" sz="2800" b="1" dirty="0" smtClean="0">
                <a:solidFill>
                  <a:srgbClr val="002060"/>
                </a:solidFill>
              </a:rPr>
              <a:t>:</a:t>
            </a:r>
          </a:p>
          <a:p>
            <a:endParaRPr lang="ru-RU" sz="2800" b="1" dirty="0" smtClean="0"/>
          </a:p>
          <a:p>
            <a:pPr>
              <a:buFont typeface="Wingdings" pitchFamily="2" charset="2"/>
              <a:buChar char="ü"/>
            </a:pPr>
            <a:r>
              <a:rPr lang="ru-RU" sz="2800" b="1" dirty="0" smtClean="0"/>
              <a:t>не смог Павел пройти все дороги гражданской войны (ранен);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/>
              <a:t>удивляет врачей, что не стонет: </a:t>
            </a:r>
            <a:r>
              <a:rPr lang="ru-RU" sz="2800" b="1" i="1" dirty="0" smtClean="0"/>
              <a:t>«Читайте Овода» - тогда узнаете»;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/>
              <a:t>со стройки узкоколейки не уедут комсомольцы даже тогда, когда смены не будет (и не в счет  тот, кто предал «</a:t>
            </a:r>
            <a:r>
              <a:rPr lang="ru-RU" sz="2800" b="1" dirty="0" err="1" smtClean="0"/>
              <a:t>комсу</a:t>
            </a:r>
            <a:r>
              <a:rPr lang="ru-RU" sz="2800" b="1" dirty="0" smtClean="0"/>
              <a:t>», назвав комсомольский билет «кусочком картона», из-за которого не стоит рисковать здоровьем»)...</a:t>
            </a:r>
            <a:endParaRPr lang="ru-RU" sz="2800" b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571481"/>
            <a:ext cx="8858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>
                <a:solidFill>
                  <a:srgbClr val="002060"/>
                </a:solidFill>
              </a:rPr>
              <a:t>Принцип </a:t>
            </a:r>
            <a:r>
              <a:rPr lang="ru-RU" sz="2800" b="1" u="sng" dirty="0" err="1" smtClean="0">
                <a:solidFill>
                  <a:srgbClr val="002060"/>
                </a:solidFill>
              </a:rPr>
              <a:t>корчагинского</a:t>
            </a:r>
            <a:r>
              <a:rPr lang="ru-RU" sz="2800" b="1" u="sng" dirty="0" smtClean="0">
                <a:solidFill>
                  <a:srgbClr val="002060"/>
                </a:solidFill>
              </a:rPr>
              <a:t> поколения – борьба</a:t>
            </a:r>
            <a:r>
              <a:rPr lang="ru-RU" sz="2800" b="1" u="sng" dirty="0" smtClean="0">
                <a:solidFill>
                  <a:srgbClr val="002060"/>
                </a:solidFill>
              </a:rPr>
              <a:t>.</a:t>
            </a:r>
            <a:endParaRPr lang="ru-RU" sz="2800" b="1" u="sng" dirty="0" smtClean="0">
              <a:solidFill>
                <a:srgbClr val="002060"/>
              </a:solidFill>
            </a:endParaRPr>
          </a:p>
        </p:txBody>
      </p:sp>
      <p:pic>
        <p:nvPicPr>
          <p:cNvPr id="3" name="Рисунок 2" descr="2270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56" y="2143116"/>
            <a:ext cx="3505200" cy="4445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5720" y="1285860"/>
            <a:ext cx="52149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Став секретарём комсомольской ячейки в мастерских, Павел организует ребят на </a:t>
            </a:r>
            <a:r>
              <a:rPr lang="ru-RU" sz="2800" b="1" u="sng" dirty="0" smtClean="0"/>
              <a:t>борьбу с разгильдяйством и расхлябанностью, за чистоту и порядок </a:t>
            </a:r>
            <a:endParaRPr lang="ru-RU" sz="2800" b="1" u="sng" dirty="0" smtClean="0"/>
          </a:p>
          <a:p>
            <a:r>
              <a:rPr lang="ru-RU" sz="2800" b="1" i="1" dirty="0" smtClean="0"/>
              <a:t>(</a:t>
            </a:r>
            <a:r>
              <a:rPr lang="ru-RU" sz="2800" b="1" i="1" dirty="0" smtClean="0"/>
              <a:t>например, потребует исключения Кости </a:t>
            </a:r>
            <a:r>
              <a:rPr lang="ru-RU" sz="2800" b="1" i="1" dirty="0" err="1" smtClean="0"/>
              <a:t>Фидина</a:t>
            </a:r>
            <a:r>
              <a:rPr lang="ru-RU" sz="2800" b="1" i="1" dirty="0" smtClean="0"/>
              <a:t> из комсомола за халатное отношение к дорогому инструменту</a:t>
            </a:r>
            <a:r>
              <a:rPr lang="ru-RU" sz="2800" b="1" i="1" dirty="0" smtClean="0"/>
              <a:t>).</a:t>
            </a:r>
            <a:endParaRPr lang="ru-RU" sz="28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571480"/>
            <a:ext cx="88582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/>
              <a:t>Нравственные позиции этого поколения</a:t>
            </a:r>
            <a:r>
              <a:rPr lang="ru-RU" sz="2800" b="1" dirty="0" smtClean="0"/>
              <a:t> очевидны не только за </a:t>
            </a:r>
            <a:r>
              <a:rPr lang="ru-RU" sz="2800" b="1" u="sng" dirty="0" smtClean="0"/>
              <a:t>чистоту партийных рядов</a:t>
            </a:r>
            <a:r>
              <a:rPr lang="ru-RU" sz="2800" b="1" dirty="0" smtClean="0"/>
              <a:t>, но и за чистоту </a:t>
            </a:r>
            <a:r>
              <a:rPr lang="ru-RU" sz="2800" b="1" u="sng" dirty="0" smtClean="0"/>
              <a:t>человеческих отношений</a:t>
            </a:r>
            <a:r>
              <a:rPr lang="ru-RU" sz="2800" b="1" dirty="0" smtClean="0"/>
              <a:t>.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«Я никогда не примирюсь с тем, что революционер-коммунист может быть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похабнейшей</a:t>
            </a:r>
            <a:r>
              <a:rPr lang="ru-RU" sz="2800" b="1" i="1" dirty="0" smtClean="0">
                <a:solidFill>
                  <a:srgbClr val="002060"/>
                </a:solidFill>
              </a:rPr>
              <a:t> скотиной», </a:t>
            </a:r>
            <a:r>
              <a:rPr lang="ru-RU" sz="2800" b="1" dirty="0" smtClean="0"/>
              <a:t>- так объяснил Павел товарищам, за что он ударил пошляка </a:t>
            </a:r>
            <a:r>
              <a:rPr lang="ru-RU" sz="2800" b="1" dirty="0" err="1" smtClean="0"/>
              <a:t>Файло</a:t>
            </a:r>
            <a:r>
              <a:rPr lang="ru-RU" sz="2800" b="1" dirty="0" smtClean="0"/>
              <a:t> табуретом.</a:t>
            </a:r>
          </a:p>
          <a:p>
            <a:endParaRPr lang="ru-RU" sz="2800" b="1" dirty="0"/>
          </a:p>
        </p:txBody>
      </p:sp>
      <p:pic>
        <p:nvPicPr>
          <p:cNvPr id="3" name="Рисунок 2" descr="889d07a02a73acec0a23701362d4ffa6.previe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3857628"/>
            <a:ext cx="3643338" cy="2717323"/>
          </a:xfrm>
          <a:prstGeom prst="rect">
            <a:avLst/>
          </a:prstGeom>
        </p:spPr>
      </p:pic>
      <p:pic>
        <p:nvPicPr>
          <p:cNvPr id="4" name="Рисунок 3" descr="495_150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4000504"/>
            <a:ext cx="3143272" cy="2567557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857232"/>
            <a:ext cx="88582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Это </a:t>
            </a:r>
            <a:r>
              <a:rPr lang="ru-RU" sz="2800" b="1" dirty="0" smtClean="0"/>
              <a:t>и </a:t>
            </a:r>
            <a:r>
              <a:rPr lang="ru-RU" sz="2800" b="1" u="sng" dirty="0" smtClean="0"/>
              <a:t>борьба за Тоню</a:t>
            </a:r>
            <a:r>
              <a:rPr lang="ru-RU" sz="2800" b="1" dirty="0" smtClean="0"/>
              <a:t>, дочь лесничего, оказавшаяся безрезультатной: в разных ритмах бились их сердца.</a:t>
            </a:r>
          </a:p>
          <a:p>
            <a:r>
              <a:rPr lang="ru-RU" sz="2800" b="1" u="sng" dirty="0" smtClean="0"/>
              <a:t>За Таю</a:t>
            </a:r>
            <a:r>
              <a:rPr lang="ru-RU" sz="2800" b="1" dirty="0" smtClean="0"/>
              <a:t>, гибнущую в мещанской семье.</a:t>
            </a:r>
            <a:endParaRPr lang="ru-RU" sz="2800" b="1" dirty="0"/>
          </a:p>
        </p:txBody>
      </p:sp>
      <p:pic>
        <p:nvPicPr>
          <p:cNvPr id="3" name="Рисунок 2" descr="i_0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3770" y="2928934"/>
            <a:ext cx="4465916" cy="3429024"/>
          </a:xfrm>
          <a:prstGeom prst="rect">
            <a:avLst/>
          </a:prstGeom>
        </p:spPr>
      </p:pic>
      <p:pic>
        <p:nvPicPr>
          <p:cNvPr id="4" name="Рисунок 3" descr="i_0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2928934"/>
            <a:ext cx="2786082" cy="347386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857232"/>
            <a:ext cx="88582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/>
              <a:t>Корчагинцы</a:t>
            </a:r>
            <a:r>
              <a:rPr lang="ru-RU" sz="2800" b="1" dirty="0" smtClean="0"/>
              <a:t> умеют быть </a:t>
            </a:r>
            <a:r>
              <a:rPr lang="ru-RU" sz="2800" b="1" u="sng" dirty="0" smtClean="0"/>
              <a:t>верными друзьями</a:t>
            </a:r>
            <a:r>
              <a:rPr lang="ru-RU" sz="2800" b="1" dirty="0" smtClean="0"/>
              <a:t>. Став коммунистами, они </a:t>
            </a:r>
            <a:r>
              <a:rPr lang="ru-RU" sz="2800" b="1" u="sng" dirty="0" smtClean="0"/>
              <a:t>учат молодых</a:t>
            </a:r>
            <a:r>
              <a:rPr lang="ru-RU" sz="2800" b="1" dirty="0" smtClean="0"/>
              <a:t>, как когда-то учили их.</a:t>
            </a:r>
            <a:endParaRPr lang="ru-RU" sz="2800" b="1" dirty="0"/>
          </a:p>
        </p:txBody>
      </p:sp>
      <p:pic>
        <p:nvPicPr>
          <p:cNvPr id="3" name="Рисунок 2" descr="i_0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56" y="2357430"/>
            <a:ext cx="3310204" cy="4142959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642918"/>
            <a:ext cx="88582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Вот таким </a:t>
            </a:r>
            <a:r>
              <a:rPr lang="ru-RU" sz="2800" b="1" u="sng" dirty="0" smtClean="0"/>
              <a:t>стойким и закаленным</a:t>
            </a:r>
            <a:r>
              <a:rPr lang="ru-RU" sz="2800" b="1" dirty="0" smtClean="0"/>
              <a:t> встретит Корчагин страшную беду – слепоту и неподвижность.</a:t>
            </a:r>
          </a:p>
          <a:p>
            <a:r>
              <a:rPr lang="ru-RU" sz="2800" b="1" dirty="0" smtClean="0"/>
              <a:t>И начнется </a:t>
            </a:r>
            <a:r>
              <a:rPr lang="ru-RU" sz="2800" b="1" u="sng" dirty="0" smtClean="0"/>
              <a:t>борьба за возвращение в строй</a:t>
            </a:r>
            <a:r>
              <a:rPr lang="ru-RU" sz="2800" b="1" dirty="0" smtClean="0"/>
              <a:t> с новым уже оружием – книгой.</a:t>
            </a:r>
          </a:p>
          <a:p>
            <a:r>
              <a:rPr lang="ru-RU" sz="2800" b="1" u="sng" dirty="0" smtClean="0"/>
              <a:t>Это его цель</a:t>
            </a:r>
            <a:r>
              <a:rPr lang="ru-RU" sz="2800" b="1" dirty="0" smtClean="0"/>
              <a:t>. Он добился её и не </a:t>
            </a:r>
            <a:r>
              <a:rPr lang="ru-RU" sz="2800" b="1" i="1" dirty="0" smtClean="0"/>
              <a:t>«шлёпнул» </a:t>
            </a:r>
            <a:r>
              <a:rPr lang="ru-RU" sz="2800" b="1" dirty="0" smtClean="0"/>
              <a:t>себя, ибо это малодушие.</a:t>
            </a:r>
            <a:endParaRPr lang="ru-RU" sz="2800" b="1" dirty="0"/>
          </a:p>
        </p:txBody>
      </p:sp>
      <p:pic>
        <p:nvPicPr>
          <p:cNvPr id="3" name="Рисунок 2" descr="i_0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3169382"/>
            <a:ext cx="5214942" cy="3688618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642918"/>
            <a:ext cx="8858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Когда-то на братской могиле Корчагин дал клятву: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1571612"/>
            <a:ext cx="8858280" cy="48320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«Самое </a:t>
            </a:r>
            <a:r>
              <a:rPr lang="ru-RU" sz="2800" b="1" i="1" dirty="0" smtClean="0">
                <a:solidFill>
                  <a:srgbClr val="002060"/>
                </a:solidFill>
              </a:rPr>
              <a:t>дорогое у человека — это жизнь. Она даётся ему один раз, и прожить её надо так, чтобы не было мучительно больно за бесцельно прожитые годы, чтобы не жёг позор за подленькое и мелочное прошлое и чтобы, умирая, смог сказать: вся жизнь и все силы были отданы самому прекрасному в мире — борьбе за освобождение человечества. И надо спешить жить. Ведь болезнь или какая-либо нелепая случайность могут прервать её. Умей жить и тогда, когда жизнь становится невыносимой. Сделай её </a:t>
            </a:r>
            <a:r>
              <a:rPr lang="ru-RU" sz="2800" b="1" i="1" dirty="0" smtClean="0">
                <a:solidFill>
                  <a:srgbClr val="002060"/>
                </a:solidFill>
              </a:rPr>
              <a:t>полезной».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857232"/>
            <a:ext cx="8858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Книга Н.Островского не нуждалась в протекциях и легла на стол каждого советского человека в 30-е годы. 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2428868"/>
            <a:ext cx="62151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/>
              <a:t>Судьба романа уникальна</a:t>
            </a:r>
            <a:r>
              <a:rPr lang="ru-RU" sz="2800" b="1" dirty="0" smtClean="0"/>
              <a:t>:</a:t>
            </a:r>
          </a:p>
          <a:p>
            <a:r>
              <a:rPr lang="ru-RU" sz="2800" b="1" dirty="0" smtClean="0"/>
              <a:t>Он </a:t>
            </a:r>
            <a:r>
              <a:rPr lang="ru-RU" sz="2800" b="1" u="sng" dirty="0" smtClean="0"/>
              <a:t>обошел весь мир, стал учебником жизни, воевал в годы Великой Отечественной войны</a:t>
            </a:r>
            <a:r>
              <a:rPr lang="ru-RU" sz="2800" b="1" u="sng" dirty="0" smtClean="0"/>
              <a:t>...</a:t>
            </a:r>
          </a:p>
          <a:p>
            <a:endParaRPr lang="ru-RU" sz="2800" b="1" u="sng" dirty="0" smtClean="0"/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«Лучше всех воюет покойный Николай Островский», </a:t>
            </a:r>
            <a:r>
              <a:rPr lang="ru-RU" sz="2800" b="1" dirty="0" smtClean="0"/>
              <a:t>- писал И.Андроников.</a:t>
            </a:r>
          </a:p>
          <a:p>
            <a:r>
              <a:rPr lang="ru-RU" sz="2800" b="1" dirty="0" smtClean="0"/>
              <a:t> </a:t>
            </a:r>
            <a:endParaRPr lang="ru-RU" sz="2800" b="1" dirty="0"/>
          </a:p>
        </p:txBody>
      </p:sp>
      <p:pic>
        <p:nvPicPr>
          <p:cNvPr id="4" name="Рисунок 3" descr="15610623871907.jpg"/>
          <p:cNvPicPr>
            <a:picLocks noChangeAspect="1"/>
          </p:cNvPicPr>
          <p:nvPr/>
        </p:nvPicPr>
        <p:blipFill>
          <a:blip r:embed="rId2"/>
          <a:srcRect l="5948" t="3875" r="4254" b="2750"/>
          <a:stretch>
            <a:fillRect/>
          </a:stretch>
        </p:blipFill>
        <p:spPr>
          <a:xfrm>
            <a:off x="6429388" y="2347995"/>
            <a:ext cx="2500330" cy="3915611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857232"/>
            <a:ext cx="8858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Пробитые пулями, залитые кровью вернулись книги с войны.</a:t>
            </a:r>
            <a:endParaRPr lang="ru-RU" sz="2800" b="1" dirty="0"/>
          </a:p>
        </p:txBody>
      </p:sp>
      <p:pic>
        <p:nvPicPr>
          <p:cNvPr id="3" name="Рисунок 2" descr="481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857496"/>
            <a:ext cx="2197742" cy="3286148"/>
          </a:xfrm>
          <a:prstGeom prst="rect">
            <a:avLst/>
          </a:prstGeom>
        </p:spPr>
      </p:pic>
      <p:pic>
        <p:nvPicPr>
          <p:cNvPr id="4" name="Рисунок 3" descr="i.jpg"/>
          <p:cNvPicPr>
            <a:picLocks noChangeAspect="1"/>
          </p:cNvPicPr>
          <p:nvPr/>
        </p:nvPicPr>
        <p:blipFill>
          <a:blip r:embed="rId3"/>
          <a:srcRect l="21951" r="21951"/>
          <a:stretch>
            <a:fillRect/>
          </a:stretch>
        </p:blipFill>
        <p:spPr>
          <a:xfrm>
            <a:off x="2714612" y="1785926"/>
            <a:ext cx="2000264" cy="3565688"/>
          </a:xfrm>
          <a:prstGeom prst="rect">
            <a:avLst/>
          </a:prstGeom>
        </p:spPr>
      </p:pic>
      <p:pic>
        <p:nvPicPr>
          <p:cNvPr id="5" name="Рисунок 4" descr="i (1).jpg"/>
          <p:cNvPicPr>
            <a:picLocks noChangeAspect="1"/>
          </p:cNvPicPr>
          <p:nvPr/>
        </p:nvPicPr>
        <p:blipFill>
          <a:blip r:embed="rId4"/>
          <a:srcRect l="20000" r="17778" b="-2222"/>
          <a:stretch>
            <a:fillRect/>
          </a:stretch>
        </p:blipFill>
        <p:spPr>
          <a:xfrm>
            <a:off x="6929454" y="3286124"/>
            <a:ext cx="2000264" cy="3286148"/>
          </a:xfrm>
          <a:prstGeom prst="rect">
            <a:avLst/>
          </a:prstGeom>
        </p:spPr>
      </p:pic>
      <p:pic>
        <p:nvPicPr>
          <p:cNvPr id="6" name="Рисунок 5" descr="004_20_display360.jpg"/>
          <p:cNvPicPr>
            <a:picLocks noChangeAspect="1"/>
          </p:cNvPicPr>
          <p:nvPr/>
        </p:nvPicPr>
        <p:blipFill>
          <a:blip r:embed="rId5"/>
          <a:srcRect l="31250" t="4167" r="10416" b="6249"/>
          <a:stretch>
            <a:fillRect/>
          </a:stretch>
        </p:blipFill>
        <p:spPr>
          <a:xfrm>
            <a:off x="4929190" y="1571612"/>
            <a:ext cx="2000264" cy="3071834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0_cbd85_1c4c3a57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8" y="0"/>
            <a:ext cx="2000232" cy="3651852"/>
          </a:xfrm>
          <a:prstGeom prst="rect">
            <a:avLst/>
          </a:prstGeom>
        </p:spPr>
      </p:pic>
      <p:pic>
        <p:nvPicPr>
          <p:cNvPr id="4" name="Рисунок 3" descr="47551175-x_a115b805.jpg"/>
          <p:cNvPicPr>
            <a:picLocks noChangeAspect="1"/>
          </p:cNvPicPr>
          <p:nvPr/>
        </p:nvPicPr>
        <p:blipFill>
          <a:blip r:embed="rId3"/>
          <a:srcRect l="15124" t="3125" r="22099" b="16666"/>
          <a:stretch>
            <a:fillRect/>
          </a:stretch>
        </p:blipFill>
        <p:spPr>
          <a:xfrm>
            <a:off x="6500826" y="3143248"/>
            <a:ext cx="1920477" cy="328614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4282" y="500042"/>
            <a:ext cx="664373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800" b="1" dirty="0" smtClean="0"/>
              <a:t>Книга вернула к жизни санитарку </a:t>
            </a:r>
            <a:r>
              <a:rPr lang="ru-RU" sz="2800" b="1" i="1" dirty="0" smtClean="0"/>
              <a:t>Зинаиду </a:t>
            </a:r>
            <a:r>
              <a:rPr lang="ru-RU" sz="2800" b="1" i="1" dirty="0" err="1" smtClean="0"/>
              <a:t>Туснолобову</a:t>
            </a:r>
            <a:r>
              <a:rPr lang="ru-RU" sz="2800" b="1" dirty="0" smtClean="0"/>
              <a:t>, оставшуюся без рук и без ног, ставшую диктором минского радио.</a:t>
            </a:r>
          </a:p>
          <a:p>
            <a:pPr>
              <a:buFont typeface="Wingdings" pitchFamily="2" charset="2"/>
              <a:buChar char="q"/>
            </a:pPr>
            <a:r>
              <a:rPr lang="ru-RU" sz="2800" b="1" dirty="0" smtClean="0"/>
              <a:t>Об этой книге думал в тяжелые минуты </a:t>
            </a:r>
            <a:r>
              <a:rPr lang="ru-RU" sz="2800" b="1" i="1" dirty="0" err="1" smtClean="0"/>
              <a:t>А.Маресьев</a:t>
            </a:r>
            <a:r>
              <a:rPr lang="ru-RU" sz="2800" b="1" i="1" dirty="0" smtClean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ru-RU" sz="2800" b="1" dirty="0" smtClean="0"/>
              <a:t>О ней вспоминаешь, читая очерк </a:t>
            </a:r>
            <a:r>
              <a:rPr lang="ru-RU" sz="2800" b="1" i="1" dirty="0" smtClean="0"/>
              <a:t>К.Симонова «В свои 18 лет» </a:t>
            </a:r>
            <a:r>
              <a:rPr lang="ru-RU" sz="2800" b="1" dirty="0" smtClean="0"/>
              <a:t>о подвиге 18-летнего тракториста Анатолия </a:t>
            </a:r>
            <a:r>
              <a:rPr lang="ru-RU" sz="2800" b="1" dirty="0" err="1" smtClean="0"/>
              <a:t>Мерзлова</a:t>
            </a:r>
            <a:r>
              <a:rPr lang="ru-RU" sz="2800" b="1" dirty="0" smtClean="0"/>
              <a:t>, погибшего при спасении хлеба.</a:t>
            </a:r>
          </a:p>
          <a:p>
            <a:pPr>
              <a:buFont typeface="Wingdings" pitchFamily="2" charset="2"/>
              <a:buChar char="q"/>
            </a:pPr>
            <a:r>
              <a:rPr lang="ru-RU" sz="2800" b="1" dirty="0" smtClean="0"/>
              <a:t>А </a:t>
            </a:r>
            <a:r>
              <a:rPr lang="ru-RU" sz="2800" b="1" i="1" dirty="0" smtClean="0"/>
              <a:t>подвиг молодежи</a:t>
            </a:r>
            <a:r>
              <a:rPr lang="ru-RU" sz="2800" b="1" dirty="0" smtClean="0"/>
              <a:t>, построившей БАМ, КАМАЗ, Братскую ГЭС?...</a:t>
            </a:r>
            <a:endParaRPr lang="ru-RU" sz="2800" b="1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14744" y="785794"/>
            <a:ext cx="54292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И когда газета «Комсомольская правда» проводила </a:t>
            </a:r>
            <a:r>
              <a:rPr lang="ru-RU" sz="2800" b="1" u="sng" dirty="0" smtClean="0"/>
              <a:t>анкету </a:t>
            </a:r>
            <a:endParaRPr lang="ru-RU" sz="2800" b="1" u="sng" dirty="0" smtClean="0"/>
          </a:p>
          <a:p>
            <a:r>
              <a:rPr lang="ru-RU" sz="2800" b="1" u="sng" dirty="0" smtClean="0"/>
              <a:t>«</a:t>
            </a:r>
            <a:r>
              <a:rPr lang="ru-RU" sz="2800" b="1" u="sng" dirty="0" smtClean="0"/>
              <a:t>На Марс – с чем?»</a:t>
            </a:r>
            <a:r>
              <a:rPr lang="ru-RU" sz="2800" b="1" dirty="0" smtClean="0"/>
              <a:t>, </a:t>
            </a:r>
            <a:endParaRPr lang="ru-RU" sz="2800" b="1" dirty="0" smtClean="0"/>
          </a:p>
          <a:p>
            <a:r>
              <a:rPr lang="ru-RU" sz="2800" b="1" dirty="0" smtClean="0"/>
              <a:t>многие </a:t>
            </a:r>
            <a:r>
              <a:rPr lang="ru-RU" sz="2800" b="1" dirty="0" smtClean="0"/>
              <a:t>откликнулись</a:t>
            </a:r>
            <a:r>
              <a:rPr lang="ru-RU" sz="2800" b="1" dirty="0" smtClean="0"/>
              <a:t>: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«</a:t>
            </a:r>
            <a:r>
              <a:rPr lang="ru-RU" sz="2800" b="1" i="1" dirty="0" smtClean="0">
                <a:solidFill>
                  <a:srgbClr val="002060"/>
                </a:solidFill>
              </a:rPr>
              <a:t>С книгой Н.Островского </a:t>
            </a:r>
            <a:endParaRPr lang="ru-RU" sz="2800" b="1" i="1" dirty="0" smtClean="0">
              <a:solidFill>
                <a:srgbClr val="002060"/>
              </a:solidFill>
            </a:endParaRP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«</a:t>
            </a:r>
            <a:r>
              <a:rPr lang="ru-RU" sz="2800" b="1" i="1" dirty="0" smtClean="0">
                <a:solidFill>
                  <a:srgbClr val="002060"/>
                </a:solidFill>
              </a:rPr>
              <a:t>Как закалялась сталь».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3" name="Рисунок 2" descr="10056408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357166"/>
            <a:ext cx="3099271" cy="4548196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_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85728"/>
            <a:ext cx="4773006" cy="631904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1372</Words>
  <Application>Microsoft Office PowerPoint</Application>
  <PresentationFormat>Экран (4:3)</PresentationFormat>
  <Paragraphs>99</Paragraphs>
  <Slides>37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Николай Островский «Как закалялась сталь»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83</cp:revision>
  <dcterms:created xsi:type="dcterms:W3CDTF">2015-03-01T16:53:33Z</dcterms:created>
  <dcterms:modified xsi:type="dcterms:W3CDTF">2015-03-02T15:55:04Z</dcterms:modified>
</cp:coreProperties>
</file>