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notesMasterIdLst>
    <p:notesMasterId r:id="rId35"/>
  </p:notesMasterIdLst>
  <p:sldIdLst>
    <p:sldId id="256" r:id="rId2"/>
    <p:sldId id="270" r:id="rId3"/>
    <p:sldId id="263" r:id="rId4"/>
    <p:sldId id="271" r:id="rId5"/>
    <p:sldId id="276" r:id="rId6"/>
    <p:sldId id="264" r:id="rId7"/>
    <p:sldId id="274" r:id="rId8"/>
    <p:sldId id="277" r:id="rId9"/>
    <p:sldId id="278" r:id="rId10"/>
    <p:sldId id="287" r:id="rId11"/>
    <p:sldId id="273" r:id="rId12"/>
    <p:sldId id="262" r:id="rId13"/>
    <p:sldId id="280" r:id="rId14"/>
    <p:sldId id="275" r:id="rId15"/>
    <p:sldId id="260" r:id="rId16"/>
    <p:sldId id="261" r:id="rId17"/>
    <p:sldId id="258" r:id="rId18"/>
    <p:sldId id="257" r:id="rId19"/>
    <p:sldId id="259" r:id="rId20"/>
    <p:sldId id="286" r:id="rId21"/>
    <p:sldId id="279" r:id="rId22"/>
    <p:sldId id="288" r:id="rId23"/>
    <p:sldId id="289" r:id="rId24"/>
    <p:sldId id="290" r:id="rId25"/>
    <p:sldId id="284" r:id="rId26"/>
    <p:sldId id="285" r:id="rId27"/>
    <p:sldId id="281" r:id="rId28"/>
    <p:sldId id="291" r:id="rId29"/>
    <p:sldId id="292" r:id="rId30"/>
    <p:sldId id="293" r:id="rId31"/>
    <p:sldId id="294" r:id="rId32"/>
    <p:sldId id="295" r:id="rId33"/>
    <p:sldId id="283"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7" d="100"/>
          <a:sy n="67" d="100"/>
        </p:scale>
        <p:origin x="-52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4D367D-ADA0-4A29-8198-433030CA5E05}" type="datetimeFigureOut">
              <a:rPr lang="ru-RU" smtClean="0"/>
              <a:pPr/>
              <a:t>01.05.2018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1C2788-12FA-4E29-AD44-A578EAFE0B32}"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51C2788-12FA-4E29-AD44-A578EAFE0B32}"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51C2788-12FA-4E29-AD44-A578EAFE0B32}" type="slidenum">
              <a:rPr lang="ru-RU" smtClean="0"/>
              <a:pPr/>
              <a:t>15</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51C2788-12FA-4E29-AD44-A578EAFE0B32}" type="slidenum">
              <a:rPr lang="ru-RU" smtClean="0"/>
              <a:pPr/>
              <a:t>28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0ACBC31-4AF8-440D-B1FB-DAC7587C2298}" type="datetimeFigureOut">
              <a:rPr lang="ru-RU" smtClean="0"/>
              <a:pPr/>
              <a:t>01.05.2018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9D8E99F-0BA0-42CC-B756-3AB6EB23096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CBC31-4AF8-440D-B1FB-DAC7587C2298}" type="datetimeFigureOut">
              <a:rPr lang="ru-RU" smtClean="0"/>
              <a:pPr/>
              <a:t>01.05.2018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D8E99F-0BA0-42CC-B756-3AB6EB23096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3143248"/>
            <a:ext cx="6572264" cy="1470025"/>
          </a:xfrm>
        </p:spPr>
        <p:txBody>
          <a:bodyPr>
            <a:noAutofit/>
          </a:bodyPr>
          <a:lstStyle/>
          <a:p>
            <a:r>
              <a:rPr lang="ru-RU" sz="4800" b="1" dirty="0" smtClean="0"/>
              <a:t>Андрей Вознесенский «Ров»</a:t>
            </a:r>
            <a:endParaRPr lang="ru-RU" sz="4800" b="1" dirty="0"/>
          </a:p>
        </p:txBody>
      </p:sp>
      <p:sp>
        <p:nvSpPr>
          <p:cNvPr id="3" name="Подзаголовок 2"/>
          <p:cNvSpPr>
            <a:spLocks noGrp="1"/>
          </p:cNvSpPr>
          <p:nvPr>
            <p:ph type="subTitle" idx="1"/>
          </p:nvPr>
        </p:nvSpPr>
        <p:spPr>
          <a:xfrm>
            <a:off x="0" y="4929198"/>
            <a:ext cx="6357950" cy="857256"/>
          </a:xfrm>
        </p:spPr>
        <p:txBody>
          <a:bodyPr>
            <a:normAutofit fontScale="92500"/>
          </a:bodyPr>
          <a:lstStyle/>
          <a:p>
            <a:r>
              <a:rPr lang="ru-RU" sz="3600" b="1" i="1" dirty="0" smtClean="0">
                <a:solidFill>
                  <a:srgbClr val="002060"/>
                </a:solidFill>
              </a:rPr>
              <a:t>Аналитическое чтение поэмы</a:t>
            </a:r>
            <a:endParaRPr lang="ru-RU" sz="3600" b="1" i="1" dirty="0">
              <a:solidFill>
                <a:srgbClr val="002060"/>
              </a:solidFill>
            </a:endParaRPr>
          </a:p>
        </p:txBody>
      </p:sp>
      <p:pic>
        <p:nvPicPr>
          <p:cNvPr id="4" name="Рисунок 3" descr="35ecdf861d5bbed4b3f727eab1c1c3f0_ca240d7e498fedb93299da931a0ea97e.jpg"/>
          <p:cNvPicPr>
            <a:picLocks noChangeAspect="1"/>
          </p:cNvPicPr>
          <p:nvPr/>
        </p:nvPicPr>
        <p:blipFill>
          <a:blip r:embed="rId2"/>
          <a:stretch>
            <a:fillRect/>
          </a:stretch>
        </p:blipFill>
        <p:spPr>
          <a:xfrm>
            <a:off x="6357950" y="2472149"/>
            <a:ext cx="2786050" cy="4385852"/>
          </a:xfrm>
          <a:prstGeom prst="rect">
            <a:avLst/>
          </a:prstGeom>
        </p:spPr>
      </p:pic>
      <p:pic>
        <p:nvPicPr>
          <p:cNvPr id="5" name="Рисунок 4" descr="150b762d77bade926c6e429f2aa67b70.jpg"/>
          <p:cNvPicPr>
            <a:picLocks noChangeAspect="1"/>
          </p:cNvPicPr>
          <p:nvPr/>
        </p:nvPicPr>
        <p:blipFill>
          <a:blip r:embed="rId3"/>
          <a:stretch>
            <a:fillRect/>
          </a:stretch>
        </p:blipFill>
        <p:spPr>
          <a:xfrm>
            <a:off x="0" y="0"/>
            <a:ext cx="3810000" cy="28575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11510591.png"/>
          <p:cNvPicPr>
            <a:picLocks noChangeAspect="1"/>
          </p:cNvPicPr>
          <p:nvPr/>
        </p:nvPicPr>
        <p:blipFill>
          <a:blip r:embed="rId3">
            <a:duotone>
              <a:schemeClr val="accent6">
                <a:shade val="45000"/>
                <a:satMod val="135000"/>
              </a:schemeClr>
              <a:prstClr val="white"/>
            </a:duotone>
          </a:blip>
          <a:stretch>
            <a:fillRect/>
          </a:stretch>
        </p:blipFill>
        <p:spPr>
          <a:xfrm>
            <a:off x="285720" y="1071546"/>
            <a:ext cx="8572560" cy="5158557"/>
          </a:xfrm>
          <a:prstGeom prst="rect">
            <a:avLst/>
          </a:prstGeom>
        </p:spPr>
      </p:pic>
      <p:sp>
        <p:nvSpPr>
          <p:cNvPr id="2" name="Прямоугольник 1"/>
          <p:cNvSpPr/>
          <p:nvPr/>
        </p:nvSpPr>
        <p:spPr>
          <a:xfrm>
            <a:off x="1571604" y="2428868"/>
            <a:ext cx="6072230" cy="1815882"/>
          </a:xfrm>
          <a:prstGeom prst="rect">
            <a:avLst/>
          </a:prstGeom>
        </p:spPr>
        <p:txBody>
          <a:bodyPr wrap="square">
            <a:spAutoFit/>
          </a:bodyPr>
          <a:lstStyle/>
          <a:p>
            <a:pPr algn="ctr"/>
            <a:r>
              <a:rPr lang="ru-RU" sz="2800" b="1" dirty="0" smtClean="0"/>
              <a:t>Поэму «Ров» А</a:t>
            </a:r>
            <a:r>
              <a:rPr lang="ru-RU" sz="2800" b="1" dirty="0"/>
              <a:t>. Вознесенский написал в </a:t>
            </a:r>
            <a:r>
              <a:rPr lang="ru-RU" sz="2800" b="1" dirty="0">
                <a:solidFill>
                  <a:srgbClr val="0000FF"/>
                </a:solidFill>
              </a:rPr>
              <a:t>1986 году</a:t>
            </a:r>
            <a:r>
              <a:rPr lang="ru-RU" sz="2800" b="1" dirty="0"/>
              <a:t>. В этом же году она была </a:t>
            </a:r>
            <a:r>
              <a:rPr lang="ru-RU" sz="2800" b="1" dirty="0">
                <a:solidFill>
                  <a:srgbClr val="0000FF"/>
                </a:solidFill>
              </a:rPr>
              <a:t>напечатана в журнале «Юность».</a:t>
            </a:r>
          </a:p>
        </p:txBody>
      </p:sp>
      <p:sp>
        <p:nvSpPr>
          <p:cNvPr id="4" name="Прямоугольник 3"/>
          <p:cNvSpPr/>
          <p:nvPr/>
        </p:nvSpPr>
        <p:spPr>
          <a:xfrm>
            <a:off x="1928794" y="214290"/>
            <a:ext cx="5625707"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История создания</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14282" y="357166"/>
            <a:ext cx="8929718" cy="1815882"/>
          </a:xfrm>
          <a:prstGeom prst="rect">
            <a:avLst/>
          </a:prstGeom>
        </p:spPr>
        <p:txBody>
          <a:bodyPr wrap="square">
            <a:spAutoFit/>
          </a:bodyPr>
          <a:lstStyle/>
          <a:p>
            <a:r>
              <a:rPr lang="ru-RU" sz="2800" b="1" dirty="0" smtClean="0">
                <a:solidFill>
                  <a:srgbClr val="0000FF"/>
                </a:solidFill>
              </a:rPr>
              <a:t>В основе поэмы - исторические события 1941 года:</a:t>
            </a:r>
          </a:p>
          <a:p>
            <a:pPr>
              <a:buFont typeface="Wingdings" pitchFamily="2" charset="2"/>
              <a:buChar char="Ø"/>
            </a:pPr>
            <a:r>
              <a:rPr lang="ru-RU" sz="2800" b="1" dirty="0" smtClean="0"/>
              <a:t>9 </a:t>
            </a:r>
            <a:r>
              <a:rPr lang="ru-RU" sz="2800" b="1" dirty="0"/>
              <a:t>декабря 1941 года немцы истребили древнейшее население Крыма — </a:t>
            </a:r>
            <a:r>
              <a:rPr lang="ru-RU" sz="2800" b="1" dirty="0" smtClean="0"/>
              <a:t>крымчаков; </a:t>
            </a:r>
          </a:p>
          <a:p>
            <a:pPr>
              <a:buFont typeface="Wingdings" pitchFamily="2" charset="2"/>
              <a:buChar char="Ø"/>
            </a:pPr>
            <a:r>
              <a:rPr lang="ru-RU" sz="2800" b="1" dirty="0" smtClean="0"/>
              <a:t>11</a:t>
            </a:r>
            <a:r>
              <a:rPr lang="ru-RU" sz="2800" b="1" dirty="0"/>
              <a:t>, 12, 13 декабря </a:t>
            </a:r>
            <a:r>
              <a:rPr lang="ru-RU" sz="2800" b="1" dirty="0" smtClean="0"/>
              <a:t>1941 года расстреляли </a:t>
            </a:r>
            <a:r>
              <a:rPr lang="ru-RU" sz="2800" b="1" dirty="0"/>
              <a:t>всех евреев.</a:t>
            </a:r>
          </a:p>
        </p:txBody>
      </p:sp>
      <p:pic>
        <p:nvPicPr>
          <p:cNvPr id="4" name="Рисунок 3" descr="010.jpg"/>
          <p:cNvPicPr>
            <a:picLocks noChangeAspect="1"/>
          </p:cNvPicPr>
          <p:nvPr/>
        </p:nvPicPr>
        <p:blipFill>
          <a:blip r:embed="rId2"/>
          <a:stretch>
            <a:fillRect/>
          </a:stretch>
        </p:blipFill>
        <p:spPr>
          <a:xfrm>
            <a:off x="1142976" y="2357430"/>
            <a:ext cx="6936908" cy="424750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1214422"/>
            <a:ext cx="4572032" cy="5262979"/>
          </a:xfrm>
          <a:prstGeom prst="rect">
            <a:avLst/>
          </a:prstGeom>
          <a:blipFill dpi="0" rotWithShape="1">
            <a:blip r:embed="rId2"/>
            <a:srcRect/>
            <a:tile tx="0" ty="0" sx="100000" sy="100000" flip="none" algn="tl"/>
          </a:blipFill>
        </p:spPr>
        <p:txBody>
          <a:bodyPr wrap="square">
            <a:spAutoFit/>
          </a:bodyPr>
          <a:lstStyle/>
          <a:p>
            <a:pPr algn="ctr"/>
            <a:r>
              <a:rPr lang="ru-RU" sz="2800" b="1" dirty="0" smtClean="0"/>
              <a:t>В основе сюжета поэмы - </a:t>
            </a:r>
            <a:r>
              <a:rPr lang="ru-RU" sz="2800" b="1" dirty="0" smtClean="0">
                <a:solidFill>
                  <a:srgbClr val="0000FF"/>
                </a:solidFill>
              </a:rPr>
              <a:t>история о мародёрах-гробокопателях,  </a:t>
            </a:r>
            <a:r>
              <a:rPr lang="ru-RU" sz="2800" b="1" dirty="0" smtClean="0"/>
              <a:t>еще в середине 80-х годов орудовавших на месте массовых расстрелов в годы Великой Отечественной войны стариков, женщин, детей </a:t>
            </a:r>
          </a:p>
          <a:p>
            <a:pPr algn="ctr"/>
            <a:r>
              <a:rPr lang="ru-RU" sz="2800" b="1" dirty="0" smtClean="0"/>
              <a:t>в противотанковом рву на 10-м километре трассы Симферополь—Феодосия.</a:t>
            </a:r>
            <a:endParaRPr lang="ru-RU" sz="2800" b="1" dirty="0"/>
          </a:p>
        </p:txBody>
      </p:sp>
      <p:pic>
        <p:nvPicPr>
          <p:cNvPr id="4" name="Рисунок 3" descr="1430981859_0.jpg"/>
          <p:cNvPicPr>
            <a:picLocks noChangeAspect="1"/>
          </p:cNvPicPr>
          <p:nvPr/>
        </p:nvPicPr>
        <p:blipFill>
          <a:blip r:embed="rId3"/>
          <a:srcRect l="11123" r="6025" b="8498"/>
          <a:stretch>
            <a:fillRect/>
          </a:stretch>
        </p:blipFill>
        <p:spPr>
          <a:xfrm>
            <a:off x="5000628" y="3214686"/>
            <a:ext cx="3929090" cy="3286124"/>
          </a:xfrm>
          <a:prstGeom prst="rect">
            <a:avLst/>
          </a:prstGeom>
        </p:spPr>
      </p:pic>
      <p:pic>
        <p:nvPicPr>
          <p:cNvPr id="5" name="Рисунок 4" descr="sarmaty-k-05.jpg"/>
          <p:cNvPicPr>
            <a:picLocks noChangeAspect="1"/>
          </p:cNvPicPr>
          <p:nvPr/>
        </p:nvPicPr>
        <p:blipFill>
          <a:blip r:embed="rId4"/>
          <a:srcRect l="5479" r="5479" b="17757"/>
          <a:stretch>
            <a:fillRect/>
          </a:stretch>
        </p:blipFill>
        <p:spPr>
          <a:xfrm>
            <a:off x="4500530" y="0"/>
            <a:ext cx="4643470" cy="2857496"/>
          </a:xfrm>
          <a:prstGeom prst="rect">
            <a:avLst/>
          </a:prstGeom>
        </p:spPr>
      </p:pic>
      <p:sp>
        <p:nvSpPr>
          <p:cNvPr id="6" name="Прямоугольник 5"/>
          <p:cNvSpPr/>
          <p:nvPr/>
        </p:nvSpPr>
        <p:spPr>
          <a:xfrm>
            <a:off x="1428728" y="0"/>
            <a:ext cx="2101088"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сюжет</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86116" y="214290"/>
            <a:ext cx="2904962" cy="923330"/>
          </a:xfrm>
          <a:prstGeom prst="rect">
            <a:avLst/>
          </a:prstGeom>
          <a:noFill/>
        </p:spPr>
        <p:txBody>
          <a:bodyPr wrap="squar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Задание:</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3" name="TextBox 2"/>
          <p:cNvSpPr txBox="1"/>
          <p:nvPr/>
        </p:nvSpPr>
        <p:spPr>
          <a:xfrm>
            <a:off x="0" y="1428736"/>
            <a:ext cx="9144000" cy="954107"/>
          </a:xfrm>
          <a:prstGeom prst="rect">
            <a:avLst/>
          </a:prstGeom>
          <a:solidFill>
            <a:schemeClr val="accent6">
              <a:lumMod val="20000"/>
              <a:lumOff val="80000"/>
              <a:alpha val="50000"/>
            </a:schemeClr>
          </a:solidFill>
        </p:spPr>
        <p:txBody>
          <a:bodyPr wrap="square" rtlCol="0">
            <a:spAutoFit/>
          </a:bodyPr>
          <a:lstStyle/>
          <a:p>
            <a:pPr algn="ctr"/>
            <a:r>
              <a:rPr lang="ru-RU" sz="2800" b="1" dirty="0" smtClean="0"/>
              <a:t>Прочитайте </a:t>
            </a:r>
            <a:r>
              <a:rPr lang="ru-RU" sz="2800" b="1" dirty="0" smtClean="0">
                <a:solidFill>
                  <a:srgbClr val="0000FF"/>
                </a:solidFill>
              </a:rPr>
              <a:t>ПОСЛЕСЛОВИЕ, открывающее поэму </a:t>
            </a:r>
            <a:r>
              <a:rPr lang="ru-RU" sz="2800" b="1" dirty="0" smtClean="0"/>
              <a:t>и восстановите хронологию истории её создания.</a:t>
            </a:r>
            <a:endParaRPr lang="ru-RU" sz="2800" b="1" dirty="0"/>
          </a:p>
        </p:txBody>
      </p:sp>
      <p:pic>
        <p:nvPicPr>
          <p:cNvPr id="4" name="Рисунок 3" descr="000015.jpg"/>
          <p:cNvPicPr>
            <a:picLocks noChangeAspect="1"/>
          </p:cNvPicPr>
          <p:nvPr/>
        </p:nvPicPr>
        <p:blipFill>
          <a:blip r:embed="rId2"/>
          <a:srcRect l="8333" t="1111" r="12500"/>
          <a:stretch>
            <a:fillRect/>
          </a:stretch>
        </p:blipFill>
        <p:spPr>
          <a:xfrm>
            <a:off x="4429124" y="2714620"/>
            <a:ext cx="3929090" cy="368092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142984"/>
            <a:ext cx="9144000" cy="1384995"/>
          </a:xfrm>
          <a:prstGeom prst="rect">
            <a:avLst/>
          </a:prstGeom>
          <a:solidFill>
            <a:schemeClr val="accent6">
              <a:lumMod val="20000"/>
              <a:lumOff val="80000"/>
              <a:alpha val="50000"/>
            </a:schemeClr>
          </a:solidFill>
        </p:spPr>
        <p:txBody>
          <a:bodyPr wrap="square">
            <a:spAutoFit/>
          </a:bodyPr>
          <a:lstStyle/>
          <a:p>
            <a:pPr algn="ctr"/>
            <a:r>
              <a:rPr lang="ru-RU" sz="2800" b="1" i="1" dirty="0">
                <a:solidFill>
                  <a:schemeClr val="bg2">
                    <a:lumMod val="10000"/>
                  </a:schemeClr>
                </a:solidFill>
              </a:rPr>
              <a:t>«Не могилы они обворовывают, не в жалких золотых граммах презренного металла дело, а </a:t>
            </a:r>
            <a:r>
              <a:rPr lang="ru-RU" sz="2800" b="1" i="1" dirty="0" smtClean="0">
                <a:solidFill>
                  <a:schemeClr val="bg2">
                    <a:lumMod val="10000"/>
                  </a:schemeClr>
                </a:solidFill>
              </a:rPr>
              <a:t>... </a:t>
            </a:r>
            <a:r>
              <a:rPr lang="ru-RU" sz="2800" b="1" i="1" dirty="0">
                <a:solidFill>
                  <a:schemeClr val="bg2">
                    <a:lumMod val="10000"/>
                  </a:schemeClr>
                </a:solidFill>
              </a:rPr>
              <a:t>они обворовывают, </a:t>
            </a:r>
            <a:r>
              <a:rPr lang="ru-RU" sz="2800" b="1" i="1" dirty="0" smtClean="0">
                <a:solidFill>
                  <a:schemeClr val="bg2">
                    <a:lumMod val="10000"/>
                  </a:schemeClr>
                </a:solidFill>
              </a:rPr>
              <a:t>... </a:t>
            </a:r>
            <a:r>
              <a:rPr lang="ru-RU" sz="2800" b="1" i="1" dirty="0">
                <a:solidFill>
                  <a:schemeClr val="bg2">
                    <a:lumMod val="10000"/>
                  </a:schemeClr>
                </a:solidFill>
              </a:rPr>
              <a:t>погребённых, свои, ваши</a:t>
            </a:r>
            <a:r>
              <a:rPr lang="ru-RU" sz="2800" b="1" i="1" dirty="0" smtClean="0">
                <a:solidFill>
                  <a:schemeClr val="bg2">
                    <a:lumMod val="10000"/>
                  </a:schemeClr>
                </a:solidFill>
              </a:rPr>
              <a:t>!»</a:t>
            </a:r>
            <a:endParaRPr lang="ru-RU" sz="2800" b="1" i="1" dirty="0">
              <a:solidFill>
                <a:schemeClr val="bg2">
                  <a:lumMod val="10000"/>
                </a:schemeClr>
              </a:solidFill>
            </a:endParaRPr>
          </a:p>
        </p:txBody>
      </p:sp>
      <p:sp>
        <p:nvSpPr>
          <p:cNvPr id="4" name="Прямоугольник 3"/>
          <p:cNvSpPr/>
          <p:nvPr/>
        </p:nvSpPr>
        <p:spPr>
          <a:xfrm>
            <a:off x="0" y="214290"/>
            <a:ext cx="9144000" cy="769441"/>
          </a:xfrm>
          <a:prstGeom prst="rect">
            <a:avLst/>
          </a:prstGeom>
          <a:noFill/>
        </p:spPr>
        <p:txBody>
          <a:bodyPr wrap="square" lIns="91440" tIns="45720" rIns="91440" bIns="45720">
            <a:spAutoFit/>
          </a:bodyPr>
          <a:lstStyle/>
          <a:p>
            <a:pPr algn="ctr"/>
            <a:r>
              <a:rPr lang="ru-RU" sz="4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Вставьте пропущенное слово</a:t>
            </a:r>
            <a:endParaRPr lang="ru-RU" sz="4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5" name="Прямоугольник 4"/>
          <p:cNvSpPr/>
          <p:nvPr/>
        </p:nvSpPr>
        <p:spPr>
          <a:xfrm>
            <a:off x="7000892" y="2786058"/>
            <a:ext cx="1639167" cy="830997"/>
          </a:xfrm>
          <a:prstGeom prst="rect">
            <a:avLst/>
          </a:prstGeom>
          <a:noFill/>
        </p:spPr>
        <p:txBody>
          <a:bodyPr wrap="none" lIns="91440" tIns="45720" rIns="91440" bIns="45720">
            <a:spAutoFit/>
          </a:bodyPr>
          <a:lstStyle/>
          <a:p>
            <a:pPr algn="ctr"/>
            <a:r>
              <a:rPr lang="ru-RU" sz="48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души</a:t>
            </a:r>
            <a:endParaRPr lang="ru-RU" sz="48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pic>
        <p:nvPicPr>
          <p:cNvPr id="6" name="Рисунок 5" descr="img2.jpg"/>
          <p:cNvPicPr>
            <a:picLocks noChangeAspect="1"/>
          </p:cNvPicPr>
          <p:nvPr/>
        </p:nvPicPr>
        <p:blipFill>
          <a:blip r:embed="rId2"/>
          <a:srcRect l="29687" t="26041" r="6250" b="9375"/>
          <a:stretch>
            <a:fillRect/>
          </a:stretch>
        </p:blipFill>
        <p:spPr>
          <a:xfrm>
            <a:off x="214282" y="2786058"/>
            <a:ext cx="5143536" cy="38890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14290"/>
            <a:ext cx="9144000" cy="830997"/>
          </a:xfrm>
          <a:prstGeom prst="rect">
            <a:avLst/>
          </a:prstGeom>
          <a:noFill/>
        </p:spPr>
        <p:txBody>
          <a:bodyPr wrap="square" lIns="91440" tIns="45720" rIns="91440" bIns="45720">
            <a:spAutoFit/>
          </a:bodyPr>
          <a:lstStyle/>
          <a:p>
            <a:pPr algn="ctr"/>
            <a:r>
              <a:rPr lang="ru-RU" sz="48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Чтение главы «Дело»</a:t>
            </a:r>
            <a:endParaRPr lang="ru-RU" sz="48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3" name="TextBox 2"/>
          <p:cNvSpPr txBox="1"/>
          <p:nvPr/>
        </p:nvSpPr>
        <p:spPr>
          <a:xfrm>
            <a:off x="357158" y="1643050"/>
            <a:ext cx="4071966" cy="2554545"/>
          </a:xfrm>
          <a:prstGeom prst="rect">
            <a:avLst/>
          </a:prstGeom>
          <a:solidFill>
            <a:schemeClr val="accent6">
              <a:lumMod val="20000"/>
              <a:lumOff val="80000"/>
              <a:alpha val="50000"/>
            </a:schemeClr>
          </a:solidFill>
        </p:spPr>
        <p:txBody>
          <a:bodyPr wrap="square" rtlCol="0">
            <a:spAutoFit/>
          </a:bodyPr>
          <a:lstStyle/>
          <a:p>
            <a:r>
              <a:rPr lang="ru-RU" sz="3200" b="1" dirty="0" smtClean="0"/>
              <a:t>Кто они, эти гробокопатели? </a:t>
            </a:r>
          </a:p>
          <a:p>
            <a:r>
              <a:rPr lang="ru-RU" sz="3200" b="1" dirty="0" smtClean="0"/>
              <a:t>Что заставило людей совершить кощунство?</a:t>
            </a:r>
            <a:endParaRPr lang="ru-RU" sz="3200" b="1" dirty="0"/>
          </a:p>
        </p:txBody>
      </p:sp>
      <p:pic>
        <p:nvPicPr>
          <p:cNvPr id="4" name="Рисунок 3" descr="img15.jpg"/>
          <p:cNvPicPr>
            <a:picLocks noChangeAspect="1"/>
          </p:cNvPicPr>
          <p:nvPr/>
        </p:nvPicPr>
        <p:blipFill>
          <a:blip r:embed="rId2"/>
          <a:srcRect l="44531" t="20833" r="2343" b="26042"/>
          <a:stretch>
            <a:fillRect/>
          </a:stretch>
        </p:blipFill>
        <p:spPr>
          <a:xfrm>
            <a:off x="4214810" y="2786058"/>
            <a:ext cx="4762533" cy="35719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14290"/>
            <a:ext cx="9144000" cy="6494085"/>
          </a:xfrm>
          <a:prstGeom prst="rect">
            <a:avLst/>
          </a:prstGeom>
          <a:solidFill>
            <a:schemeClr val="accent6">
              <a:lumMod val="20000"/>
              <a:lumOff val="80000"/>
              <a:alpha val="50000"/>
            </a:schemeClr>
          </a:solidFill>
        </p:spPr>
        <p:txBody>
          <a:bodyPr wrap="square">
            <a:spAutoFit/>
          </a:bodyPr>
          <a:lstStyle/>
          <a:p>
            <a:r>
              <a:rPr lang="ru-RU" sz="2600" b="1" dirty="0">
                <a:solidFill>
                  <a:srgbClr val="FF0000"/>
                </a:solidFill>
              </a:rPr>
              <a:t>Ты куда ведёшь, ров?</a:t>
            </a:r>
            <a:r>
              <a:rPr lang="ru-RU" sz="2600" b="1" dirty="0" smtClean="0"/>
              <a:t/>
            </a:r>
            <a:br>
              <a:rPr lang="ru-RU" sz="2600" b="1" dirty="0" smtClean="0"/>
            </a:br>
            <a:r>
              <a:rPr lang="ru-RU" sz="2600" b="1" dirty="0"/>
              <a:t>Убивали их в декабре 1941 года. Симферопольская акция - одна из запланированных и проведённых рейхом. </a:t>
            </a:r>
            <a:r>
              <a:rPr lang="ru-RU" sz="2600" b="1" dirty="0">
                <a:solidFill>
                  <a:srgbClr val="FF0000"/>
                </a:solidFill>
              </a:rPr>
              <a:t>Ты куда ведёшь, ров, куда?</a:t>
            </a:r>
            <a:r>
              <a:rPr lang="ru-RU" sz="2600" b="1" dirty="0"/>
              <a:t> В дело № 1586. «…систематически похищали ювелирные изделия из захоронения на 10-м километре. В ночь на 21 июня 1984 года, пренебрегая нормами морали, из указанной могилы похитили золотой корпус карманных часов весом 35,02 гр. из расчёта 27 рублей 30 коп. за гр., золотой браслет 30 гр. стоимость 810 руб. - всего на 3325 руб. 68 коп. …13 июля похитили золотые коронки и мосты общей стоимостью 21925 руб., золотое кольцо 900-й пробы с бриллиантом стоимостью 314 руб. 14 коп., четыре цепочки на сумму 1360 руб., золотой дукат иностранной чеканки стоимостью 609 руб. 65 коп., 89 монет царской чеканки стоимостью 400 руб. каждая»… (т.2 л. д. 65 - 70).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00042"/>
            <a:ext cx="9144000" cy="5293757"/>
          </a:xfrm>
          <a:prstGeom prst="rect">
            <a:avLst/>
          </a:prstGeom>
          <a:solidFill>
            <a:schemeClr val="accent6">
              <a:lumMod val="20000"/>
              <a:lumOff val="80000"/>
              <a:alpha val="50000"/>
            </a:schemeClr>
          </a:solidFill>
        </p:spPr>
        <p:txBody>
          <a:bodyPr wrap="square">
            <a:spAutoFit/>
          </a:bodyPr>
          <a:lstStyle/>
          <a:p>
            <a:r>
              <a:rPr lang="ru-RU" sz="2600" b="1" dirty="0" smtClean="0"/>
              <a:t>Кто </a:t>
            </a:r>
            <a:r>
              <a:rPr lang="ru-RU" sz="2600" b="1" dirty="0"/>
              <a:t>был в деле? </a:t>
            </a:r>
            <a:r>
              <a:rPr lang="ru-RU" sz="2600" b="1" dirty="0">
                <a:solidFill>
                  <a:srgbClr val="FF0000"/>
                </a:solidFill>
              </a:rPr>
              <a:t>Врач московского института АН, водитель «</a:t>
            </a:r>
            <a:r>
              <a:rPr lang="ru-RU" sz="2600" b="1" dirty="0" err="1">
                <a:solidFill>
                  <a:srgbClr val="FF0000"/>
                </a:solidFill>
              </a:rPr>
              <a:t>Межколхозстроя</a:t>
            </a:r>
            <a:r>
              <a:rPr lang="ru-RU" sz="2600" b="1" dirty="0">
                <a:solidFill>
                  <a:srgbClr val="FF0000"/>
                </a:solidFill>
              </a:rPr>
              <a:t>», рабочий, подсобный рабочий, работник кинотеатра.</a:t>
            </a:r>
            <a:r>
              <a:rPr lang="ru-RU" sz="2600" b="1" dirty="0"/>
              <a:t> Русские, азербайджанец, украинец, армянин. Возраст 28 - 50 лет. Отвечали суду, поблёскивая золотыми коронками. Двое имели полный рот «красного золота». Сроки они получили небольшие, пострадали больше те, кто перепродавал.</a:t>
            </a:r>
            <a:r>
              <a:rPr lang="ru-RU" sz="2600" b="1" dirty="0" smtClean="0"/>
              <a:t/>
            </a:r>
            <a:br>
              <a:rPr lang="ru-RU" sz="2600" b="1" dirty="0" smtClean="0"/>
            </a:br>
            <a:r>
              <a:rPr lang="ru-RU" sz="2600" b="1" dirty="0"/>
              <a:t>Подтверждено, что получили они как минимум 68 тысяч рублей дохода. Одного спросили: «Как вы себя чувствовали, роя?» Ответил: «А как бы вы чувствовали себя, вынимая золотой мост, повреждённый пулей? Или вытащив детский ботиночек с остатком кости?» Они с трудом добились, чтобы скупка приняла этот бракованный товар.</a:t>
            </a:r>
          </a:p>
        </p:txBody>
      </p:sp>
      <p:pic>
        <p:nvPicPr>
          <p:cNvPr id="3" name="Рисунок 2" descr="img4.jpg"/>
          <p:cNvPicPr>
            <a:picLocks noChangeAspect="1"/>
          </p:cNvPicPr>
          <p:nvPr/>
        </p:nvPicPr>
        <p:blipFill>
          <a:blip r:embed="rId2"/>
          <a:srcRect l="43750" t="62500" r="32812" b="22917"/>
          <a:stretch>
            <a:fillRect/>
          </a:stretch>
        </p:blipFill>
        <p:spPr>
          <a:xfrm>
            <a:off x="6286512" y="5500702"/>
            <a:ext cx="2449302" cy="114300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214282" y="357166"/>
            <a:ext cx="892971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000000"/>
                </a:solidFill>
                <a:effectLst/>
                <a:ea typeface="Times New Roman" pitchFamily="18" charset="0"/>
                <a:cs typeface="Arial" pitchFamily="34" charset="0"/>
              </a:rPr>
              <a:t>Не голод и нужда вели к этому преступлению, не из-за куска хлеба разрывали могилы «благодарные внучата». Жестокость руководит людьми. </a:t>
            </a:r>
            <a:r>
              <a:rPr kumimoji="0" lang="ru-RU" sz="2800" b="1" i="0" u="none" strike="noStrike" cap="none" normalizeH="0" baseline="0" dirty="0" err="1" smtClean="0">
                <a:ln>
                  <a:noFill/>
                </a:ln>
                <a:solidFill>
                  <a:srgbClr val="000000"/>
                </a:solidFill>
                <a:effectLst/>
                <a:ea typeface="Times New Roman" pitchFamily="18" charset="0"/>
                <a:cs typeface="Arial" pitchFamily="34" charset="0"/>
              </a:rPr>
              <a:t>Алчь</a:t>
            </a:r>
            <a:r>
              <a:rPr kumimoji="0" lang="ru-RU" sz="2800" b="1" i="0" u="none" strike="noStrike" cap="none" normalizeH="0" baseline="0" dirty="0" smtClean="0">
                <a:ln>
                  <a:noFill/>
                </a:ln>
                <a:solidFill>
                  <a:srgbClr val="000000"/>
                </a:solidFill>
                <a:effectLst/>
                <a:ea typeface="Times New Roman" pitchFamily="18" charset="0"/>
                <a:cs typeface="Arial" pitchFamily="34" charset="0"/>
              </a:rPr>
              <a:t>.</a:t>
            </a:r>
            <a:endParaRPr kumimoji="0" lang="ru-RU" sz="2800" b="1" i="0" u="none" strike="noStrike" cap="none" normalizeH="0" baseline="0" dirty="0" smtClean="0">
              <a:ln>
                <a:noFill/>
              </a:ln>
              <a:solidFill>
                <a:schemeClr val="tx1"/>
              </a:solidFill>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3286116" y="1928802"/>
            <a:ext cx="5857884"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События, о которых рассказывается в поэме «Ров», еще до ее первого появления </a:t>
            </a:r>
            <a:r>
              <a:rPr kumimoji="0" lang="ru-RU" sz="2800" b="1" i="0" u="none" strike="noStrike" cap="none" normalizeH="0" baseline="0" dirty="0" smtClean="0">
                <a:ln>
                  <a:noFill/>
                </a:ln>
                <a:solidFill>
                  <a:srgbClr val="0000FF"/>
                </a:solidFill>
                <a:effectLst/>
                <a:latin typeface="Calibri" pitchFamily="34" charset="0"/>
                <a:ea typeface="Times New Roman" pitchFamily="18" charset="0"/>
                <a:cs typeface="Arial" pitchFamily="34" charset="0"/>
              </a:rPr>
              <a:t>привлекли внимание журналистов</a:t>
            </a:r>
            <a:r>
              <a:rPr kumimoji="0" lang="ru-RU" sz="28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 Однако они </a:t>
            </a:r>
            <a:r>
              <a:rPr kumimoji="0" lang="ru-RU" sz="2800" b="1" i="0" u="none" strike="noStrike" cap="none" normalizeH="0" baseline="0" dirty="0" smtClean="0">
                <a:ln>
                  <a:noFill/>
                </a:ln>
                <a:solidFill>
                  <a:srgbClr val="0000FF"/>
                </a:solidFill>
                <a:effectLst/>
                <a:latin typeface="Calibri" pitchFamily="34" charset="0"/>
                <a:ea typeface="Times New Roman" pitchFamily="18" charset="0"/>
                <a:cs typeface="Arial" pitchFamily="34" charset="0"/>
              </a:rPr>
              <a:t>не могли опубликовать </a:t>
            </a:r>
            <a:r>
              <a:rPr kumimoji="0" lang="ru-RU" sz="28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ни одной строчки на страницах газет и журналов. Только Вознесенский добился издания поэмы ещё до окончания судебного процесса в Симферополе.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endParaRPr>
          </a:p>
        </p:txBody>
      </p:sp>
      <p:pic>
        <p:nvPicPr>
          <p:cNvPr id="4" name="Рисунок 3" descr="c2o_resizedcover.jpg"/>
          <p:cNvPicPr>
            <a:picLocks noChangeAspect="1"/>
          </p:cNvPicPr>
          <p:nvPr/>
        </p:nvPicPr>
        <p:blipFill>
          <a:blip r:embed="rId2"/>
          <a:stretch>
            <a:fillRect/>
          </a:stretch>
        </p:blipFill>
        <p:spPr>
          <a:xfrm>
            <a:off x="0" y="1643050"/>
            <a:ext cx="3341033" cy="5214950"/>
          </a:xfrm>
          <a:prstGeom prst="rect">
            <a:avLst/>
          </a:prstGeom>
        </p:spPr>
      </p:pic>
      <p:sp>
        <p:nvSpPr>
          <p:cNvPr id="6" name="Прямоугольник 5"/>
          <p:cNvSpPr/>
          <p:nvPr/>
        </p:nvSpPr>
        <p:spPr>
          <a:xfrm>
            <a:off x="0" y="214290"/>
            <a:ext cx="9144000" cy="1446550"/>
          </a:xfrm>
          <a:prstGeom prst="rect">
            <a:avLst/>
          </a:prstGeom>
          <a:noFill/>
        </p:spPr>
        <p:txBody>
          <a:bodyPr wrap="square" lIns="91440" tIns="45720" rIns="91440" bIns="45720">
            <a:spAutoFit/>
          </a:bodyPr>
          <a:lstStyle/>
          <a:p>
            <a:pPr algn="ctr"/>
            <a:r>
              <a:rPr lang="ru-RU" sz="4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«Поэт в России больше, чем поэт»</a:t>
            </a:r>
          </a:p>
          <a:p>
            <a:pPr algn="r"/>
            <a:r>
              <a:rPr lang="ru-RU" sz="4400" b="1" dirty="0" smtClean="0">
                <a:ln w="17780" cmpd="sng">
                  <a:solidFill>
                    <a:srgbClr val="FFFFFF"/>
                  </a:solidFill>
                  <a:prstDash val="solid"/>
                  <a:miter lim="800000"/>
                </a:ln>
                <a:solidFill>
                  <a:srgbClr val="0000FF"/>
                </a:solidFill>
                <a:effectLst>
                  <a:outerShdw blurRad="50800" algn="tl" rotWithShape="0">
                    <a:srgbClr val="000000"/>
                  </a:outerShdw>
                </a:effectLst>
              </a:rPr>
              <a:t>Е.Евтушенко</a:t>
            </a:r>
            <a:endParaRPr lang="ru-RU" sz="4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1500174"/>
            <a:ext cx="9144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000000"/>
                </a:solidFill>
                <a:effectLst/>
                <a:ea typeface="Times New Roman" pitchFamily="18" charset="0"/>
                <a:cs typeface="Arial" pitchFamily="34" charset="0"/>
              </a:rPr>
              <a:t>Поэма носит </a:t>
            </a:r>
            <a:r>
              <a:rPr kumimoji="0" lang="ru-RU" sz="2800" b="1" i="0" u="none" strike="noStrike" cap="none" normalizeH="0" baseline="0" dirty="0" smtClean="0">
                <a:ln>
                  <a:noFill/>
                </a:ln>
                <a:solidFill>
                  <a:srgbClr val="0000FF"/>
                </a:solidFill>
                <a:effectLst/>
                <a:ea typeface="Times New Roman" pitchFamily="18" charset="0"/>
                <a:cs typeface="Arial" pitchFamily="34" charset="0"/>
              </a:rPr>
              <a:t>подзаголовок </a:t>
            </a:r>
            <a:r>
              <a:rPr kumimoji="0" lang="ru-RU" sz="2800" b="1" i="1" u="none" strike="noStrike" cap="none" normalizeH="0" baseline="0" dirty="0" smtClean="0">
                <a:ln>
                  <a:noFill/>
                </a:ln>
                <a:effectLst/>
                <a:ea typeface="Times New Roman" pitchFamily="18" charset="0"/>
                <a:cs typeface="Arial" pitchFamily="34" charset="0"/>
              </a:rPr>
              <a:t>«Духовный процесс»</a:t>
            </a:r>
            <a:r>
              <a:rPr kumimoji="0" lang="ru-RU" sz="2800" b="1" i="1" u="none" strike="noStrike" cap="none" normalizeH="0" dirty="0" smtClean="0">
                <a:ln>
                  <a:noFill/>
                </a:ln>
                <a:effectLst/>
                <a:ea typeface="Times New Roman" pitchFamily="18" charset="0"/>
                <a:cs typeface="Arial"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ru-RU" sz="2800" b="1" i="1" dirty="0">
              <a:solidFill>
                <a:srgbClr val="0000FF"/>
              </a:solidFill>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dirty="0" smtClean="0">
                <a:ln>
                  <a:noFill/>
                </a:ln>
                <a:solidFill>
                  <a:srgbClr val="FF0000"/>
                </a:solidFill>
                <a:effectLst/>
                <a:ea typeface="Times New Roman" pitchFamily="18" charset="0"/>
                <a:cs typeface="Arial" pitchFamily="34" charset="0"/>
              </a:rPr>
              <a:t>Р</a:t>
            </a:r>
            <a:r>
              <a:rPr kumimoji="0" lang="ru-RU" sz="2800" b="1" i="0" u="none" strike="noStrike" cap="none" normalizeH="0" baseline="0" dirty="0" smtClean="0">
                <a:ln>
                  <a:noFill/>
                </a:ln>
                <a:solidFill>
                  <a:srgbClr val="FF0000"/>
                </a:solidFill>
                <a:effectLst/>
                <a:ea typeface="Times New Roman" pitchFamily="18" charset="0"/>
                <a:cs typeface="Arial" pitchFamily="34" charset="0"/>
              </a:rPr>
              <a:t>ОВ</a:t>
            </a:r>
            <a:r>
              <a:rPr kumimoji="0" lang="ru-RU" sz="2800" b="1" i="0" u="none" strike="noStrike" cap="none" normalizeH="0" baseline="0" dirty="0" smtClean="0">
                <a:ln>
                  <a:noFill/>
                </a:ln>
                <a:solidFill>
                  <a:srgbClr val="000000"/>
                </a:solidFill>
                <a:effectLst/>
                <a:ea typeface="Times New Roman" pitchFamily="18" charset="0"/>
                <a:cs typeface="Arial" pitchFamily="34" charset="0"/>
              </a:rPr>
              <a:t> – пропасть, на краю которой находится наша страна;</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FF0000"/>
                </a:solidFill>
                <a:effectLst/>
                <a:ea typeface="Times New Roman" pitchFamily="18" charset="0"/>
                <a:cs typeface="Arial" pitchFamily="34" charset="0"/>
              </a:rPr>
              <a:t>«ДУХОВНЫЙ ПРОЦЕСС» </a:t>
            </a:r>
            <a:r>
              <a:rPr kumimoji="0" lang="ru-RU" sz="2800" b="1" i="0" u="none" strike="noStrike" cap="none" normalizeH="0" baseline="0" dirty="0" smtClean="0">
                <a:ln>
                  <a:noFill/>
                </a:ln>
                <a:solidFill>
                  <a:srgbClr val="000000"/>
                </a:solidFill>
                <a:effectLst/>
                <a:ea typeface="Times New Roman" pitchFamily="18" charset="0"/>
                <a:cs typeface="Arial" pitchFamily="34" charset="0"/>
              </a:rPr>
              <a:t>- нравственная деградация общества, ведущая к гибели цивилизации и духовности</a:t>
            </a:r>
            <a:endParaRPr kumimoji="0" lang="ru-RU" sz="2800" b="1" i="0" u="none" strike="noStrike" cap="none" normalizeH="0" baseline="0" dirty="0" smtClean="0">
              <a:ln>
                <a:noFill/>
              </a:ln>
              <a:solidFill>
                <a:schemeClr val="tx1"/>
              </a:solidFill>
              <a:effectLst/>
              <a:ea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endParaRPr>
          </a:p>
        </p:txBody>
      </p:sp>
      <p:sp>
        <p:nvSpPr>
          <p:cNvPr id="3" name="Прямоугольник 2"/>
          <p:cNvSpPr/>
          <p:nvPr/>
        </p:nvSpPr>
        <p:spPr>
          <a:xfrm>
            <a:off x="1857356" y="285728"/>
            <a:ext cx="5157182"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Смысл названия</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27650" name="Rectangle 2"/>
          <p:cNvSpPr>
            <a:spLocks noChangeArrowheads="1"/>
          </p:cNvSpPr>
          <p:nvPr/>
        </p:nvSpPr>
        <p:spPr bwMode="auto">
          <a:xfrm>
            <a:off x="0" y="3714752"/>
            <a:ext cx="1847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0" y="3714752"/>
            <a:ext cx="1847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
        <p:nvSpPr>
          <p:cNvPr id="5" name="Прямоугольник 4"/>
          <p:cNvSpPr/>
          <p:nvPr/>
        </p:nvSpPr>
        <p:spPr>
          <a:xfrm>
            <a:off x="0" y="1357298"/>
            <a:ext cx="9144000" cy="954107"/>
          </a:xfrm>
          <a:prstGeom prst="rect">
            <a:avLst/>
          </a:prstGeom>
        </p:spPr>
        <p:txBody>
          <a:bodyPr wrap="square">
            <a:spAutoFit/>
          </a:bodyPr>
          <a:lstStyle/>
          <a:p>
            <a:pPr algn="ctr"/>
            <a:r>
              <a:rPr lang="ru-RU" sz="2800" b="1" dirty="0" smtClean="0"/>
              <a:t>Какая фраза неоднократно повторяется в поэме?</a:t>
            </a:r>
          </a:p>
          <a:p>
            <a:pPr algn="ctr"/>
            <a:r>
              <a:rPr lang="ru-RU" sz="2800" b="1" dirty="0" smtClean="0"/>
              <a:t>Как называется в литературе такой приём?</a:t>
            </a:r>
            <a:endParaRPr lang="ru-RU" sz="2800" b="1" dirty="0"/>
          </a:p>
        </p:txBody>
      </p:sp>
      <p:sp>
        <p:nvSpPr>
          <p:cNvPr id="6" name="Прямоугольник 5"/>
          <p:cNvSpPr/>
          <p:nvPr/>
        </p:nvSpPr>
        <p:spPr>
          <a:xfrm>
            <a:off x="3214678" y="214290"/>
            <a:ext cx="2470548"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рефрен</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7" name="Прямоугольник 6"/>
          <p:cNvSpPr/>
          <p:nvPr/>
        </p:nvSpPr>
        <p:spPr>
          <a:xfrm>
            <a:off x="3643306" y="2428868"/>
            <a:ext cx="5144935" cy="646331"/>
          </a:xfrm>
          <a:prstGeom prst="rect">
            <a:avLst/>
          </a:prstGeom>
        </p:spPr>
        <p:txBody>
          <a:bodyPr wrap="none">
            <a:spAutoFit/>
          </a:bodyPr>
          <a:lstStyle/>
          <a:p>
            <a:r>
              <a:rPr lang="ru-RU" sz="3600" b="1" dirty="0" smtClean="0">
                <a:solidFill>
                  <a:srgbClr val="FF0000"/>
                </a:solidFill>
              </a:rPr>
              <a:t>«Ты куда ведешь, ров?» </a:t>
            </a:r>
            <a:endParaRPr lang="ru-RU" sz="3600" dirty="0">
              <a:solidFill>
                <a:srgbClr val="FF0000"/>
              </a:solidFill>
            </a:endParaRPr>
          </a:p>
        </p:txBody>
      </p:sp>
      <p:sp>
        <p:nvSpPr>
          <p:cNvPr id="8" name="TextBox 7"/>
          <p:cNvSpPr txBox="1"/>
          <p:nvPr/>
        </p:nvSpPr>
        <p:spPr>
          <a:xfrm>
            <a:off x="0" y="3357562"/>
            <a:ext cx="9144000" cy="523220"/>
          </a:xfrm>
          <a:prstGeom prst="rect">
            <a:avLst/>
          </a:prstGeom>
          <a:noFill/>
        </p:spPr>
        <p:txBody>
          <a:bodyPr wrap="square" rtlCol="0">
            <a:spAutoFit/>
          </a:bodyPr>
          <a:lstStyle/>
          <a:p>
            <a:pPr algn="ctr"/>
            <a:r>
              <a:rPr lang="ru-RU" sz="2800" b="1" dirty="0" smtClean="0"/>
              <a:t>Как рефрен углубляет проблематику поэмы?</a:t>
            </a:r>
            <a:endParaRPr lang="ru-RU" sz="2800" b="1" dirty="0"/>
          </a:p>
        </p:txBody>
      </p:sp>
      <p:sp>
        <p:nvSpPr>
          <p:cNvPr id="9" name="TextBox 8"/>
          <p:cNvSpPr txBox="1"/>
          <p:nvPr/>
        </p:nvSpPr>
        <p:spPr>
          <a:xfrm>
            <a:off x="0" y="4286256"/>
            <a:ext cx="9144000" cy="1077218"/>
          </a:xfrm>
          <a:prstGeom prst="rect">
            <a:avLst/>
          </a:prstGeom>
          <a:noFill/>
        </p:spPr>
        <p:txBody>
          <a:bodyPr wrap="square" rtlCol="0">
            <a:spAutoFit/>
          </a:bodyPr>
          <a:lstStyle/>
          <a:p>
            <a:pPr algn="ctr"/>
            <a:r>
              <a:rPr lang="ru-RU" sz="3200" b="1" dirty="0" smtClean="0">
                <a:solidFill>
                  <a:srgbClr val="FF0000"/>
                </a:solidFill>
              </a:rPr>
              <a:t>Добавляет ещё один проблемный вопрос: где граница человеческого падения?</a:t>
            </a:r>
            <a:endParaRPr lang="ru-RU" sz="3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7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strVal val="#ppt_w*0.70"/>
                                          </p:val>
                                        </p:tav>
                                        <p:tav tm="100000">
                                          <p:val>
                                            <p:strVal val="#ppt_w"/>
                                          </p:val>
                                        </p:tav>
                                      </p:tavLst>
                                    </p:anim>
                                    <p:anim calcmode="lin" valueType="num">
                                      <p:cBhvr>
                                        <p:cTn id="15" dur="500" fill="hold"/>
                                        <p:tgtEl>
                                          <p:spTgt spid="6"/>
                                        </p:tgtEl>
                                        <p:attrNameLst>
                                          <p:attrName>ppt_h</p:attrName>
                                        </p:attrNameLst>
                                      </p:cBhvr>
                                      <p:tavLst>
                                        <p:tav tm="0">
                                          <p:val>
                                            <p:strVal val="#ppt_h"/>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strVal val="#ppt_w*0.70"/>
                                          </p:val>
                                        </p:tav>
                                        <p:tav tm="100000">
                                          <p:val>
                                            <p:strVal val="#ppt_w"/>
                                          </p:val>
                                        </p:tav>
                                      </p:tavLst>
                                    </p:anim>
                                    <p:anim calcmode="lin" valueType="num">
                                      <p:cBhvr>
                                        <p:cTn id="22" dur="500" fill="hold"/>
                                        <p:tgtEl>
                                          <p:spTgt spid="9"/>
                                        </p:tgtEl>
                                        <p:attrNameLst>
                                          <p:attrName>ppt_h</p:attrName>
                                        </p:attrNameLst>
                                      </p:cBhvr>
                                      <p:tavLst>
                                        <p:tav tm="0">
                                          <p:val>
                                            <p:strVal val="#ppt_h"/>
                                          </p:val>
                                        </p:tav>
                                        <p:tav tm="100000">
                                          <p:val>
                                            <p:strVal val="#ppt_h"/>
                                          </p:val>
                                        </p:tav>
                                      </p:tavLst>
                                    </p:anim>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57166"/>
            <a:ext cx="9144000" cy="830997"/>
          </a:xfrm>
          <a:prstGeom prst="rect">
            <a:avLst/>
          </a:prstGeom>
          <a:noFill/>
        </p:spPr>
        <p:txBody>
          <a:bodyPr wrap="square" lIns="91440" tIns="45720" rIns="91440" bIns="45720">
            <a:spAutoFit/>
          </a:bodyPr>
          <a:lstStyle/>
          <a:p>
            <a:pPr algn="ctr"/>
            <a:r>
              <a:rPr lang="ru-RU" sz="48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Чтение вступления и главы «Ров»</a:t>
            </a:r>
            <a:endParaRPr lang="ru-RU" sz="48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pic>
        <p:nvPicPr>
          <p:cNvPr id="3" name="Рисунок 2" descr="img16.jpg"/>
          <p:cNvPicPr>
            <a:picLocks noChangeAspect="1"/>
          </p:cNvPicPr>
          <p:nvPr/>
        </p:nvPicPr>
        <p:blipFill>
          <a:blip r:embed="rId2"/>
          <a:srcRect l="25463" t="27083" r="45934" b="19791"/>
          <a:stretch>
            <a:fillRect/>
          </a:stretch>
        </p:blipFill>
        <p:spPr>
          <a:xfrm>
            <a:off x="4714876" y="1643050"/>
            <a:ext cx="3286148" cy="4857784"/>
          </a:xfrm>
          <a:prstGeom prst="rect">
            <a:avLst/>
          </a:prstGeom>
        </p:spPr>
      </p:pic>
      <p:pic>
        <p:nvPicPr>
          <p:cNvPr id="4" name="Рисунок 3" descr="35ecdf861d5bbed4b3f727eab1c1c3f0_ca240d7e498fedb93299da931a0ea97e.jpg"/>
          <p:cNvPicPr>
            <a:picLocks noChangeAspect="1"/>
          </p:cNvPicPr>
          <p:nvPr/>
        </p:nvPicPr>
        <p:blipFill>
          <a:blip r:embed="rId3"/>
          <a:stretch>
            <a:fillRect/>
          </a:stretch>
        </p:blipFill>
        <p:spPr>
          <a:xfrm>
            <a:off x="928662" y="1643050"/>
            <a:ext cx="3071802" cy="4835688"/>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844" y="1000108"/>
            <a:ext cx="4643502" cy="4093428"/>
          </a:xfrm>
          <a:prstGeom prst="rect">
            <a:avLst/>
          </a:prstGeom>
        </p:spPr>
        <p:txBody>
          <a:bodyPr wrap="square">
            <a:spAutoFit/>
          </a:bodyPr>
          <a:lstStyle/>
          <a:p>
            <a:r>
              <a:rPr lang="ru-RU" sz="2500" b="1" dirty="0">
                <a:solidFill>
                  <a:srgbClr val="0000FF"/>
                </a:solidFill>
              </a:rPr>
              <a:t>ХИЧКОК, </a:t>
            </a:r>
            <a:r>
              <a:rPr lang="ru-RU" sz="2500" b="1" dirty="0" smtClean="0">
                <a:solidFill>
                  <a:srgbClr val="0000FF"/>
                </a:solidFill>
              </a:rPr>
              <a:t>АЛЬФРЕД</a:t>
            </a:r>
            <a:r>
              <a:rPr lang="ru-RU" sz="2500" b="1" dirty="0" smtClean="0"/>
              <a:t>, </a:t>
            </a:r>
            <a:r>
              <a:rPr lang="ru-RU" sz="2500" b="1" dirty="0"/>
              <a:t>англо-американский режиссер, продюсер.</a:t>
            </a:r>
          </a:p>
          <a:p>
            <a:r>
              <a:rPr lang="ru-RU" sz="2500" b="1" dirty="0" smtClean="0"/>
              <a:t>Жестокие </a:t>
            </a:r>
            <a:r>
              <a:rPr lang="ru-RU" sz="2500" b="1" dirty="0"/>
              <a:t>методы воспитания, практикуемые </a:t>
            </a:r>
            <a:r>
              <a:rPr lang="ru-RU" sz="2500" b="1" dirty="0" smtClean="0"/>
              <a:t>монахами-иезуитами в школе Святого Игнатия, где учился Альфред, отразились </a:t>
            </a:r>
            <a:r>
              <a:rPr lang="ru-RU" sz="2500" b="1" dirty="0"/>
              <a:t>как на последующей жизни </a:t>
            </a:r>
            <a:r>
              <a:rPr lang="ru-RU" sz="2500" b="1" dirty="0" err="1"/>
              <a:t>Хичкока</a:t>
            </a:r>
            <a:r>
              <a:rPr lang="ru-RU" sz="2500" b="1" dirty="0"/>
              <a:t>, так и на его творчестве. </a:t>
            </a:r>
          </a:p>
        </p:txBody>
      </p:sp>
      <p:sp>
        <p:nvSpPr>
          <p:cNvPr id="3" name="Прямоугольник 2"/>
          <p:cNvSpPr/>
          <p:nvPr/>
        </p:nvSpPr>
        <p:spPr>
          <a:xfrm>
            <a:off x="1928794" y="0"/>
            <a:ext cx="2577180"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справка</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pic>
        <p:nvPicPr>
          <p:cNvPr id="4" name="Рисунок 3" descr="80149.jpg"/>
          <p:cNvPicPr>
            <a:picLocks noChangeAspect="1"/>
          </p:cNvPicPr>
          <p:nvPr/>
        </p:nvPicPr>
        <p:blipFill>
          <a:blip r:embed="rId3"/>
          <a:stretch>
            <a:fillRect/>
          </a:stretch>
        </p:blipFill>
        <p:spPr>
          <a:xfrm>
            <a:off x="4730986" y="785794"/>
            <a:ext cx="4413014" cy="2914642"/>
          </a:xfrm>
          <a:prstGeom prst="rect">
            <a:avLst/>
          </a:prstGeom>
        </p:spPr>
      </p:pic>
      <p:sp>
        <p:nvSpPr>
          <p:cNvPr id="5" name="Прямоугольник 4"/>
          <p:cNvSpPr/>
          <p:nvPr/>
        </p:nvSpPr>
        <p:spPr>
          <a:xfrm>
            <a:off x="142844" y="4786322"/>
            <a:ext cx="9001156" cy="1692771"/>
          </a:xfrm>
          <a:prstGeom prst="rect">
            <a:avLst/>
          </a:prstGeom>
        </p:spPr>
        <p:txBody>
          <a:bodyPr wrap="square">
            <a:spAutoFit/>
          </a:bodyPr>
          <a:lstStyle/>
          <a:p>
            <a:r>
              <a:rPr lang="ru-RU" sz="2500" b="1" dirty="0" smtClean="0"/>
              <a:t>Напряженные детективы </a:t>
            </a:r>
            <a:r>
              <a:rPr lang="ru-RU" sz="2500" b="1" dirty="0" err="1" smtClean="0"/>
              <a:t>Хичкока</a:t>
            </a:r>
            <a:r>
              <a:rPr lang="ru-RU" sz="2500" b="1" dirty="0" smtClean="0"/>
              <a:t> дали рождение целому </a:t>
            </a:r>
            <a:r>
              <a:rPr lang="ru-RU" sz="2500" b="1" dirty="0" smtClean="0">
                <a:solidFill>
                  <a:srgbClr val="0000FF"/>
                </a:solidFill>
              </a:rPr>
              <a:t>жанру «триллер» </a:t>
            </a:r>
            <a:r>
              <a:rPr lang="ru-RU" sz="2500" b="1" dirty="0" smtClean="0"/>
              <a:t>(термин впервые использован в 1960-х), пользующемуся широкой популярностью в кино. </a:t>
            </a:r>
          </a:p>
          <a:p>
            <a:r>
              <a:rPr lang="ru-RU" sz="2500" b="1" dirty="0" smtClean="0"/>
              <a:t>Умер </a:t>
            </a:r>
            <a:r>
              <a:rPr lang="ru-RU" sz="2500" b="1" dirty="0" err="1" smtClean="0"/>
              <a:t>Хичкок</a:t>
            </a:r>
            <a:r>
              <a:rPr lang="ru-RU" sz="2500" b="1" dirty="0" smtClean="0"/>
              <a:t> 28 апреля 1980.</a:t>
            </a:r>
            <a:endParaRPr lang="ru-RU" sz="25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142844" y="357166"/>
            <a:ext cx="9001156" cy="1384995"/>
          </a:xfrm>
          <a:prstGeom prst="rect">
            <a:avLst/>
          </a:prstGeom>
          <a:solidFill>
            <a:schemeClr val="accent6">
              <a:lumMod val="20000"/>
              <a:lumOff val="80000"/>
              <a:alpha val="45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ru-RU" sz="2800" b="1" i="1" u="none" strike="noStrike" cap="none" normalizeH="0" baseline="0" dirty="0" smtClean="0">
                <a:ln>
                  <a:noFill/>
                </a:ln>
                <a:solidFill>
                  <a:srgbClr val="0000FF"/>
                </a:solidFill>
                <a:effectLst/>
                <a:ea typeface="Times New Roman" pitchFamily="18" charset="0"/>
              </a:rPr>
              <a:t>КИЧ</a:t>
            </a:r>
            <a:r>
              <a:rPr kumimoji="0" lang="ru-RU" sz="2800" b="1" i="1" u="none" strike="noStrike" cap="none" normalizeH="0" baseline="0" dirty="0" smtClean="0">
                <a:ln>
                  <a:noFill/>
                </a:ln>
                <a:solidFill>
                  <a:schemeClr val="tx1"/>
                </a:solidFill>
                <a:effectLst/>
                <a:ea typeface="Times New Roman" pitchFamily="18" charset="0"/>
              </a:rPr>
              <a:t>  (греч.</a:t>
            </a:r>
            <a:r>
              <a:rPr kumimoji="0" lang="en-US" sz="2800" b="1" i="1" u="none" strike="noStrike" cap="none" normalizeH="0" baseline="0" dirty="0" smtClean="0">
                <a:ln>
                  <a:noFill/>
                </a:ln>
                <a:solidFill>
                  <a:schemeClr val="tx1"/>
                </a:solidFill>
                <a:effectLst/>
                <a:ea typeface="Times New Roman" pitchFamily="18" charset="0"/>
              </a:rPr>
              <a:t>k</a:t>
            </a:r>
            <a:r>
              <a:rPr kumimoji="0" lang="ru-RU" sz="2800" b="1" i="1" u="none" strike="noStrike" cap="none" normalizeH="0" baseline="0" dirty="0" err="1" smtClean="0">
                <a:ln>
                  <a:noFill/>
                </a:ln>
                <a:solidFill>
                  <a:schemeClr val="tx1"/>
                </a:solidFill>
                <a:effectLst/>
                <a:ea typeface="Times New Roman" pitchFamily="18" charset="0"/>
              </a:rPr>
              <a:t>itsch</a:t>
            </a:r>
            <a:r>
              <a:rPr kumimoji="0" lang="ru-RU" sz="2800" b="1" i="1" u="none" strike="noStrike" cap="none" normalizeH="0" baseline="0" dirty="0" smtClean="0">
                <a:ln>
                  <a:noFill/>
                </a:ln>
                <a:solidFill>
                  <a:schemeClr val="tx1"/>
                </a:solidFill>
                <a:effectLst/>
                <a:ea typeface="Times New Roman" pitchFamily="18" charset="0"/>
              </a:rPr>
              <a:t> – безвкусица)</a:t>
            </a:r>
            <a:r>
              <a:rPr kumimoji="0" lang="ru-RU" sz="2800" b="1" i="1" u="none" strike="noStrike" cap="none" normalizeH="0" dirty="0" smtClean="0">
                <a:ln>
                  <a:noFill/>
                </a:ln>
                <a:solidFill>
                  <a:schemeClr val="tx1"/>
                </a:solidFill>
                <a:effectLst/>
                <a:ea typeface="Times New Roman" pitchFamily="18" charset="0"/>
              </a:rPr>
              <a:t> </a:t>
            </a:r>
            <a:r>
              <a:rPr kumimoji="0" lang="ru-RU" sz="2800" b="1" i="1" u="none" strike="noStrike" cap="none" normalizeH="0" baseline="0" dirty="0" smtClean="0">
                <a:ln>
                  <a:noFill/>
                </a:ln>
                <a:solidFill>
                  <a:schemeClr val="tx1"/>
                </a:solidFill>
                <a:effectLst/>
                <a:ea typeface="Times New Roman" pitchFamily="18" charset="0"/>
              </a:rPr>
              <a:t>- продукт творчества, претендующий на художественную ценность, но не обладающий ею. </a:t>
            </a:r>
            <a:endParaRPr kumimoji="0" lang="ru-RU" sz="2400" b="1" i="0" u="none" strike="noStrike" cap="none" normalizeH="0" baseline="0" dirty="0" smtClean="0">
              <a:ln>
                <a:noFill/>
              </a:ln>
              <a:solidFill>
                <a:schemeClr val="tx1"/>
              </a:solidFill>
              <a:effectLst/>
            </a:endParaRPr>
          </a:p>
        </p:txBody>
      </p:sp>
      <p:pic>
        <p:nvPicPr>
          <p:cNvPr id="3" name="Рисунок 2" descr="alfred_hitchcock_psycho_poster_1960_by_teotone92-d60q1y7.jpg"/>
          <p:cNvPicPr>
            <a:picLocks noChangeAspect="1"/>
          </p:cNvPicPr>
          <p:nvPr/>
        </p:nvPicPr>
        <p:blipFill>
          <a:blip r:embed="rId2"/>
          <a:stretch>
            <a:fillRect/>
          </a:stretch>
        </p:blipFill>
        <p:spPr>
          <a:xfrm>
            <a:off x="5929322" y="1643050"/>
            <a:ext cx="2789114" cy="4929222"/>
          </a:xfrm>
          <a:prstGeom prst="rect">
            <a:avLst/>
          </a:prstGeom>
        </p:spPr>
      </p:pic>
      <p:sp>
        <p:nvSpPr>
          <p:cNvPr id="4" name="Прямоугольник 3"/>
          <p:cNvSpPr/>
          <p:nvPr/>
        </p:nvSpPr>
        <p:spPr>
          <a:xfrm>
            <a:off x="142844" y="1714488"/>
            <a:ext cx="5786478" cy="2246769"/>
          </a:xfrm>
          <a:prstGeom prst="rect">
            <a:avLst/>
          </a:prstGeom>
          <a:solidFill>
            <a:schemeClr val="accent6">
              <a:lumMod val="20000"/>
              <a:lumOff val="80000"/>
              <a:alpha val="50000"/>
            </a:schemeClr>
          </a:solidFill>
        </p:spPr>
        <p:txBody>
          <a:bodyPr wrap="square">
            <a:spAutoFit/>
          </a:bodyPr>
          <a:lstStyle/>
          <a:p>
            <a:pPr fontAlgn="base">
              <a:spcBef>
                <a:spcPct val="0"/>
              </a:spcBef>
              <a:spcAft>
                <a:spcPct val="0"/>
              </a:spcAft>
            </a:pPr>
            <a:r>
              <a:rPr kumimoji="0" lang="ru-RU" sz="2800" b="1" i="1" u="none" strike="noStrike" cap="none" normalizeH="0" baseline="0" dirty="0" smtClean="0">
                <a:ln>
                  <a:noFill/>
                </a:ln>
                <a:solidFill>
                  <a:schemeClr val="tx1"/>
                </a:solidFill>
                <a:effectLst/>
                <a:ea typeface="Times New Roman" pitchFamily="18" charset="0"/>
              </a:rPr>
              <a:t>Обычно кич характеризуется поверхностностью, сентиментальностью, слащавостью и стремлением к усилению эффекта. </a:t>
            </a:r>
            <a:endParaRPr kumimoji="0" lang="ru-RU" sz="2800" b="1" i="0" u="none" strike="noStrike" cap="none" normalizeH="0" baseline="0" dirty="0" smtClean="0">
              <a:ln>
                <a:noFill/>
              </a:ln>
              <a:solidFill>
                <a:schemeClr val="tx1"/>
              </a:solidFill>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descr="https://vignette.wikia.nocookie.net/geo/images/a/a0/%D0%92%D0%B5%D1%80%D0%B5%D1%89%D0%B0%D0%B3%D0%B8%D0%BD_%D0%94%D0%B2%D0%B5%D1%80%D0%B8_%D0%A2%D0%B8%D0%BC%D1%83%D1%80%D0%B0_%28%D0%A2%D0%B0%D0%BC%D0%B5%D1%80%D0%BB%D0%B0%D0%BD%D0%B0%29.jpg/revision/latest?cb=20151127215521&amp;path-prefix=r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52" name="AutoShape 4" descr="https://vignette.wikia.nocookie.net/geo/images/a/a0/%D0%92%D0%B5%D1%80%D0%B5%D1%89%D0%B0%D0%B3%D0%B8%D0%BD_%D0%94%D0%B2%D0%B5%D1%80%D0%B8_%D0%A2%D0%B8%D0%BC%D1%83%D1%80%D0%B0_%28%D0%A2%D0%B0%D0%BC%D0%B5%D1%80%D0%BB%D0%B0%D0%BD%D0%B0%29.jpg/revision/latest?cb=20151127215521&amp;path-prefix=r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Прямоугольник 3"/>
          <p:cNvSpPr/>
          <p:nvPr/>
        </p:nvSpPr>
        <p:spPr>
          <a:xfrm>
            <a:off x="142844" y="1142984"/>
            <a:ext cx="4429188" cy="5262979"/>
          </a:xfrm>
          <a:prstGeom prst="rect">
            <a:avLst/>
          </a:prstGeom>
          <a:solidFill>
            <a:schemeClr val="accent6">
              <a:lumMod val="20000"/>
              <a:lumOff val="80000"/>
              <a:alpha val="50000"/>
            </a:schemeClr>
          </a:solidFill>
        </p:spPr>
        <p:txBody>
          <a:bodyPr wrap="square">
            <a:spAutoFit/>
          </a:bodyPr>
          <a:lstStyle/>
          <a:p>
            <a:r>
              <a:rPr lang="ru-RU" sz="2400" b="1" dirty="0"/>
              <a:t>Тамерлан </a:t>
            </a:r>
            <a:r>
              <a:rPr lang="ru-RU" sz="2400" b="1" dirty="0" smtClean="0"/>
              <a:t>– великий завоеватель Востока, отличался кровожадностью и умом. Существует легенда, что он </a:t>
            </a:r>
            <a:r>
              <a:rPr lang="ru-RU" sz="2400" b="1" dirty="0"/>
              <a:t>наложил проклятье на тех, кто потревожит его </a:t>
            </a:r>
            <a:r>
              <a:rPr lang="ru-RU" sz="2400" b="1" dirty="0" smtClean="0"/>
              <a:t>покой: е</a:t>
            </a:r>
            <a:r>
              <a:rPr kumimoji="0" lang="ru-RU" sz="2400" b="1" i="0" u="none" strike="noStrike" cap="none" normalizeH="0" baseline="0" dirty="0" smtClean="0">
                <a:ln>
                  <a:noFill/>
                </a:ln>
                <a:solidFill>
                  <a:schemeClr val="tx1"/>
                </a:solidFill>
                <a:effectLst/>
                <a:ea typeface="Times New Roman" pitchFamily="18" charset="0"/>
              </a:rPr>
              <a:t>сли прах Тамерлана будет потревожен, начнётся великая и страшная война. </a:t>
            </a:r>
            <a:r>
              <a:rPr lang="ru-RU" sz="2400" b="1" dirty="0" smtClean="0"/>
              <a:t>На </a:t>
            </a:r>
            <a:r>
              <a:rPr lang="ru-RU" sz="2400" b="1" dirty="0"/>
              <a:t>его гробнице было </a:t>
            </a:r>
            <a:r>
              <a:rPr lang="ru-RU" sz="2400" b="1" dirty="0" smtClean="0"/>
              <a:t>написано: </a:t>
            </a:r>
            <a:r>
              <a:rPr kumimoji="0" lang="ru-RU" sz="2400" b="1" i="1" u="none" strike="noStrike" cap="none" normalizeH="0" baseline="0" dirty="0" smtClean="0">
                <a:ln>
                  <a:noFill/>
                </a:ln>
                <a:solidFill>
                  <a:srgbClr val="C00000"/>
                </a:solidFill>
                <a:effectLst/>
                <a:ea typeface="Times New Roman" pitchFamily="18" charset="0"/>
              </a:rPr>
              <a:t>«Всякий, кто нарушит мой покой в этой жизни или в следующей, будет подвергнут страданиям и погибнет».</a:t>
            </a:r>
            <a:r>
              <a:rPr lang="ru-RU" sz="2400" b="1" i="1" dirty="0" smtClean="0">
                <a:solidFill>
                  <a:srgbClr val="C00000"/>
                </a:solidFill>
              </a:rPr>
              <a:t> </a:t>
            </a:r>
            <a:endParaRPr lang="ru-RU" sz="2400" i="1" dirty="0">
              <a:solidFill>
                <a:srgbClr val="C00000"/>
              </a:solidFill>
            </a:endParaRPr>
          </a:p>
        </p:txBody>
      </p:sp>
      <p:pic>
        <p:nvPicPr>
          <p:cNvPr id="5" name="Рисунок 4" descr="vereschagin08.jpg"/>
          <p:cNvPicPr>
            <a:picLocks noChangeAspect="1"/>
          </p:cNvPicPr>
          <p:nvPr/>
        </p:nvPicPr>
        <p:blipFill>
          <a:blip r:embed="rId2"/>
          <a:stretch>
            <a:fillRect/>
          </a:stretch>
        </p:blipFill>
        <p:spPr>
          <a:xfrm>
            <a:off x="4641265" y="0"/>
            <a:ext cx="4502736" cy="5786454"/>
          </a:xfrm>
          <a:prstGeom prst="rect">
            <a:avLst/>
          </a:prstGeom>
        </p:spPr>
      </p:pic>
      <p:sp>
        <p:nvSpPr>
          <p:cNvPr id="6" name="TextBox 5"/>
          <p:cNvSpPr txBox="1"/>
          <p:nvPr/>
        </p:nvSpPr>
        <p:spPr>
          <a:xfrm>
            <a:off x="4286248" y="5786454"/>
            <a:ext cx="4857752" cy="892552"/>
          </a:xfrm>
          <a:prstGeom prst="rect">
            <a:avLst/>
          </a:prstGeom>
          <a:noFill/>
        </p:spPr>
        <p:txBody>
          <a:bodyPr wrap="square" rtlCol="0">
            <a:spAutoFit/>
          </a:bodyPr>
          <a:lstStyle/>
          <a:p>
            <a:pPr algn="ctr"/>
            <a:r>
              <a:rPr lang="ru-RU" sz="2600" b="1" i="1" dirty="0" smtClean="0">
                <a:solidFill>
                  <a:srgbClr val="0000FF"/>
                </a:solidFill>
              </a:rPr>
              <a:t>Верещагин </a:t>
            </a:r>
          </a:p>
          <a:p>
            <a:pPr algn="ctr"/>
            <a:r>
              <a:rPr lang="ru-RU" sz="2600" b="1" i="1" dirty="0" smtClean="0">
                <a:solidFill>
                  <a:srgbClr val="0000FF"/>
                </a:solidFill>
              </a:rPr>
              <a:t>«Ворота Тамерлана»</a:t>
            </a:r>
            <a:endParaRPr lang="ru-RU" sz="2600" b="1" i="1" dirty="0">
              <a:solidFill>
                <a:srgbClr val="0000FF"/>
              </a:solidFill>
            </a:endParaRPr>
          </a:p>
        </p:txBody>
      </p:sp>
      <p:sp>
        <p:nvSpPr>
          <p:cNvPr id="7" name="Прямоугольник 6"/>
          <p:cNvSpPr/>
          <p:nvPr/>
        </p:nvSpPr>
        <p:spPr>
          <a:xfrm>
            <a:off x="0" y="142852"/>
            <a:ext cx="9144000" cy="923330"/>
          </a:xfrm>
          <a:prstGeom prst="rect">
            <a:avLst/>
          </a:prstGeom>
          <a:solidFill>
            <a:schemeClr val="bg1">
              <a:lumMod val="95000"/>
              <a:alpha val="50000"/>
            </a:schemeClr>
          </a:solidFill>
        </p:spPr>
        <p:txBody>
          <a:bodyPr wrap="squar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Легенда о могиле Тамерлана</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1857364"/>
            <a:ext cx="9144000"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2800" b="1" i="0" u="none" strike="noStrike" cap="none" normalizeH="0" baseline="0" dirty="0" smtClean="0">
              <a:ln>
                <a:noFill/>
              </a:ln>
              <a:solidFill>
                <a:schemeClr val="tx1"/>
              </a:solidFill>
              <a:effectLst/>
            </a:endParaRPr>
          </a:p>
        </p:txBody>
      </p:sp>
      <p:sp>
        <p:nvSpPr>
          <p:cNvPr id="3" name="Прямоугольник 2"/>
          <p:cNvSpPr/>
          <p:nvPr/>
        </p:nvSpPr>
        <p:spPr>
          <a:xfrm>
            <a:off x="0" y="571480"/>
            <a:ext cx="9144000" cy="1754326"/>
          </a:xfrm>
          <a:prstGeom prst="rect">
            <a:avLst/>
          </a:prstGeom>
          <a:noFill/>
        </p:spPr>
        <p:txBody>
          <a:bodyPr wrap="square" lIns="91440" tIns="45720" rIns="91440" bIns="45720">
            <a:spAutoFit/>
          </a:bodyPr>
          <a:lstStyle/>
          <a:p>
            <a:pPr algn="ctr"/>
            <a:endParaRPr lang="ru-RU"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endParaRPr lang="ru-RU"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4" name="Прямоугольник 3"/>
          <p:cNvSpPr/>
          <p:nvPr/>
        </p:nvSpPr>
        <p:spPr>
          <a:xfrm>
            <a:off x="142844" y="3929066"/>
            <a:ext cx="9001156" cy="2308324"/>
          </a:xfrm>
          <a:prstGeom prst="rect">
            <a:avLst/>
          </a:prstGeom>
          <a:solidFill>
            <a:schemeClr val="accent6">
              <a:lumMod val="20000"/>
              <a:lumOff val="80000"/>
              <a:alpha val="50000"/>
            </a:schemeClr>
          </a:solidFill>
        </p:spPr>
        <p:txBody>
          <a:bodyPr wrap="square">
            <a:spAutoFit/>
          </a:bodyPr>
          <a:lstStyle/>
          <a:p>
            <a:r>
              <a:rPr lang="ru-RU" sz="2400" b="1" dirty="0"/>
              <a:t>В 1941 году пророчество сбылось для нашей страны. За день до начала второй мировой войны 21 июня, гробница была вскрыта нашими учеными. После того, как было принято решение запечатать покои Тамерлана в 1942 году, наступил переломный момент для нашей страны. Россия стала выигрывать битвы и одержала победу в войне. </a:t>
            </a:r>
          </a:p>
        </p:txBody>
      </p:sp>
      <p:pic>
        <p:nvPicPr>
          <p:cNvPr id="5" name="Рисунок 4" descr="2-764x600-382x300.jpg"/>
          <p:cNvPicPr>
            <a:picLocks noChangeAspect="1"/>
          </p:cNvPicPr>
          <p:nvPr/>
        </p:nvPicPr>
        <p:blipFill>
          <a:blip r:embed="rId2"/>
          <a:stretch>
            <a:fillRect/>
          </a:stretch>
        </p:blipFill>
        <p:spPr>
          <a:xfrm>
            <a:off x="5505450" y="0"/>
            <a:ext cx="3638550" cy="2857500"/>
          </a:xfrm>
          <a:prstGeom prst="rect">
            <a:avLst/>
          </a:prstGeom>
        </p:spPr>
      </p:pic>
      <p:sp>
        <p:nvSpPr>
          <p:cNvPr id="8" name="Прямоугольник 7"/>
          <p:cNvSpPr/>
          <p:nvPr/>
        </p:nvSpPr>
        <p:spPr>
          <a:xfrm>
            <a:off x="0" y="214290"/>
            <a:ext cx="5572132" cy="3170099"/>
          </a:xfrm>
          <a:prstGeom prst="rect">
            <a:avLst/>
          </a:prstGeom>
          <a:noFill/>
        </p:spPr>
        <p:txBody>
          <a:bodyPr wrap="square" lIns="91440" tIns="45720" rIns="91440" bIns="45720">
            <a:spAutoFit/>
          </a:bodyPr>
          <a:lstStyle/>
          <a:p>
            <a:pPr algn="ctr"/>
            <a:r>
              <a:rPr lang="ru-RU" sz="40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Из воспоминаний Малика </a:t>
            </a:r>
            <a:r>
              <a:rPr lang="ru-RU" sz="4000" b="1" cap="none" spc="0" dirty="0" err="1" smtClean="0">
                <a:ln w="17780" cmpd="sng">
                  <a:solidFill>
                    <a:srgbClr val="FFFFFF"/>
                  </a:solidFill>
                  <a:prstDash val="solid"/>
                  <a:miter lim="800000"/>
                </a:ln>
                <a:solidFill>
                  <a:srgbClr val="0000FF"/>
                </a:solidFill>
                <a:effectLst>
                  <a:outerShdw blurRad="50800" algn="tl" rotWithShape="0">
                    <a:srgbClr val="000000"/>
                  </a:outerShdw>
                </a:effectLst>
              </a:rPr>
              <a:t>Каюмова</a:t>
            </a:r>
            <a:r>
              <a:rPr lang="ru-RU" sz="40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 бывшего кинооператором при вскрытии могилы</a:t>
            </a:r>
            <a:endParaRPr lang="ru-RU" sz="40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214290"/>
            <a:ext cx="9144000" cy="2092881"/>
          </a:xfrm>
          <a:prstGeom prst="rect">
            <a:avLst/>
          </a:prstGeom>
          <a:solidFill>
            <a:schemeClr val="accent6">
              <a:lumMod val="20000"/>
              <a:lumOff val="80000"/>
              <a:alpha val="5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kumimoji="0" lang="ru-RU" sz="2600" b="1" i="0" u="none" strike="noStrike" cap="none" normalizeH="0" baseline="0" dirty="0" smtClean="0">
                <a:ln>
                  <a:noFill/>
                </a:ln>
                <a:solidFill>
                  <a:schemeClr val="tx1"/>
                </a:solidFill>
                <a:effectLst/>
                <a:ea typeface="Times New Roman" pitchFamily="18" charset="0"/>
              </a:rPr>
              <a:t>Тема проклятия Тамерлана имеет продолжение в </a:t>
            </a:r>
            <a:r>
              <a:rPr lang="ru-RU" sz="2600" b="1" dirty="0" smtClean="0">
                <a:ea typeface="Times New Roman" pitchFamily="18" charset="0"/>
              </a:rPr>
              <a:t>произведениях искусства. Например, Картину </a:t>
            </a:r>
            <a:r>
              <a:rPr lang="ru-RU" sz="2600" b="1" dirty="0" smtClean="0">
                <a:solidFill>
                  <a:srgbClr val="0000FF"/>
                </a:solidFill>
                <a:ea typeface="Times New Roman" pitchFamily="18" charset="0"/>
              </a:rPr>
              <a:t>В.</a:t>
            </a:r>
            <a:r>
              <a:rPr kumimoji="0" lang="ru-RU" sz="2600" b="1" i="0" u="none" strike="noStrike" cap="none" normalizeH="0" baseline="0" dirty="0" smtClean="0">
                <a:ln>
                  <a:noFill/>
                </a:ln>
                <a:solidFill>
                  <a:srgbClr val="0000FF"/>
                </a:solidFill>
                <a:effectLst/>
                <a:ea typeface="Times New Roman" pitchFamily="18" charset="0"/>
              </a:rPr>
              <a:t>Верещагина «Апофеоз войны»</a:t>
            </a:r>
            <a:r>
              <a:rPr kumimoji="0" lang="ru-RU" sz="2600" b="1" i="0" u="none" strike="noStrike" cap="none" normalizeH="0" baseline="0" dirty="0" smtClean="0">
                <a:ln>
                  <a:noFill/>
                </a:ln>
                <a:solidFill>
                  <a:schemeClr val="tx1"/>
                </a:solidFill>
                <a:effectLst/>
                <a:ea typeface="Times New Roman" pitchFamily="18" charset="0"/>
              </a:rPr>
              <a:t> (гору человеческих черепов в степи с кружащими над ней чёрными воронами) художник первоначально хотел назвать «Торжество Тамерлана».</a:t>
            </a:r>
            <a:endParaRPr kumimoji="0" lang="ru-RU" sz="2600" b="1" i="0" u="none" strike="noStrike" cap="none" normalizeH="0" baseline="0" dirty="0" smtClean="0">
              <a:ln>
                <a:noFill/>
              </a:ln>
              <a:solidFill>
                <a:schemeClr val="tx1"/>
              </a:solidFill>
              <a:effectLst/>
            </a:endParaRPr>
          </a:p>
        </p:txBody>
      </p:sp>
      <p:pic>
        <p:nvPicPr>
          <p:cNvPr id="3" name="Рисунок 2" descr="allfons.ru-3860.jpg"/>
          <p:cNvPicPr>
            <a:picLocks noChangeAspect="1"/>
          </p:cNvPicPr>
          <p:nvPr/>
        </p:nvPicPr>
        <p:blipFill>
          <a:blip r:embed="rId2"/>
          <a:stretch>
            <a:fillRect/>
          </a:stretch>
        </p:blipFill>
        <p:spPr>
          <a:xfrm>
            <a:off x="1500166" y="2357430"/>
            <a:ext cx="5786478" cy="433769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500034" y="1714488"/>
            <a:ext cx="8215370" cy="3539430"/>
          </a:xfrm>
          <a:prstGeom prst="rect">
            <a:avLst/>
          </a:prstGeom>
          <a:solidFill>
            <a:schemeClr val="bg1">
              <a:alpha val="3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800" b="1" i="0" u="none" strike="noStrike" cap="none" normalizeH="0" baseline="0" dirty="0" smtClean="0">
                <a:ln>
                  <a:noFill/>
                </a:ln>
                <a:solidFill>
                  <a:srgbClr val="FF0000"/>
                </a:solidFill>
                <a:effectLst/>
                <a:ea typeface="Times New Roman" pitchFamily="18" charset="0"/>
                <a:cs typeface="Arial" pitchFamily="34" charset="0"/>
              </a:rPr>
              <a:t>...Зверю нужен лишь харч.</a:t>
            </a:r>
            <a:endParaRPr kumimoji="0" lang="ru-RU" sz="2800" b="1"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800" b="1" i="0" u="none" strike="noStrike" cap="none" normalizeH="0" baseline="0" dirty="0" smtClean="0">
                <a:ln>
                  <a:noFill/>
                </a:ln>
                <a:solidFill>
                  <a:srgbClr val="FF0000"/>
                </a:solidFill>
                <a:effectLst/>
                <a:ea typeface="Times New Roman" pitchFamily="18" charset="0"/>
                <a:cs typeface="Arial" pitchFamily="34" charset="0"/>
              </a:rPr>
              <a:t>Человек родил </a:t>
            </a:r>
            <a:r>
              <a:rPr kumimoji="0" lang="ru-RU" sz="2800" b="1" i="0" u="none" strike="noStrike" cap="none" normalizeH="0" baseline="0" dirty="0" err="1" smtClean="0">
                <a:ln>
                  <a:noFill/>
                </a:ln>
                <a:solidFill>
                  <a:srgbClr val="FF0000"/>
                </a:solidFill>
                <a:effectLst/>
                <a:ea typeface="Times New Roman" pitchFamily="18" charset="0"/>
                <a:cs typeface="Arial" pitchFamily="34" charset="0"/>
              </a:rPr>
              <a:t>алчь</a:t>
            </a:r>
            <a:endParaRPr lang="ru-RU" sz="2800" b="1" dirty="0">
              <a:solidFill>
                <a:srgbClr val="FF0000"/>
              </a:solidFill>
              <a:ea typeface="Times New Roman" pitchFamily="18" charset="0"/>
              <a:cs typeface="Arial" pitchFamily="34" charset="0"/>
            </a:endParaRPr>
          </a:p>
          <a:p>
            <a:pPr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a:solidFill>
                  <a:srgbClr val="FF0000"/>
                </a:solidFill>
              </a:rPr>
              <a:t>Не судья ему нужен, а </a:t>
            </a:r>
            <a:r>
              <a:rPr lang="ru-RU" sz="2800" b="1" dirty="0" smtClean="0">
                <a:solidFill>
                  <a:srgbClr val="FF0000"/>
                </a:solidFill>
              </a:rPr>
              <a:t>врач...</a:t>
            </a:r>
            <a:endParaRPr lang="ru-RU" sz="2800" dirty="0">
              <a:solidFill>
                <a:srgbClr val="FF0000"/>
              </a:solidFill>
            </a:endParaRPr>
          </a:p>
          <a:p>
            <a:r>
              <a:rPr lang="ru-RU" sz="2800" b="1" dirty="0"/>
              <a:t>Что богаче, чем </a:t>
            </a:r>
            <a:r>
              <a:rPr lang="ru-RU" sz="2800" b="1" dirty="0" err="1"/>
              <a:t>алчь</a:t>
            </a:r>
            <a:r>
              <a:rPr lang="ru-RU" sz="2800" b="1" dirty="0"/>
              <a:t>?</a:t>
            </a:r>
            <a:endParaRPr lang="ru-RU" sz="2800" dirty="0"/>
          </a:p>
          <a:p>
            <a:r>
              <a:rPr lang="ru-RU" sz="2800" b="1" dirty="0"/>
              <a:t>Слаб компьютер и меч.</a:t>
            </a:r>
            <a:endParaRPr lang="ru-RU" sz="2800" dirty="0"/>
          </a:p>
          <a:p>
            <a:r>
              <a:rPr lang="ru-RU" sz="2800" b="1" dirty="0">
                <a:solidFill>
                  <a:srgbClr val="FF0000"/>
                </a:solidFill>
              </a:rPr>
              <a:t>Да и чем меня можешь ты сжечь?</a:t>
            </a:r>
            <a:endParaRPr lang="ru-RU" sz="2800" dirty="0">
              <a:solidFill>
                <a:srgbClr val="FF0000"/>
              </a:solidFill>
            </a:endParaRPr>
          </a:p>
          <a:p>
            <a:r>
              <a:rPr lang="ru-RU" sz="2800" b="1" dirty="0">
                <a:solidFill>
                  <a:srgbClr val="FF0000"/>
                </a:solidFill>
              </a:rPr>
              <a:t>- Только Речь</a:t>
            </a:r>
            <a:r>
              <a:rPr lang="ru-RU" sz="2800" b="1" dirty="0"/>
              <a:t>, что богаче тебя, только Речь,</a:t>
            </a:r>
            <a:endParaRPr lang="ru-RU" sz="2800" dirty="0"/>
          </a:p>
          <a:p>
            <a:pPr algn="r"/>
            <a:r>
              <a:rPr lang="ru-RU" sz="2800" b="1" dirty="0"/>
              <a:t>только нищая вещая Речь</a:t>
            </a:r>
            <a:r>
              <a:rPr lang="ru-RU" sz="2800" b="1" dirty="0" smtClean="0"/>
              <a:t>.</a:t>
            </a:r>
            <a:endParaRPr kumimoji="0" lang="ru-RU" sz="2800" b="1" i="0" u="none" strike="noStrike" cap="none" normalizeH="0" baseline="0" dirty="0" smtClean="0">
              <a:ln>
                <a:noFill/>
              </a:ln>
              <a:solidFill>
                <a:schemeClr val="tx1"/>
              </a:solidFill>
              <a:effectLst/>
            </a:endParaRPr>
          </a:p>
        </p:txBody>
      </p:sp>
      <p:sp>
        <p:nvSpPr>
          <p:cNvPr id="3" name="Прямоугольник 2"/>
          <p:cNvSpPr/>
          <p:nvPr/>
        </p:nvSpPr>
        <p:spPr>
          <a:xfrm>
            <a:off x="1428728" y="214290"/>
            <a:ext cx="6275757" cy="830997"/>
          </a:xfrm>
          <a:prstGeom prst="rect">
            <a:avLst/>
          </a:prstGeom>
          <a:noFill/>
        </p:spPr>
        <p:txBody>
          <a:bodyPr wrap="none" lIns="91440" tIns="45720" rIns="91440" bIns="45720">
            <a:spAutoFit/>
          </a:bodyPr>
          <a:lstStyle/>
          <a:p>
            <a:pPr algn="ctr"/>
            <a:r>
              <a:rPr lang="ru-RU" sz="4800" b="1" cap="none" spc="0" dirty="0" err="1" smtClean="0">
                <a:ln w="17780" cmpd="sng">
                  <a:solidFill>
                    <a:srgbClr val="FFFFFF"/>
                  </a:solidFill>
                  <a:prstDash val="solid"/>
                  <a:miter lim="800000"/>
                </a:ln>
                <a:solidFill>
                  <a:srgbClr val="0000FF"/>
                </a:solidFill>
                <a:effectLst>
                  <a:outerShdw blurRad="50800" algn="tl" rotWithShape="0">
                    <a:srgbClr val="000000"/>
                  </a:outerShdw>
                </a:effectLst>
              </a:rPr>
              <a:t>Алчь</a:t>
            </a:r>
            <a:r>
              <a:rPr lang="ru-RU" sz="48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 Прежний пролог</a:t>
            </a:r>
            <a:endParaRPr lang="ru-RU" sz="48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482" y="142852"/>
            <a:ext cx="9103518" cy="769441"/>
          </a:xfrm>
          <a:prstGeom prst="rect">
            <a:avLst/>
          </a:prstGeom>
          <a:noFill/>
        </p:spPr>
        <p:txBody>
          <a:bodyPr wrap="none" lIns="91440" tIns="45720" rIns="91440" bIns="45720">
            <a:spAutoFit/>
          </a:bodyPr>
          <a:lstStyle/>
          <a:p>
            <a:pPr algn="ctr"/>
            <a:r>
              <a:rPr lang="ru-RU" sz="4400" b="1" dirty="0" smtClean="0">
                <a:ln w="17780" cmpd="sng">
                  <a:solidFill>
                    <a:srgbClr val="FFFFFF"/>
                  </a:solidFill>
                  <a:prstDash val="solid"/>
                  <a:miter lim="800000"/>
                </a:ln>
                <a:solidFill>
                  <a:srgbClr val="0000FF"/>
                </a:solidFill>
                <a:effectLst>
                  <a:outerShdw blurRad="50800" algn="tl" rotWithShape="0">
                    <a:srgbClr val="000000"/>
                  </a:outerShdw>
                </a:effectLst>
              </a:rPr>
              <a:t>Лексическое значение слова </a:t>
            </a:r>
            <a:r>
              <a:rPr lang="ru-RU" sz="4400" b="1" dirty="0" smtClean="0">
                <a:ln w="17780" cmpd="sng">
                  <a:solidFill>
                    <a:srgbClr val="FFFFFF"/>
                  </a:solidFill>
                  <a:prstDash val="solid"/>
                  <a:miter lim="800000"/>
                </a:ln>
                <a:solidFill>
                  <a:srgbClr val="FF0000"/>
                </a:solidFill>
                <a:effectLst>
                  <a:outerShdw blurRad="50800" algn="tl" rotWithShape="0">
                    <a:srgbClr val="000000"/>
                  </a:outerShdw>
                </a:effectLst>
              </a:rPr>
              <a:t>«</a:t>
            </a:r>
            <a:r>
              <a:rPr lang="ru-RU" sz="4400" b="1" dirty="0" err="1" smtClean="0">
                <a:ln w="17780" cmpd="sng">
                  <a:solidFill>
                    <a:srgbClr val="FFFFFF"/>
                  </a:solidFill>
                  <a:prstDash val="solid"/>
                  <a:miter lim="800000"/>
                </a:ln>
                <a:solidFill>
                  <a:srgbClr val="FF0000"/>
                </a:solidFill>
                <a:effectLst>
                  <a:outerShdw blurRad="50800" algn="tl" rotWithShape="0">
                    <a:srgbClr val="000000"/>
                  </a:outerShdw>
                </a:effectLst>
              </a:rPr>
              <a:t>алчь</a:t>
            </a:r>
            <a:r>
              <a:rPr lang="ru-RU" sz="4400" b="1" dirty="0" smtClean="0">
                <a:ln w="17780" cmpd="sng">
                  <a:solidFill>
                    <a:srgbClr val="FFFFFF"/>
                  </a:solidFill>
                  <a:prstDash val="solid"/>
                  <a:miter lim="800000"/>
                </a:ln>
                <a:solidFill>
                  <a:srgbClr val="FF0000"/>
                </a:solidFill>
                <a:effectLst>
                  <a:outerShdw blurRad="50800" algn="tl" rotWithShape="0">
                    <a:srgbClr val="000000"/>
                  </a:outerShdw>
                </a:effectLst>
              </a:rPr>
              <a:t>»</a:t>
            </a:r>
            <a:endParaRPr lang="ru-RU" sz="4400" b="1" cap="none" spc="0" dirty="0">
              <a:ln w="17780" cmpd="sng">
                <a:solidFill>
                  <a:srgbClr val="FFFFFF"/>
                </a:solidFill>
                <a:prstDash val="solid"/>
                <a:miter lim="800000"/>
              </a:ln>
              <a:solidFill>
                <a:srgbClr val="FF0000"/>
              </a:solidFill>
              <a:effectLst>
                <a:outerShdw blurRad="50800" algn="tl" rotWithShape="0">
                  <a:srgbClr val="000000"/>
                </a:outerShdw>
              </a:effectLst>
            </a:endParaRPr>
          </a:p>
        </p:txBody>
      </p:sp>
      <p:sp>
        <p:nvSpPr>
          <p:cNvPr id="3" name="Прямоугольник 2"/>
          <p:cNvSpPr/>
          <p:nvPr/>
        </p:nvSpPr>
        <p:spPr>
          <a:xfrm>
            <a:off x="142844" y="1000108"/>
            <a:ext cx="9001156" cy="1384995"/>
          </a:xfrm>
          <a:prstGeom prst="rect">
            <a:avLst/>
          </a:prstGeom>
          <a:solidFill>
            <a:schemeClr val="bg1">
              <a:alpha val="30000"/>
            </a:schemeClr>
          </a:solidFill>
        </p:spPr>
        <p:txBody>
          <a:bodyPr wrap="square">
            <a:spAutoFit/>
          </a:bodyPr>
          <a:lstStyle/>
          <a:p>
            <a:r>
              <a:rPr lang="ru-RU" sz="2800" b="1" dirty="0">
                <a:solidFill>
                  <a:srgbClr val="0000FF"/>
                </a:solidFill>
              </a:rPr>
              <a:t>Алчн</a:t>
            </a:r>
            <a:r>
              <a:rPr lang="ru-RU" sz="2800" b="1" dirty="0">
                <a:solidFill>
                  <a:srgbClr val="FF0000"/>
                </a:solidFill>
              </a:rPr>
              <a:t>ый</a:t>
            </a:r>
            <a:r>
              <a:rPr lang="ru-RU" sz="2800" b="1" dirty="0">
                <a:solidFill>
                  <a:srgbClr val="0000FF"/>
                </a:solidFill>
              </a:rPr>
              <a:t> -</a:t>
            </a:r>
            <a:r>
              <a:rPr lang="ru-RU" sz="2800" dirty="0"/>
              <a:t> </a:t>
            </a:r>
            <a:r>
              <a:rPr lang="ru-RU" sz="2800" b="1" dirty="0"/>
              <a:t>1. </a:t>
            </a:r>
            <a:r>
              <a:rPr lang="ru-RU" sz="2800" b="1" dirty="0" smtClean="0"/>
              <a:t> жадный, корыстный, одержимый</a:t>
            </a:r>
            <a:r>
              <a:rPr lang="ru-RU" sz="2800" b="1" dirty="0"/>
              <a:t> страстью к наживе, </a:t>
            </a:r>
            <a:r>
              <a:rPr lang="ru-RU" sz="2800" b="1" dirty="0" smtClean="0"/>
              <a:t>к богатству;</a:t>
            </a:r>
            <a:r>
              <a:rPr lang="ru-RU" sz="2800" b="1" dirty="0"/>
              <a:t> </a:t>
            </a:r>
            <a:br>
              <a:rPr lang="ru-RU" sz="2800" b="1" dirty="0"/>
            </a:br>
            <a:r>
              <a:rPr lang="ru-RU" sz="2800" b="1" dirty="0"/>
              <a:t>2. перен. </a:t>
            </a:r>
            <a:r>
              <a:rPr lang="ru-RU" sz="2800" b="1" dirty="0" smtClean="0"/>
              <a:t>проявляющийся</a:t>
            </a:r>
            <a:r>
              <a:rPr lang="ru-RU" sz="2800" b="1" dirty="0"/>
              <a:t> </a:t>
            </a:r>
            <a:r>
              <a:rPr lang="ru-RU" sz="2800" b="1" dirty="0" smtClean="0"/>
              <a:t>сильно, страстно.</a:t>
            </a:r>
            <a:r>
              <a:rPr lang="ru-RU" sz="2800" b="1" dirty="0"/>
              <a:t> </a:t>
            </a:r>
          </a:p>
        </p:txBody>
      </p:sp>
      <p:sp>
        <p:nvSpPr>
          <p:cNvPr id="4" name="TextBox 3"/>
          <p:cNvSpPr txBox="1"/>
          <p:nvPr/>
        </p:nvSpPr>
        <p:spPr>
          <a:xfrm>
            <a:off x="0" y="5643578"/>
            <a:ext cx="9144000" cy="954107"/>
          </a:xfrm>
          <a:prstGeom prst="rect">
            <a:avLst/>
          </a:prstGeom>
          <a:solidFill>
            <a:schemeClr val="bg1">
              <a:alpha val="30000"/>
            </a:schemeClr>
          </a:solidFill>
        </p:spPr>
        <p:txBody>
          <a:bodyPr wrap="square" rtlCol="0">
            <a:spAutoFit/>
          </a:bodyPr>
          <a:lstStyle/>
          <a:p>
            <a:pPr algn="ctr"/>
            <a:r>
              <a:rPr lang="ru-RU" sz="2800" b="1" dirty="0" smtClean="0">
                <a:solidFill>
                  <a:srgbClr val="FF0000"/>
                </a:solidFill>
              </a:rPr>
              <a:t>Стремление к наживе, приобретению погасило свет добра в душах</a:t>
            </a:r>
            <a:endParaRPr lang="ru-RU" sz="2800" b="1" dirty="0">
              <a:solidFill>
                <a:srgbClr val="FF0000"/>
              </a:solidFill>
            </a:endParaRPr>
          </a:p>
        </p:txBody>
      </p:sp>
      <p:pic>
        <p:nvPicPr>
          <p:cNvPr id="6" name="Рисунок 5" descr="zadnost-reklama.jpg"/>
          <p:cNvPicPr>
            <a:picLocks noChangeAspect="1"/>
          </p:cNvPicPr>
          <p:nvPr/>
        </p:nvPicPr>
        <p:blipFill>
          <a:blip r:embed="rId2"/>
          <a:stretch>
            <a:fillRect/>
          </a:stretch>
        </p:blipFill>
        <p:spPr>
          <a:xfrm>
            <a:off x="500034" y="2500306"/>
            <a:ext cx="4786314" cy="2871788"/>
          </a:xfrm>
          <a:prstGeom prst="rect">
            <a:avLst/>
          </a:prstGeom>
        </p:spPr>
      </p:pic>
      <p:sp>
        <p:nvSpPr>
          <p:cNvPr id="7" name="Прямоугольник 6"/>
          <p:cNvSpPr/>
          <p:nvPr/>
        </p:nvSpPr>
        <p:spPr>
          <a:xfrm>
            <a:off x="5572132" y="2786058"/>
            <a:ext cx="2975110" cy="584775"/>
          </a:xfrm>
          <a:prstGeom prst="rect">
            <a:avLst/>
          </a:prstGeom>
          <a:noFill/>
        </p:spPr>
        <p:txBody>
          <a:bodyPr wrap="none" lIns="91440" tIns="45720" rIns="91440" bIns="45720">
            <a:spAutoFit/>
          </a:bodyPr>
          <a:lstStyle/>
          <a:p>
            <a:pPr algn="ctr"/>
            <a:r>
              <a:rPr lang="ru-RU" sz="32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окказионализм</a:t>
            </a:r>
            <a:endParaRPr lang="ru-RU" sz="32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cxnSp>
        <p:nvCxnSpPr>
          <p:cNvPr id="9" name="Прямая со стрелкой 8"/>
          <p:cNvCxnSpPr/>
          <p:nvPr/>
        </p:nvCxnSpPr>
        <p:spPr>
          <a:xfrm rot="5400000">
            <a:off x="6322231" y="1464455"/>
            <a:ext cx="2000264" cy="642942"/>
          </a:xfrm>
          <a:prstGeom prst="straightConnector1">
            <a:avLst/>
          </a:prstGeom>
          <a:ln w="38100">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214282" y="214290"/>
            <a:ext cx="8929718" cy="6494085"/>
          </a:xfrm>
          <a:prstGeom prst="rect">
            <a:avLst/>
          </a:prstGeom>
          <a:solidFill>
            <a:schemeClr val="bg1">
              <a:alpha val="3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600" b="1" i="0" u="none" strike="noStrike" cap="none" normalizeH="0" baseline="0" dirty="0" smtClean="0">
                <a:ln>
                  <a:noFill/>
                </a:ln>
                <a:solidFill>
                  <a:srgbClr val="FF0000"/>
                </a:solidFill>
                <a:effectLst/>
                <a:ea typeface="Times New Roman" pitchFamily="18" charset="0"/>
                <a:cs typeface="Arial" pitchFamily="34" charset="0"/>
              </a:rPr>
              <a:t>Вопроса «преступить - не преступить» у них не было. </a:t>
            </a:r>
            <a:r>
              <a:rPr kumimoji="0" lang="ru-RU" sz="2600" b="1" i="0" u="none" strike="noStrike" cap="none" normalizeH="0" baseline="0" dirty="0" smtClean="0">
                <a:ln>
                  <a:noFill/>
                </a:ln>
                <a:solidFill>
                  <a:srgbClr val="000000"/>
                </a:solidFill>
                <a:effectLst/>
                <a:ea typeface="Times New Roman" pitchFamily="18" charset="0"/>
                <a:cs typeface="Arial" pitchFamily="34" charset="0"/>
              </a:rPr>
              <a:t>Всё было чётко. Работенка доставалась тяжёлая, ибо в основном лежали люди небогатые... Бранились, что металл скверной пробы. Ворчали, что тела сброшены беспорядочной грудой, трудно работать. </a:t>
            </a:r>
            <a:r>
              <a:rPr kumimoji="0" lang="ru-RU" sz="2600" b="1" i="0" u="none" strike="noStrike" cap="none" normalizeH="0" baseline="0" dirty="0" smtClean="0">
                <a:ln>
                  <a:noFill/>
                </a:ln>
                <a:solidFill>
                  <a:srgbClr val="FF0000"/>
                </a:solidFill>
                <a:effectLst/>
                <a:ea typeface="Times New Roman" pitchFamily="18" charset="0"/>
                <a:cs typeface="Arial" pitchFamily="34" charset="0"/>
              </a:rPr>
              <a:t>Один работал в яме - двое вверху принимали и разбивали черепа, вырывали плоскогубцами зубы, - «очищали от грязи и остатков зубов», возили сдавать коронки в симферопольскую скупку...</a:t>
            </a:r>
            <a:r>
              <a:rPr kumimoji="0" lang="ru-RU" sz="2600" b="1" i="0" u="none" strike="noStrike" cap="none" normalizeH="0" dirty="0" smtClean="0">
                <a:ln>
                  <a:noFill/>
                </a:ln>
                <a:solidFill>
                  <a:srgbClr val="FF0000"/>
                </a:solidFill>
                <a:effectLst/>
                <a:ea typeface="Times New Roman" pitchFamily="18" charset="0"/>
                <a:cs typeface="Arial" pitchFamily="34" charset="0"/>
              </a:rPr>
              <a:t>  </a:t>
            </a:r>
            <a:r>
              <a:rPr kumimoji="0" lang="ru-RU" sz="2600" b="1" i="0" u="none" strike="noStrike" cap="none" normalizeH="0" dirty="0" smtClean="0">
                <a:ln>
                  <a:noFill/>
                </a:ln>
                <a:solidFill>
                  <a:srgbClr val="000000"/>
                </a:solidFill>
                <a:effectLst/>
                <a:ea typeface="Times New Roman" pitchFamily="18" charset="0"/>
                <a:cs typeface="Arial" pitchFamily="34" charset="0"/>
              </a:rPr>
              <a:t>К</a:t>
            </a:r>
            <a:r>
              <a:rPr kumimoji="0" lang="ru-RU" sz="2600" b="1" i="0" u="none" strike="noStrike" cap="none" normalizeH="0" baseline="0" dirty="0" smtClean="0">
                <a:ln>
                  <a:noFill/>
                </a:ln>
                <a:solidFill>
                  <a:srgbClr val="000000"/>
                </a:solidFill>
                <a:effectLst/>
                <a:ea typeface="Times New Roman" pitchFamily="18" charset="0"/>
                <a:cs typeface="Arial" pitchFamily="34" charset="0"/>
              </a:rPr>
              <a:t>акой пробой измерить чудовищность...</a:t>
            </a:r>
            <a:r>
              <a:rPr kumimoji="0" lang="ru-RU" sz="2600" b="1" i="0" u="none" strike="noStrike" cap="none" normalizeH="0" dirty="0" smtClean="0">
                <a:ln>
                  <a:noFill/>
                </a:ln>
                <a:solidFill>
                  <a:srgbClr val="000000"/>
                </a:solidFill>
                <a:effectLst/>
                <a:ea typeface="Times New Roman" pitchFamily="18" charset="0"/>
                <a:cs typeface="Arial" pitchFamily="34" charset="0"/>
              </a:rPr>
              <a:t> </a:t>
            </a:r>
            <a:r>
              <a:rPr kumimoji="0" lang="ru-RU" sz="2600" b="1" i="0" u="none" strike="noStrike" cap="none" normalizeH="0" baseline="0" dirty="0" smtClean="0">
                <a:ln>
                  <a:noFill/>
                </a:ln>
                <a:solidFill>
                  <a:srgbClr val="000000"/>
                </a:solidFill>
                <a:effectLst/>
                <a:ea typeface="Times New Roman" pitchFamily="18" charset="0"/>
                <a:cs typeface="Arial" pitchFamily="34" charset="0"/>
              </a:rPr>
              <a:t>обворовывания душ? В первый день процесса, говорят, </a:t>
            </a:r>
            <a:r>
              <a:rPr kumimoji="0" lang="ru-RU" sz="2600" b="1" i="0" u="none" strike="noStrike" cap="none" normalizeH="0" baseline="0" dirty="0" smtClean="0">
                <a:ln>
                  <a:noFill/>
                </a:ln>
                <a:solidFill>
                  <a:srgbClr val="0000FF"/>
                </a:solidFill>
                <a:effectLst/>
                <a:ea typeface="Times New Roman" pitchFamily="18" charset="0"/>
                <a:cs typeface="Arial" pitchFamily="34" charset="0"/>
              </a:rPr>
              <a:t>зал был заполнен пытливыми личностями, внимающими координатам захоронения. </a:t>
            </a:r>
            <a:r>
              <a:rPr kumimoji="0" lang="ru-RU" sz="2600" b="1" i="0" u="none" strike="noStrike" cap="none" normalizeH="0" baseline="0" dirty="0" smtClean="0">
                <a:ln>
                  <a:noFill/>
                </a:ln>
                <a:solidFill>
                  <a:srgbClr val="000000"/>
                </a:solidFill>
                <a:effectLst/>
                <a:ea typeface="Times New Roman" pitchFamily="18" charset="0"/>
                <a:cs typeface="Arial" pitchFamily="34" charset="0"/>
              </a:rPr>
              <a:t>На второй день зал опустел - кинулись реализовывать полученные сведения. Лопаты, штыковые и совковые, прятали на соседствующем сельском кладбище. Копали при свете фар... </a:t>
            </a:r>
            <a:r>
              <a:rPr kumimoji="0" lang="ru-RU" sz="2600" b="1" i="0" u="none" strike="noStrike" cap="none" normalizeH="0" baseline="0" dirty="0" smtClean="0">
                <a:ln>
                  <a:noFill/>
                </a:ln>
                <a:solidFill>
                  <a:srgbClr val="FF0000"/>
                </a:solidFill>
                <a:effectLst/>
                <a:ea typeface="Times New Roman" pitchFamily="18" charset="0"/>
                <a:cs typeface="Arial" pitchFamily="34" charset="0"/>
              </a:rPr>
              <a:t>Ты куда ведёшь, ров?</a:t>
            </a:r>
            <a:endParaRPr kumimoji="0" lang="ru-RU" sz="2600" b="1" i="0" u="none" strike="noStrike" cap="none" normalizeH="0" baseline="0" dirty="0" smtClean="0">
              <a:ln>
                <a:noFill/>
              </a:ln>
              <a:solidFill>
                <a:srgbClr val="FF0000"/>
              </a:solidFill>
              <a:effectLs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214282" y="214290"/>
            <a:ext cx="8929718" cy="6001643"/>
          </a:xfrm>
          <a:prstGeom prst="rect">
            <a:avLst/>
          </a:prstGeom>
          <a:solidFill>
            <a:schemeClr val="bg1">
              <a:alpha val="3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FF0000"/>
                </a:solidFill>
                <a:effectLst/>
                <a:ea typeface="Times New Roman" pitchFamily="18" charset="0"/>
                <a:cs typeface="Arial" pitchFamily="34" charset="0"/>
              </a:rPr>
              <a:t>Куда ведёт </a:t>
            </a:r>
            <a:r>
              <a:rPr kumimoji="0" lang="ru-RU" sz="2400" b="1" i="0" u="none" strike="noStrike" cap="none" normalizeH="0" baseline="0" dirty="0" smtClean="0">
                <a:ln>
                  <a:noFill/>
                </a:ln>
                <a:solidFill>
                  <a:srgbClr val="0000FF"/>
                </a:solidFill>
                <a:effectLst/>
                <a:ea typeface="Times New Roman" pitchFamily="18" charset="0"/>
                <a:cs typeface="Arial" pitchFamily="34" charset="0"/>
              </a:rPr>
              <a:t>цепная реакция </a:t>
            </a:r>
            <a:r>
              <a:rPr kumimoji="0" lang="ru-RU" sz="2400" b="1" i="0" u="none" strike="noStrike" cap="none" normalizeH="0" baseline="0" dirty="0" smtClean="0">
                <a:ln>
                  <a:noFill/>
                </a:ln>
                <a:solidFill>
                  <a:srgbClr val="FF0000"/>
                </a:solidFill>
                <a:effectLst/>
                <a:ea typeface="Times New Roman" pitchFamily="18" charset="0"/>
                <a:cs typeface="Arial" pitchFamily="34" charset="0"/>
              </a:rPr>
              <a:t>симферопольского преступления?.. </a:t>
            </a:r>
            <a:r>
              <a:rPr kumimoji="0" lang="ru-RU" sz="2400" b="1" i="0" u="none" strike="noStrike" cap="none" normalizeH="0" baseline="0" dirty="0" smtClean="0">
                <a:ln>
                  <a:noFill/>
                </a:ln>
                <a:solidFill>
                  <a:srgbClr val="000000"/>
                </a:solidFill>
                <a:effectLst/>
                <a:ea typeface="Times New Roman" pitchFamily="18" charset="0"/>
                <a:cs typeface="Arial" pitchFamily="34" charset="0"/>
              </a:rPr>
              <a:t>Повторяю, это процесс не уголовный - духовный процесс. Не в шести могильных червях дело. Почему они плодятся, эти </a:t>
            </a:r>
            <a:r>
              <a:rPr kumimoji="0" lang="ru-RU" sz="2400" b="1" i="0" u="none" strike="noStrike" cap="none" normalizeH="0" baseline="0" dirty="0" err="1" smtClean="0">
                <a:ln>
                  <a:noFill/>
                </a:ln>
                <a:solidFill>
                  <a:srgbClr val="000000"/>
                </a:solidFill>
                <a:effectLst/>
                <a:ea typeface="Times New Roman" pitchFamily="18" charset="0"/>
                <a:cs typeface="Arial" pitchFamily="34" charset="0"/>
              </a:rPr>
              <a:t>новорылы</a:t>
            </a:r>
            <a:r>
              <a:rPr kumimoji="0" lang="ru-RU" sz="2400" b="1" i="0" u="none" strike="noStrike" cap="none" normalizeH="0" baseline="0" dirty="0" smtClean="0">
                <a:ln>
                  <a:noFill/>
                </a:ln>
                <a:solidFill>
                  <a:srgbClr val="000000"/>
                </a:solidFill>
                <a:effectLst/>
                <a:ea typeface="Times New Roman" pitchFamily="18" charset="0"/>
                <a:cs typeface="Arial" pitchFamily="34" charset="0"/>
              </a:rPr>
              <a:t>? В чём причина этой </a:t>
            </a:r>
            <a:r>
              <a:rPr kumimoji="0" lang="ru-RU" sz="2400" b="1" i="0" u="none" strike="noStrike" cap="none" normalizeH="0" baseline="0" dirty="0" err="1" smtClean="0">
                <a:ln>
                  <a:noFill/>
                </a:ln>
                <a:solidFill>
                  <a:srgbClr val="000000"/>
                </a:solidFill>
                <a:effectLst/>
                <a:ea typeface="Times New Roman" pitchFamily="18" charset="0"/>
                <a:cs typeface="Arial" pitchFamily="34" charset="0"/>
              </a:rPr>
              <a:t>бездуховности</a:t>
            </a:r>
            <a:r>
              <a:rPr kumimoji="0" lang="ru-RU" sz="2400" b="1" i="0" u="none" strike="noStrike" cap="none" normalizeH="0" baseline="0" dirty="0" smtClean="0">
                <a:ln>
                  <a:noFill/>
                </a:ln>
                <a:solidFill>
                  <a:srgbClr val="000000"/>
                </a:solidFill>
                <a:effectLst/>
                <a:ea typeface="Times New Roman" pitchFamily="18" charset="0"/>
                <a:cs typeface="Arial" pitchFamily="34" charset="0"/>
              </a:rPr>
              <a:t>, отрыва от корней?..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00"/>
                </a:solidFill>
                <a:effectLst/>
                <a:ea typeface="Times New Roman" pitchFamily="18" charset="0"/>
                <a:cs typeface="Arial" pitchFamily="34" charset="0"/>
              </a:rPr>
              <a:t>Не голод, не нужда вели к преступлению. Почему в страшных и святых днях </a:t>
            </a:r>
            <a:r>
              <a:rPr kumimoji="0" lang="ru-RU" sz="2400" b="1" i="0" u="none" strike="noStrike" cap="none" normalizeH="0" baseline="0" dirty="0" smtClean="0">
                <a:ln>
                  <a:noFill/>
                </a:ln>
                <a:solidFill>
                  <a:srgbClr val="FF0000"/>
                </a:solidFill>
                <a:effectLst/>
                <a:ea typeface="Times New Roman" pitchFamily="18" charset="0"/>
                <a:cs typeface="Arial" pitchFamily="34" charset="0"/>
              </a:rPr>
              <a:t>Ленинградской блокады именно голод и страдание высветили обострённую нравственность?</a:t>
            </a:r>
            <a:r>
              <a:rPr kumimoji="0" lang="ru-RU" sz="2400" b="1" i="0" u="none" strike="noStrike" cap="none" normalizeH="0" dirty="0" smtClean="0">
                <a:ln>
                  <a:noFill/>
                </a:ln>
                <a:solidFill>
                  <a:srgbClr val="FF0000"/>
                </a:solidFill>
                <a:effectLst/>
                <a:ea typeface="Times New Roman" pitchFamily="18" charset="0"/>
                <a:cs typeface="Arial" pitchFamily="34" charset="0"/>
              </a:rPr>
              <a:t> </a:t>
            </a:r>
            <a:r>
              <a:rPr kumimoji="0" lang="ru-RU" sz="2400" b="1" i="0" u="none" strike="noStrike" cap="none" normalizeH="0" baseline="0" dirty="0" smtClean="0">
                <a:ln>
                  <a:noFill/>
                </a:ln>
                <a:solidFill>
                  <a:srgbClr val="000000"/>
                </a:solidFill>
                <a:effectLst/>
                <a:ea typeface="Times New Roman" pitchFamily="18" charset="0"/>
                <a:cs typeface="Arial" pitchFamily="34" charset="0"/>
              </a:rPr>
              <a:t>Почему ныне служащий морга, выдавая потрясённой семье тело бабушки и матери, спокойно предлагает: «Пересчитайте у покойницы количество зубов ценного металла», не смущаясь ужасом сказанного?..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0000"/>
                </a:solidFill>
                <a:effectLst/>
                <a:ea typeface="Times New Roman" pitchFamily="18" charset="0"/>
                <a:cs typeface="Arial" pitchFamily="34" charset="0"/>
              </a:rPr>
              <a:t>Мы стоим на 10-м километре. Ничья трава свежеет вокруг. Где-то далеко к северу тянутся </a:t>
            </a:r>
            <a:r>
              <a:rPr kumimoji="0" lang="ru-RU" sz="2400" b="1" i="0" u="none" strike="noStrike" cap="none" normalizeH="0" baseline="0" dirty="0" smtClean="0">
                <a:ln>
                  <a:noFill/>
                </a:ln>
                <a:solidFill>
                  <a:srgbClr val="FF0000"/>
                </a:solidFill>
                <a:effectLst/>
                <a:ea typeface="Times New Roman" pitchFamily="18" charset="0"/>
                <a:cs typeface="Arial" pitchFamily="34" charset="0"/>
              </a:rPr>
              <a:t>ничьи луга, ничьи рощи разоряются, над ничьими реками и озёрами измываются недостойные людишки? Чьи они? Чьи мы с вами?</a:t>
            </a:r>
            <a:endParaRPr kumimoji="0" lang="ru-RU" sz="2400" b="1" i="0" u="none" strike="noStrike" cap="none" normalizeH="0" baseline="0" dirty="0" smtClean="0">
              <a:ln>
                <a:noFill/>
              </a:ln>
              <a:solidFill>
                <a:srgbClr val="FF0000"/>
              </a:solidFill>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428596" y="1214422"/>
            <a:ext cx="850109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800" b="1" i="0" u="none" strike="noStrike" cap="none" normalizeH="0" baseline="0" dirty="0" smtClean="0">
                <a:ln>
                  <a:noFill/>
                </a:ln>
                <a:solidFill>
                  <a:srgbClr val="000000"/>
                </a:solidFill>
                <a:effectLst/>
                <a:ea typeface="Times New Roman" pitchFamily="18" charset="0"/>
                <a:cs typeface="Arial" pitchFamily="34" charset="0"/>
              </a:rPr>
              <a:t>...И неужели мы будем в истории -</a:t>
            </a:r>
            <a:endParaRPr kumimoji="0" lang="ru-RU" sz="2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800" b="1" i="0" u="none" strike="noStrike" cap="none" normalizeH="0" baseline="0" dirty="0" smtClean="0">
                <a:ln>
                  <a:noFill/>
                </a:ln>
                <a:solidFill>
                  <a:srgbClr val="000000"/>
                </a:solidFill>
                <a:effectLst/>
                <a:ea typeface="Times New Roman" pitchFamily="18" charset="0"/>
                <a:cs typeface="Arial" pitchFamily="34" charset="0"/>
              </a:rPr>
              <a:t>«Эти, Байкал загубили которые»?..</a:t>
            </a:r>
            <a:endParaRPr kumimoji="0" lang="ru-RU" sz="2800" b="0" i="0" u="none" strike="noStrike" cap="none" normalizeH="0" baseline="0" dirty="0" smtClean="0">
              <a:ln>
                <a:noFill/>
              </a:ln>
              <a:solidFill>
                <a:schemeClr val="tx1"/>
              </a:solidFill>
              <a:effectLst/>
            </a:endParaRPr>
          </a:p>
        </p:txBody>
      </p:sp>
      <p:sp>
        <p:nvSpPr>
          <p:cNvPr id="3" name="Прямоугольник 2"/>
          <p:cNvSpPr/>
          <p:nvPr/>
        </p:nvSpPr>
        <p:spPr>
          <a:xfrm>
            <a:off x="2285984" y="142852"/>
            <a:ext cx="4566058"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Глава «Озеро»</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pic>
        <p:nvPicPr>
          <p:cNvPr id="4" name="Рисунок 3" descr="img17 (1).jpg"/>
          <p:cNvPicPr>
            <a:picLocks noChangeAspect="1"/>
          </p:cNvPicPr>
          <p:nvPr/>
        </p:nvPicPr>
        <p:blipFill>
          <a:blip r:embed="rId2"/>
          <a:srcRect l="21875" t="34930" r="6250" b="7291"/>
          <a:stretch>
            <a:fillRect/>
          </a:stretch>
        </p:blipFill>
        <p:spPr>
          <a:xfrm>
            <a:off x="4286248" y="2571744"/>
            <a:ext cx="4621146" cy="2857520"/>
          </a:xfrm>
          <a:prstGeom prst="rect">
            <a:avLst/>
          </a:prstGeom>
        </p:spPr>
      </p:pic>
      <p:sp>
        <p:nvSpPr>
          <p:cNvPr id="5" name="Прямоугольник 4"/>
          <p:cNvSpPr/>
          <p:nvPr/>
        </p:nvSpPr>
        <p:spPr>
          <a:xfrm>
            <a:off x="0" y="5786454"/>
            <a:ext cx="9144000" cy="523220"/>
          </a:xfrm>
          <a:prstGeom prst="rect">
            <a:avLst/>
          </a:prstGeom>
        </p:spPr>
        <p:txBody>
          <a:bodyPr wrap="square">
            <a:spAutoFit/>
          </a:bodyPr>
          <a:lstStyle/>
          <a:p>
            <a:pPr algn="ctr"/>
            <a:r>
              <a:rPr lang="ru-RU" sz="2800" b="1" dirty="0" smtClean="0"/>
              <a:t>Автор обеспокоен и судьбой озера Байкал</a:t>
            </a:r>
            <a:endParaRPr lang="ru-RU" sz="2800" b="1" dirty="0"/>
          </a:p>
        </p:txBody>
      </p:sp>
      <p:pic>
        <p:nvPicPr>
          <p:cNvPr id="6" name="Рисунок 5" descr="ruki-banka-priroda.jpg"/>
          <p:cNvPicPr>
            <a:picLocks noChangeAspect="1"/>
          </p:cNvPicPr>
          <p:nvPr/>
        </p:nvPicPr>
        <p:blipFill>
          <a:blip r:embed="rId3" cstate="print"/>
          <a:stretch>
            <a:fillRect/>
          </a:stretch>
        </p:blipFill>
        <p:spPr>
          <a:xfrm>
            <a:off x="0" y="2643182"/>
            <a:ext cx="4143372" cy="2768415"/>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img20.jpg"/>
          <p:cNvPicPr>
            <a:picLocks noChangeAspect="1"/>
          </p:cNvPicPr>
          <p:nvPr/>
        </p:nvPicPr>
        <p:blipFill>
          <a:blip r:embed="rId2"/>
          <a:srcRect l="4687" t="37500" r="35937" b="9375"/>
          <a:stretch>
            <a:fillRect/>
          </a:stretch>
        </p:blipFill>
        <p:spPr>
          <a:xfrm>
            <a:off x="1211613" y="3714731"/>
            <a:ext cx="4217643" cy="2830260"/>
          </a:xfrm>
          <a:prstGeom prst="rect">
            <a:avLst/>
          </a:prstGeom>
        </p:spPr>
      </p:pic>
      <p:sp>
        <p:nvSpPr>
          <p:cNvPr id="3" name="TextBox 2"/>
          <p:cNvSpPr txBox="1"/>
          <p:nvPr/>
        </p:nvSpPr>
        <p:spPr>
          <a:xfrm>
            <a:off x="214282" y="1214422"/>
            <a:ext cx="8929718" cy="2123658"/>
          </a:xfrm>
          <a:prstGeom prst="rect">
            <a:avLst/>
          </a:prstGeom>
          <a:noFill/>
        </p:spPr>
        <p:txBody>
          <a:bodyPr wrap="square" rtlCol="0">
            <a:spAutoFit/>
          </a:bodyPr>
          <a:lstStyle/>
          <a:p>
            <a:pPr>
              <a:buFont typeface="Wingdings" pitchFamily="2" charset="2"/>
              <a:buChar char="Ø"/>
            </a:pPr>
            <a:r>
              <a:rPr lang="ru-RU" sz="2600" b="1" dirty="0" smtClean="0">
                <a:solidFill>
                  <a:srgbClr val="0000FF"/>
                </a:solidFill>
              </a:rPr>
              <a:t>законченность</a:t>
            </a:r>
            <a:r>
              <a:rPr lang="ru-RU" sz="2600" b="1" dirty="0" smtClean="0"/>
              <a:t> </a:t>
            </a:r>
            <a:r>
              <a:rPr lang="ru-RU" sz="2600" b="1" dirty="0" smtClean="0"/>
              <a:t>каждой главы;</a:t>
            </a:r>
          </a:p>
          <a:p>
            <a:pPr>
              <a:buFont typeface="Wingdings" pitchFamily="2" charset="2"/>
              <a:buChar char="Ø"/>
            </a:pPr>
            <a:r>
              <a:rPr lang="ru-RU" sz="2600" b="1" dirty="0" smtClean="0"/>
              <a:t>в поэме встречаются </a:t>
            </a:r>
            <a:r>
              <a:rPr lang="ru-RU" sz="2600" b="1" dirty="0" smtClean="0">
                <a:solidFill>
                  <a:srgbClr val="0000FF"/>
                </a:solidFill>
              </a:rPr>
              <a:t>метафоры, просторечная лексика, многоголосие;</a:t>
            </a:r>
          </a:p>
          <a:p>
            <a:pPr>
              <a:buFont typeface="Wingdings" pitchFamily="2" charset="2"/>
              <a:buChar char="Ø"/>
            </a:pPr>
            <a:r>
              <a:rPr lang="ru-RU" sz="2600" b="1" dirty="0" smtClean="0">
                <a:solidFill>
                  <a:srgbClr val="0000FF"/>
                </a:solidFill>
              </a:rPr>
              <a:t>контраст и </a:t>
            </a:r>
            <a:r>
              <a:rPr lang="ru-RU" sz="2600" b="1" dirty="0" err="1" smtClean="0">
                <a:solidFill>
                  <a:srgbClr val="0000FF"/>
                </a:solidFill>
              </a:rPr>
              <a:t>разномасштабность</a:t>
            </a:r>
            <a:endParaRPr lang="ru-RU" sz="2600" b="1" dirty="0" smtClean="0">
              <a:solidFill>
                <a:srgbClr val="0000FF"/>
              </a:solidFill>
            </a:endParaRPr>
          </a:p>
          <a:p>
            <a:pPr algn="ctr"/>
            <a:endParaRPr lang="ru-RU" sz="2800" b="1" dirty="0">
              <a:solidFill>
                <a:srgbClr val="0000FF"/>
              </a:solidFill>
            </a:endParaRPr>
          </a:p>
        </p:txBody>
      </p:sp>
      <p:sp>
        <p:nvSpPr>
          <p:cNvPr id="4" name="Прямоугольник 3"/>
          <p:cNvSpPr/>
          <p:nvPr/>
        </p:nvSpPr>
        <p:spPr>
          <a:xfrm>
            <a:off x="0" y="214290"/>
            <a:ext cx="9144000" cy="769441"/>
          </a:xfrm>
          <a:prstGeom prst="rect">
            <a:avLst/>
          </a:prstGeom>
          <a:noFill/>
        </p:spPr>
        <p:txBody>
          <a:bodyPr wrap="square" lIns="91440" tIns="45720" rIns="91440" bIns="45720">
            <a:spAutoFit/>
          </a:bodyPr>
          <a:lstStyle/>
          <a:p>
            <a:pPr algn="ctr"/>
            <a:r>
              <a:rPr lang="ru-RU" sz="4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Художественные особенности</a:t>
            </a:r>
            <a:endParaRPr lang="ru-RU" sz="4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pic>
        <p:nvPicPr>
          <p:cNvPr id="6" name="Рисунок 5" descr="img21.jpg"/>
          <p:cNvPicPr>
            <a:picLocks noChangeAspect="1"/>
          </p:cNvPicPr>
          <p:nvPr/>
        </p:nvPicPr>
        <p:blipFill>
          <a:blip r:embed="rId3"/>
          <a:srcRect l="53906" t="21875" r="9375" b="4166"/>
          <a:stretch>
            <a:fillRect/>
          </a:stretch>
        </p:blipFill>
        <p:spPr>
          <a:xfrm>
            <a:off x="5929322" y="2437989"/>
            <a:ext cx="2786082" cy="4208761"/>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0.jpg"/>
          <p:cNvPicPr>
            <a:picLocks noChangeAspect="1"/>
          </p:cNvPicPr>
          <p:nvPr/>
        </p:nvPicPr>
        <p:blipFill>
          <a:blip r:embed="rId2"/>
          <a:srcRect l="4687" t="37500" r="35937" b="8333"/>
          <a:stretch>
            <a:fillRect/>
          </a:stretch>
        </p:blipFill>
        <p:spPr>
          <a:xfrm>
            <a:off x="3714712" y="0"/>
            <a:ext cx="5429288" cy="3714776"/>
          </a:xfrm>
          <a:prstGeom prst="rect">
            <a:avLst/>
          </a:prstGeom>
        </p:spPr>
      </p:pic>
      <p:sp>
        <p:nvSpPr>
          <p:cNvPr id="5121" name="Rectangle 1"/>
          <p:cNvSpPr>
            <a:spLocks noChangeArrowheads="1"/>
          </p:cNvSpPr>
          <p:nvPr/>
        </p:nvSpPr>
        <p:spPr bwMode="auto">
          <a:xfrm>
            <a:off x="142844" y="3643314"/>
            <a:ext cx="9001156" cy="16927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600" b="1" i="1" u="none" strike="noStrike" cap="none" normalizeH="0" baseline="0" dirty="0" smtClean="0">
                <a:ln>
                  <a:noFill/>
                </a:ln>
                <a:effectLst/>
                <a:ea typeface="Times New Roman" pitchFamily="18" charset="0"/>
                <a:cs typeface="Arial" pitchFamily="34" charset="0"/>
              </a:rPr>
              <a:t>Бог - в том, кто в заражённый шёл объект,</a:t>
            </a:r>
            <a:endParaRPr kumimoji="0" lang="ru-RU" sz="2600" b="0" i="1"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600" b="1" i="1" u="none" strike="noStrike" cap="none" normalizeH="0" baseline="0" dirty="0" smtClean="0">
                <a:ln>
                  <a:noFill/>
                </a:ln>
                <a:effectLst/>
                <a:ea typeface="Times New Roman" pitchFamily="18" charset="0"/>
                <a:cs typeface="Arial" pitchFamily="34" charset="0"/>
              </a:rPr>
              <a:t>реактор потушил, сжёг кожу и одежду.</a:t>
            </a:r>
            <a:endParaRPr kumimoji="0" lang="ru-RU" sz="2600" b="0" i="1"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600" b="1" i="1" u="none" strike="noStrike" cap="none" normalizeH="0" baseline="0" dirty="0" smtClean="0">
                <a:ln>
                  <a:noFill/>
                </a:ln>
                <a:effectLst/>
                <a:ea typeface="Times New Roman" pitchFamily="18" charset="0"/>
                <a:cs typeface="Arial" pitchFamily="34" charset="0"/>
              </a:rPr>
              <a:t>Себя не спас. Спас Киев и Одессу.</a:t>
            </a:r>
            <a:endParaRPr kumimoji="0" lang="ru-RU" sz="2600" b="0" i="1"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600" b="1" i="1" u="none" strike="noStrike" cap="none" normalizeH="0" baseline="0" dirty="0" smtClean="0">
                <a:ln>
                  <a:noFill/>
                </a:ln>
                <a:effectLst/>
                <a:ea typeface="Times New Roman" pitchFamily="18" charset="0"/>
                <a:cs typeface="Arial" pitchFamily="34" charset="0"/>
              </a:rPr>
              <a:t>Он просто поступил, как человек.</a:t>
            </a:r>
            <a:endParaRPr kumimoji="0" lang="ru-RU" sz="2600" b="0" i="1" u="none" strike="noStrike" cap="none" normalizeH="0" baseline="0" dirty="0" smtClean="0">
              <a:ln>
                <a:noFill/>
              </a:ln>
              <a:effectLst/>
            </a:endParaRPr>
          </a:p>
        </p:txBody>
      </p:sp>
      <p:sp>
        <p:nvSpPr>
          <p:cNvPr id="6" name="Прямоугольник 5"/>
          <p:cNvSpPr/>
          <p:nvPr/>
        </p:nvSpPr>
        <p:spPr>
          <a:xfrm>
            <a:off x="0" y="428604"/>
            <a:ext cx="4269759" cy="1446550"/>
          </a:xfrm>
          <a:prstGeom prst="rect">
            <a:avLst/>
          </a:prstGeom>
          <a:solidFill>
            <a:schemeClr val="bg1">
              <a:alpha val="30000"/>
            </a:schemeClr>
          </a:solidFill>
        </p:spPr>
        <p:txBody>
          <a:bodyPr wrap="none" lIns="91440" tIns="45720" rIns="91440" bIns="45720">
            <a:spAutoFit/>
          </a:bodyPr>
          <a:lstStyle/>
          <a:p>
            <a:pPr algn="ctr"/>
            <a:r>
              <a:rPr lang="ru-RU" sz="4400" b="1" dirty="0" smtClean="0">
                <a:ln w="17780" cmpd="sng">
                  <a:solidFill>
                    <a:srgbClr val="FFFFFF"/>
                  </a:solidFill>
                  <a:prstDash val="solid"/>
                  <a:miter lim="800000"/>
                </a:ln>
                <a:solidFill>
                  <a:srgbClr val="0000FF"/>
                </a:solidFill>
                <a:effectLst>
                  <a:outerShdw blurRad="50800" algn="tl" rotWithShape="0">
                    <a:srgbClr val="000000"/>
                  </a:outerShdw>
                </a:effectLst>
              </a:rPr>
              <a:t>Например, </a:t>
            </a:r>
          </a:p>
          <a:p>
            <a:pPr algn="ctr"/>
            <a:r>
              <a:rPr lang="ru-RU" sz="4400" b="1" dirty="0" smtClean="0">
                <a:ln w="17780" cmpd="sng">
                  <a:solidFill>
                    <a:srgbClr val="FFFFFF"/>
                  </a:solidFill>
                  <a:prstDash val="solid"/>
                  <a:miter lim="800000"/>
                </a:ln>
                <a:solidFill>
                  <a:srgbClr val="0000FF"/>
                </a:solidFill>
                <a:effectLst>
                  <a:outerShdw blurRad="50800" algn="tl" rotWithShape="0">
                    <a:srgbClr val="000000"/>
                  </a:outerShdw>
                </a:effectLst>
              </a:rPr>
              <a:t>глава «Человек»</a:t>
            </a:r>
            <a:endParaRPr lang="ru-RU" sz="4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10" name="Прямоугольник 9"/>
          <p:cNvSpPr/>
          <p:nvPr/>
        </p:nvSpPr>
        <p:spPr>
          <a:xfrm>
            <a:off x="0" y="5572140"/>
            <a:ext cx="9144000" cy="584775"/>
          </a:xfrm>
          <a:prstGeom prst="rect">
            <a:avLst/>
          </a:prstGeom>
          <a:noFill/>
        </p:spPr>
        <p:txBody>
          <a:bodyPr wrap="square" lIns="91440" tIns="45720" rIns="91440" bIns="45720">
            <a:spAutoFit/>
          </a:bodyPr>
          <a:lstStyle/>
          <a:p>
            <a:pPr algn="ctr"/>
            <a:r>
              <a:rPr lang="ru-RU" sz="32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О ликвидаторах аварии на Чернобыльской  АЭС</a:t>
            </a:r>
            <a:endParaRPr lang="ru-RU" sz="32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214290"/>
            <a:ext cx="4496552"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Композиция - </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3" name="TextBox 2"/>
          <p:cNvSpPr txBox="1"/>
          <p:nvPr/>
        </p:nvSpPr>
        <p:spPr>
          <a:xfrm>
            <a:off x="714348" y="1071546"/>
            <a:ext cx="8429652" cy="492443"/>
          </a:xfrm>
          <a:prstGeom prst="rect">
            <a:avLst/>
          </a:prstGeom>
          <a:noFill/>
        </p:spPr>
        <p:txBody>
          <a:bodyPr wrap="square" rtlCol="0">
            <a:spAutoFit/>
          </a:bodyPr>
          <a:lstStyle/>
          <a:p>
            <a:pPr algn="ctr"/>
            <a:r>
              <a:rPr lang="ru-RU" sz="2600" b="1" dirty="0" smtClean="0">
                <a:solidFill>
                  <a:srgbClr val="002060"/>
                </a:solidFill>
              </a:rPr>
              <a:t>сочетание прозы и поэзии</a:t>
            </a:r>
            <a:endParaRPr lang="ru-RU" sz="2600" b="1" dirty="0">
              <a:solidFill>
                <a:srgbClr val="002060"/>
              </a:solidFill>
            </a:endParaRPr>
          </a:p>
        </p:txBody>
      </p:sp>
      <p:cxnSp>
        <p:nvCxnSpPr>
          <p:cNvPr id="5" name="Прямая со стрелкой 4"/>
          <p:cNvCxnSpPr/>
          <p:nvPr/>
        </p:nvCxnSpPr>
        <p:spPr>
          <a:xfrm rot="10800000" flipV="1">
            <a:off x="2786050" y="1643050"/>
            <a:ext cx="1285884" cy="428628"/>
          </a:xfrm>
          <a:prstGeom prst="straightConnector1">
            <a:avLst/>
          </a:prstGeom>
          <a:ln w="7620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p:nvPr/>
        </p:nvCxnSpPr>
        <p:spPr>
          <a:xfrm>
            <a:off x="5786446" y="1571612"/>
            <a:ext cx="1000132" cy="500066"/>
          </a:xfrm>
          <a:prstGeom prst="straightConnector1">
            <a:avLst/>
          </a:prstGeom>
          <a:ln w="762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71472" y="2214554"/>
            <a:ext cx="3643338" cy="492443"/>
          </a:xfrm>
          <a:prstGeom prst="rect">
            <a:avLst/>
          </a:prstGeom>
          <a:noFill/>
        </p:spPr>
        <p:txBody>
          <a:bodyPr wrap="square" rtlCol="0">
            <a:spAutoFit/>
          </a:bodyPr>
          <a:lstStyle/>
          <a:p>
            <a:pPr algn="ctr"/>
            <a:r>
              <a:rPr lang="ru-RU" sz="2600" b="1" dirty="0" smtClean="0">
                <a:solidFill>
                  <a:srgbClr val="FF0000"/>
                </a:solidFill>
              </a:rPr>
              <a:t>факт</a:t>
            </a:r>
            <a:r>
              <a:rPr lang="ru-RU" sz="2600" b="1" dirty="0" smtClean="0"/>
              <a:t> поражает</a:t>
            </a:r>
            <a:endParaRPr lang="ru-RU" sz="2600" b="1" dirty="0"/>
          </a:p>
        </p:txBody>
      </p:sp>
      <p:sp>
        <p:nvSpPr>
          <p:cNvPr id="9" name="TextBox 8"/>
          <p:cNvSpPr txBox="1"/>
          <p:nvPr/>
        </p:nvSpPr>
        <p:spPr>
          <a:xfrm>
            <a:off x="4643438" y="2143116"/>
            <a:ext cx="4286280" cy="892552"/>
          </a:xfrm>
          <a:prstGeom prst="rect">
            <a:avLst/>
          </a:prstGeom>
          <a:noFill/>
        </p:spPr>
        <p:txBody>
          <a:bodyPr wrap="square" rtlCol="0">
            <a:spAutoFit/>
          </a:bodyPr>
          <a:lstStyle/>
          <a:p>
            <a:pPr algn="ctr"/>
            <a:r>
              <a:rPr lang="ru-RU" sz="2600" b="1" dirty="0" smtClean="0">
                <a:solidFill>
                  <a:srgbClr val="FF0000"/>
                </a:solidFill>
              </a:rPr>
              <a:t>образ</a:t>
            </a:r>
            <a:r>
              <a:rPr lang="ru-RU" sz="2600" b="1" dirty="0" smtClean="0"/>
              <a:t> создает эмоциональный накал</a:t>
            </a:r>
            <a:endParaRPr lang="ru-RU" sz="2600" b="1" dirty="0"/>
          </a:p>
        </p:txBody>
      </p:sp>
      <p:sp>
        <p:nvSpPr>
          <p:cNvPr id="10" name="Правая фигурная скобка 9"/>
          <p:cNvSpPr/>
          <p:nvPr/>
        </p:nvSpPr>
        <p:spPr>
          <a:xfrm rot="5400000">
            <a:off x="4196156" y="-910064"/>
            <a:ext cx="679109" cy="8214229"/>
          </a:xfrm>
          <a:prstGeom prst="rightBrace">
            <a:avLst/>
          </a:prstGeom>
          <a:ln w="7620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1" name="TextBox 10"/>
          <p:cNvSpPr txBox="1"/>
          <p:nvPr/>
        </p:nvSpPr>
        <p:spPr>
          <a:xfrm>
            <a:off x="1357290" y="3643314"/>
            <a:ext cx="6357982" cy="523220"/>
          </a:xfrm>
          <a:prstGeom prst="rect">
            <a:avLst/>
          </a:prstGeom>
          <a:noFill/>
        </p:spPr>
        <p:txBody>
          <a:bodyPr wrap="square" rtlCol="0">
            <a:spAutoFit/>
          </a:bodyPr>
          <a:lstStyle/>
          <a:p>
            <a:pPr algn="ctr"/>
            <a:r>
              <a:rPr lang="ru-RU" sz="2800" b="1" dirty="0" smtClean="0">
                <a:solidFill>
                  <a:srgbClr val="FF0000"/>
                </a:solidFill>
              </a:rPr>
              <a:t>ДОПОЛНЯЮТ ДРУГ ДРУГА</a:t>
            </a:r>
            <a:endParaRPr lang="ru-RU" sz="2800" b="1" dirty="0">
              <a:solidFill>
                <a:srgbClr val="FF0000"/>
              </a:solidFill>
            </a:endParaRPr>
          </a:p>
        </p:txBody>
      </p:sp>
      <p:sp>
        <p:nvSpPr>
          <p:cNvPr id="18" name="Прямоугольник 17"/>
          <p:cNvSpPr/>
          <p:nvPr/>
        </p:nvSpPr>
        <p:spPr>
          <a:xfrm>
            <a:off x="0" y="4857760"/>
            <a:ext cx="9144000" cy="1292662"/>
          </a:xfrm>
          <a:prstGeom prst="rect">
            <a:avLst/>
          </a:prstGeom>
        </p:spPr>
        <p:txBody>
          <a:bodyPr wrap="square">
            <a:spAutoFit/>
          </a:bodyPr>
          <a:lstStyle/>
          <a:p>
            <a:pPr algn="ctr"/>
            <a:r>
              <a:rPr lang="ru-RU" sz="2600" b="1" dirty="0" smtClean="0"/>
              <a:t>явление алчности </a:t>
            </a:r>
            <a:r>
              <a:rPr lang="ru-RU" sz="2600" b="1" dirty="0" smtClean="0"/>
              <a:t>вводится в </a:t>
            </a:r>
            <a:r>
              <a:rPr lang="ru-RU" sz="2600" b="1" dirty="0" smtClean="0">
                <a:solidFill>
                  <a:srgbClr val="0000FF"/>
                </a:solidFill>
              </a:rPr>
              <a:t>широкий диапазон общественной жизни</a:t>
            </a:r>
            <a:r>
              <a:rPr lang="ru-RU" sz="2600" b="1" dirty="0" smtClean="0"/>
              <a:t>, </a:t>
            </a:r>
            <a:r>
              <a:rPr lang="ru-RU" sz="2600" b="1" dirty="0" smtClean="0"/>
              <a:t>информационные </a:t>
            </a:r>
            <a:r>
              <a:rPr lang="ru-RU" sz="2600" b="1" dirty="0" smtClean="0"/>
              <a:t>сообщения </a:t>
            </a:r>
            <a:r>
              <a:rPr lang="ru-RU" sz="2600" b="1" dirty="0" smtClean="0"/>
              <a:t>переплетаются с </a:t>
            </a:r>
            <a:r>
              <a:rPr lang="ru-RU" sz="2600" b="1" dirty="0" smtClean="0"/>
              <a:t>философскими тезисами</a:t>
            </a:r>
            <a:r>
              <a:rPr lang="ru-RU" sz="2600" b="1" dirty="0" smtClean="0"/>
              <a:t>...</a:t>
            </a:r>
            <a:endParaRPr lang="ru-RU" sz="26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71670" y="214290"/>
            <a:ext cx="4803110" cy="830997"/>
          </a:xfrm>
          <a:prstGeom prst="rect">
            <a:avLst/>
          </a:prstGeom>
          <a:noFill/>
        </p:spPr>
        <p:txBody>
          <a:bodyPr wrap="none" lIns="91440" tIns="45720" rIns="91440" bIns="45720">
            <a:spAutoFit/>
          </a:bodyPr>
          <a:lstStyle/>
          <a:p>
            <a:pPr algn="ctr"/>
            <a:r>
              <a:rPr lang="ru-RU" sz="48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окказионализмы</a:t>
            </a:r>
            <a:endParaRPr lang="ru-RU" sz="48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5" name="Прямоугольник 4"/>
          <p:cNvSpPr/>
          <p:nvPr/>
        </p:nvSpPr>
        <p:spPr>
          <a:xfrm>
            <a:off x="0" y="1142984"/>
            <a:ext cx="9144000" cy="1938992"/>
          </a:xfrm>
          <a:prstGeom prst="rect">
            <a:avLst/>
          </a:prstGeom>
        </p:spPr>
        <p:txBody>
          <a:bodyPr wrap="square">
            <a:spAutoFit/>
          </a:bodyPr>
          <a:lstStyle/>
          <a:p>
            <a:pPr algn="ctr"/>
            <a:r>
              <a:rPr lang="ru-RU" sz="2400" b="1" dirty="0" smtClean="0">
                <a:solidFill>
                  <a:srgbClr val="0000FF"/>
                </a:solidFill>
              </a:rPr>
              <a:t>«</a:t>
            </a:r>
            <a:r>
              <a:rPr lang="ru-RU" sz="2400" b="1" dirty="0" err="1" smtClean="0">
                <a:solidFill>
                  <a:srgbClr val="0000FF"/>
                </a:solidFill>
              </a:rPr>
              <a:t>Алчь</a:t>
            </a:r>
            <a:r>
              <a:rPr lang="ru-RU" sz="2400" b="1" dirty="0" smtClean="0">
                <a:solidFill>
                  <a:srgbClr val="0000FF"/>
                </a:solidFill>
              </a:rPr>
              <a:t>» </a:t>
            </a:r>
            <a:r>
              <a:rPr lang="ru-RU" sz="2400" b="1" dirty="0" smtClean="0"/>
              <a:t>- это целое социальное явление. </a:t>
            </a:r>
            <a:r>
              <a:rPr lang="ru-RU" sz="2400" b="1" dirty="0" err="1" smtClean="0"/>
              <a:t>Алчь</a:t>
            </a:r>
            <a:r>
              <a:rPr lang="ru-RU" sz="2400" b="1" dirty="0" smtClean="0"/>
              <a:t> разветвлена, она пустила метастазы и охватила разные слои общества. </a:t>
            </a:r>
            <a:r>
              <a:rPr lang="ru-RU" sz="2400" b="1" dirty="0" smtClean="0"/>
              <a:t>То</a:t>
            </a:r>
            <a:r>
              <a:rPr lang="ru-RU" sz="2400" b="1" dirty="0" smtClean="0"/>
              <a:t>, что происходит с духовно деградировавшими отщепенцами, </a:t>
            </a:r>
            <a:r>
              <a:rPr lang="ru-RU" sz="2400" b="1" dirty="0" smtClean="0"/>
              <a:t>трудно </a:t>
            </a:r>
            <a:r>
              <a:rPr lang="ru-RU" sz="2400" b="1" dirty="0" smtClean="0"/>
              <a:t>обозначить привычным словом. </a:t>
            </a:r>
            <a:br>
              <a:rPr lang="ru-RU" sz="2400" b="1" dirty="0" smtClean="0"/>
            </a:br>
            <a:endParaRPr lang="ru-RU" sz="2400" b="1" dirty="0"/>
          </a:p>
        </p:txBody>
      </p:sp>
      <p:sp>
        <p:nvSpPr>
          <p:cNvPr id="6" name="Прямоугольник 5"/>
          <p:cNvSpPr/>
          <p:nvPr/>
        </p:nvSpPr>
        <p:spPr>
          <a:xfrm>
            <a:off x="0" y="2786058"/>
            <a:ext cx="9144000" cy="2308324"/>
          </a:xfrm>
          <a:prstGeom prst="rect">
            <a:avLst/>
          </a:prstGeom>
        </p:spPr>
        <p:txBody>
          <a:bodyPr wrap="square">
            <a:spAutoFit/>
          </a:bodyPr>
          <a:lstStyle/>
          <a:p>
            <a:pPr algn="ctr"/>
            <a:r>
              <a:rPr lang="ru-RU" sz="2400" b="1" dirty="0" smtClean="0">
                <a:solidFill>
                  <a:srgbClr val="0000FF"/>
                </a:solidFill>
              </a:rPr>
              <a:t>«</a:t>
            </a:r>
            <a:r>
              <a:rPr lang="ru-RU" sz="2400" b="1" dirty="0" err="1" smtClean="0">
                <a:solidFill>
                  <a:srgbClr val="0000FF"/>
                </a:solidFill>
              </a:rPr>
              <a:t>Мрачь</a:t>
            </a:r>
            <a:r>
              <a:rPr lang="ru-RU" sz="2400" b="1" dirty="0" smtClean="0">
                <a:solidFill>
                  <a:srgbClr val="0000FF"/>
                </a:solidFill>
              </a:rPr>
              <a:t>», «</a:t>
            </a:r>
            <a:r>
              <a:rPr lang="ru-RU" sz="2400" b="1" dirty="0" err="1" smtClean="0">
                <a:solidFill>
                  <a:srgbClr val="0000FF"/>
                </a:solidFill>
              </a:rPr>
              <a:t>ярчь</a:t>
            </a:r>
            <a:r>
              <a:rPr lang="ru-RU" sz="2400" b="1" dirty="0" smtClean="0">
                <a:solidFill>
                  <a:srgbClr val="0000FF"/>
                </a:solidFill>
              </a:rPr>
              <a:t>», «</a:t>
            </a:r>
            <a:r>
              <a:rPr lang="ru-RU" sz="2400" b="1" dirty="0" err="1" smtClean="0">
                <a:solidFill>
                  <a:srgbClr val="0000FF"/>
                </a:solidFill>
              </a:rPr>
              <a:t>помалчь</a:t>
            </a:r>
            <a:r>
              <a:rPr lang="ru-RU" sz="2400" b="1" dirty="0" smtClean="0">
                <a:solidFill>
                  <a:srgbClr val="0000FF"/>
                </a:solidFill>
              </a:rPr>
              <a:t>»... </a:t>
            </a:r>
            <a:r>
              <a:rPr lang="ru-RU" sz="2400" b="1" dirty="0" smtClean="0"/>
              <a:t>В </a:t>
            </a:r>
            <a:r>
              <a:rPr lang="ru-RU" sz="2400" b="1" dirty="0" smtClean="0"/>
              <a:t>этом же ряду стоит новообразование </a:t>
            </a:r>
            <a:r>
              <a:rPr lang="ru-RU" sz="2400" b="1" dirty="0" smtClean="0">
                <a:solidFill>
                  <a:srgbClr val="0000FF"/>
                </a:solidFill>
              </a:rPr>
              <a:t>«</a:t>
            </a:r>
            <a:r>
              <a:rPr lang="ru-RU" sz="2400" b="1" dirty="0" err="1" smtClean="0">
                <a:solidFill>
                  <a:srgbClr val="0000FF"/>
                </a:solidFill>
              </a:rPr>
              <a:t>непорочь</a:t>
            </a:r>
            <a:r>
              <a:rPr lang="ru-RU" sz="2400" b="1" dirty="0" smtClean="0">
                <a:solidFill>
                  <a:srgbClr val="0000FF"/>
                </a:solidFill>
              </a:rPr>
              <a:t>» </a:t>
            </a:r>
            <a:r>
              <a:rPr lang="ru-RU" sz="2400" b="1" dirty="0" smtClean="0"/>
              <a:t>из </a:t>
            </a:r>
            <a:r>
              <a:rPr lang="ru-RU" sz="2400" b="1" dirty="0" smtClean="0"/>
              <a:t>главы «Венская повесть», </a:t>
            </a:r>
            <a:r>
              <a:rPr lang="ru-RU" sz="2400" b="1" dirty="0" smtClean="0"/>
              <a:t>на первый взгляд, произвольно включённой в «Ров», однако повествующей опять-таки об «алчи», когда продаётся и покупается </a:t>
            </a:r>
            <a:r>
              <a:rPr lang="ru-RU" sz="2400" b="1" dirty="0" smtClean="0"/>
              <a:t>любовь.</a:t>
            </a:r>
            <a:r>
              <a:rPr lang="ru-RU" sz="2400" dirty="0" smtClean="0"/>
              <a:t/>
            </a:r>
            <a:br>
              <a:rPr lang="ru-RU" sz="2400" dirty="0" smtClean="0"/>
            </a:br>
            <a:endParaRPr lang="ru-RU"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14414" y="142852"/>
            <a:ext cx="6801862" cy="830997"/>
          </a:xfrm>
          <a:prstGeom prst="rect">
            <a:avLst/>
          </a:prstGeom>
          <a:noFill/>
        </p:spPr>
        <p:txBody>
          <a:bodyPr wrap="none" lIns="91440" tIns="45720" rIns="91440" bIns="45720">
            <a:spAutoFit/>
          </a:bodyPr>
          <a:lstStyle/>
          <a:p>
            <a:pPr algn="ctr"/>
            <a:r>
              <a:rPr lang="ru-RU" sz="48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Глава «Венская повесть»</a:t>
            </a:r>
            <a:endParaRPr lang="ru-RU" sz="48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graphicFrame>
        <p:nvGraphicFramePr>
          <p:cNvPr id="5" name="Таблица 4"/>
          <p:cNvGraphicFramePr>
            <a:graphicFrameLocks noGrp="1"/>
          </p:cNvGraphicFramePr>
          <p:nvPr/>
        </p:nvGraphicFramePr>
        <p:xfrm>
          <a:off x="0" y="1071546"/>
          <a:ext cx="9144000" cy="5455920"/>
        </p:xfrm>
        <a:graphic>
          <a:graphicData uri="http://schemas.openxmlformats.org/drawingml/2006/table">
            <a:tbl>
              <a:tblPr firstRow="1" bandRow="1">
                <a:tableStyleId>{5C22544A-7EE6-4342-B048-85BDC9FD1C3A}</a:tableStyleId>
              </a:tblPr>
              <a:tblGrid>
                <a:gridCol w="4572000"/>
                <a:gridCol w="4572000"/>
              </a:tblGrid>
              <a:tr h="37084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Я медлила, включивши зажиганье.</a:t>
                      </a:r>
                      <a:endParaRPr kumimoji="0" lang="ru-RU" sz="2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Куда поехать? Ночь была шикарна..</a:t>
                      </a:r>
                      <a:endParaRPr kumimoji="0" lang="ru-RU" sz="2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Я опустила левое стекло.</a:t>
                      </a:r>
                      <a:endParaRPr kumimoji="0" lang="ru-RU" sz="2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И подошли два юные Делона -</a:t>
                      </a:r>
                      <a:endParaRPr kumimoji="0" lang="ru-RU" sz="2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в манто из норки, шеи </a:t>
                      </a:r>
                      <a:r>
                        <a:rPr kumimoji="0" lang="ru-RU" sz="2200" b="1" i="0" u="none" strike="noStrike" cap="none" normalizeH="0" baseline="0" dirty="0" err="1" smtClean="0">
                          <a:ln>
                            <a:noFill/>
                          </a:ln>
                          <a:solidFill>
                            <a:schemeClr val="tx1"/>
                          </a:solidFill>
                          <a:effectLst/>
                          <a:ea typeface="Times New Roman" pitchFamily="18" charset="0"/>
                          <a:cs typeface="Arial" pitchFamily="34" charset="0"/>
                        </a:rPr>
                        <a:t>оголённы</a:t>
                      </a:r>
                      <a:r>
                        <a:rPr kumimoji="0" lang="ru-RU" sz="2200" b="1" i="0" u="none" strike="noStrike" cap="none" normalizeH="0" baseline="0" dirty="0" smtClean="0">
                          <a:ln>
                            <a:noFill/>
                          </a:ln>
                          <a:solidFill>
                            <a:schemeClr val="tx1"/>
                          </a:solidFill>
                          <a:effectLst/>
                          <a:ea typeface="Times New Roman" pitchFamily="18" charset="0"/>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rgbClr val="FF0000"/>
                          </a:solidFill>
                          <a:effectLst/>
                          <a:ea typeface="Times New Roman" pitchFamily="18" charset="0"/>
                          <a:cs typeface="Arial" pitchFamily="34" charset="0"/>
                        </a:rPr>
                        <a:t>«Свободны, мисс? Расслабиться не </a:t>
                      </a:r>
                    </a:p>
                    <a:p>
                      <a:pPr marL="0" marR="0" lvl="0" indent="0" algn="r"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rgbClr val="FF0000"/>
                          </a:solidFill>
                          <a:effectLst/>
                          <a:ea typeface="Times New Roman" pitchFamily="18" charset="0"/>
                          <a:cs typeface="Arial" pitchFamily="34" charset="0"/>
                        </a:rPr>
                        <a:t>прочь? </a:t>
                      </a: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rgbClr val="FF0000"/>
                          </a:solidFill>
                          <a:effectLst/>
                          <a:ea typeface="Times New Roman" pitchFamily="18" charset="0"/>
                          <a:cs typeface="Arial" pitchFamily="34" charset="0"/>
                        </a:rPr>
                        <a:t>Пятьсот за вечер, тысячу за ночь».</a:t>
                      </a:r>
                      <a:endParaRPr kumimoji="0" lang="ru-RU" sz="22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Я вспыхнула. Меня как </a:t>
                      </a:r>
                    </a:p>
                    <a:p>
                      <a:pPr marL="0" marR="0" lvl="0" indent="0" algn="r"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проститутку восприняли! </a:t>
                      </a: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А сердце билось жутко:</a:t>
                      </a:r>
                    </a:p>
                    <a:p>
                      <a:pPr marL="0" marR="0" lvl="0" indent="0" algn="r"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тебя хотят, ты блеск, ты молода!</a:t>
                      </a:r>
                      <a:endParaRPr kumimoji="0" lang="ru-RU" sz="2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200" b="1" i="0" u="none" strike="noStrike" cap="none" normalizeH="0" baseline="0" dirty="0" smtClean="0">
                          <a:ln>
                            <a:noFill/>
                          </a:ln>
                          <a:solidFill>
                            <a:schemeClr val="tx1"/>
                          </a:solidFill>
                          <a:effectLst/>
                          <a:ea typeface="Times New Roman" pitchFamily="18" charset="0"/>
                          <a:cs typeface="Arial" pitchFamily="34" charset="0"/>
                        </a:rPr>
                        <a:t>Я возмутилась. Я сказала: «Да».</a:t>
                      </a: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Другой добавил, бёдрами </a:t>
                      </a:r>
                    </a:p>
                    <a:p>
                      <a:pPr lvl="0" algn="r"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покачивая,</a:t>
                      </a:r>
                      <a:endParaRPr lang="ru-RU" sz="2200" dirty="0" smtClean="0">
                        <a:solidFill>
                          <a:schemeClr val="tx1"/>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потупив </a:t>
                      </a:r>
                      <a:r>
                        <a:rPr lang="ru-RU" sz="2200" b="1" dirty="0" err="1" smtClean="0">
                          <a:solidFill>
                            <a:schemeClr val="tx1"/>
                          </a:solidFill>
                          <a:ea typeface="Times New Roman" pitchFamily="18" charset="0"/>
                          <a:cs typeface="Arial" pitchFamily="34" charset="0"/>
                        </a:rPr>
                        <a:t>голубую</a:t>
                      </a:r>
                      <a:r>
                        <a:rPr lang="ru-RU" sz="2200" b="1" dirty="0" smtClean="0">
                          <a:solidFill>
                            <a:schemeClr val="tx1"/>
                          </a:solidFill>
                          <a:ea typeface="Times New Roman" pitchFamily="18" charset="0"/>
                          <a:cs typeface="Arial" pitchFamily="34" charset="0"/>
                        </a:rPr>
                        <a:t> </a:t>
                      </a:r>
                      <a:r>
                        <a:rPr lang="ru-RU" sz="2200" b="1" dirty="0" err="1" smtClean="0">
                          <a:solidFill>
                            <a:srgbClr val="0000FF"/>
                          </a:solidFill>
                          <a:ea typeface="Times New Roman" pitchFamily="18" charset="0"/>
                          <a:cs typeface="Arial" pitchFamily="34" charset="0"/>
                        </a:rPr>
                        <a:t>непорочь</a:t>
                      </a:r>
                      <a:r>
                        <a:rPr lang="ru-RU" sz="2200" b="1" dirty="0" smtClean="0">
                          <a:solidFill>
                            <a:srgbClr val="0000FF"/>
                          </a:solidFill>
                          <a:ea typeface="Times New Roman" pitchFamily="18" charset="0"/>
                          <a:cs typeface="Arial" pitchFamily="34" charset="0"/>
                        </a:rPr>
                        <a:t>:</a:t>
                      </a:r>
                      <a:endParaRPr lang="ru-RU" sz="2200" dirty="0">
                        <a:solidFill>
                          <a:srgbClr val="0000FF"/>
                        </a:solidFill>
                      </a:endParaRPr>
                    </a:p>
                  </a:txBody>
                  <a:tcPr>
                    <a:solidFill>
                      <a:schemeClr val="bg1">
                        <a:alpha val="30000"/>
                      </a:schemeClr>
                    </a:solidFill>
                  </a:tcPr>
                </a:tc>
                <a:tc>
                  <a:txBody>
                    <a:bodyPr/>
                    <a:lstStyle/>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«Вдруг есть подруга, как и вы – </a:t>
                      </a:r>
                    </a:p>
                    <a:p>
                      <a:pPr lvl="0" algn="r"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богачка?</a:t>
                      </a:r>
                      <a:endParaRPr lang="ru-RU" sz="2200" dirty="0" smtClean="0">
                        <a:solidFill>
                          <a:schemeClr val="tx1"/>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rgbClr val="FF0000"/>
                          </a:solidFill>
                          <a:ea typeface="Times New Roman" pitchFamily="18" charset="0"/>
                          <a:cs typeface="Arial" pitchFamily="34" charset="0"/>
                        </a:rPr>
                        <a:t>Беру я так же - тысячу за ночь».</a:t>
                      </a:r>
                      <a:endParaRPr lang="ru-RU" sz="2200" dirty="0" smtClean="0">
                        <a:solidFill>
                          <a:srgbClr val="FF0000"/>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Ах, сволочи! продажные исчадья!</a:t>
                      </a:r>
                      <a:endParaRPr lang="ru-RU" sz="2200" dirty="0" smtClean="0">
                        <a:solidFill>
                          <a:schemeClr val="tx1"/>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chemeClr val="tx1"/>
                          </a:solidFill>
                          <a:ea typeface="Times New Roman" pitchFamily="18" charset="0"/>
                          <a:cs typeface="Arial" pitchFamily="34" charset="0"/>
                        </a:rPr>
                        <a:t>Обдав их газом, я умчалась прочь.</a:t>
                      </a:r>
                      <a:endParaRPr lang="ru-RU" sz="2200" dirty="0" smtClean="0">
                        <a:solidFill>
                          <a:schemeClr val="tx1"/>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rgbClr val="FF0000"/>
                          </a:solidFill>
                          <a:ea typeface="Times New Roman" pitchFamily="18" charset="0"/>
                          <a:cs typeface="Arial" pitchFamily="34" charset="0"/>
                        </a:rPr>
                        <a:t>А сердце билось от тоски и счастья!</a:t>
                      </a:r>
                      <a:endParaRPr lang="ru-RU" sz="2200" dirty="0" smtClean="0">
                        <a:solidFill>
                          <a:srgbClr val="FF0000"/>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200" b="1" dirty="0" smtClean="0">
                          <a:solidFill>
                            <a:srgbClr val="FF0000"/>
                          </a:solidFill>
                          <a:ea typeface="Times New Roman" pitchFamily="18" charset="0"/>
                          <a:cs typeface="Arial" pitchFamily="34" charset="0"/>
                        </a:rPr>
                        <a:t>«Пятьсот за вечер, тысячу за ночь».</a:t>
                      </a:r>
                      <a:endParaRPr lang="ru-RU" sz="2200" dirty="0" smtClean="0">
                        <a:solidFill>
                          <a:srgbClr val="FF0000"/>
                        </a:solidFill>
                      </a:endParaRPr>
                    </a:p>
                    <a:p>
                      <a:endParaRPr lang="ru-RU" sz="2200" dirty="0">
                        <a:solidFill>
                          <a:schemeClr val="tx1"/>
                        </a:solidFill>
                      </a:endParaRPr>
                    </a:p>
                  </a:txBody>
                  <a:tcPr>
                    <a:solidFill>
                      <a:schemeClr val="bg1">
                        <a:alpha val="30000"/>
                      </a:schemeClr>
                    </a:solidFill>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357158" y="1285860"/>
            <a:ext cx="878684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400" b="1" i="0" u="none" strike="noStrike" cap="none" normalizeH="0" baseline="0" dirty="0" smtClean="0">
                <a:ln>
                  <a:noFill/>
                </a:ln>
                <a:effectLst/>
                <a:ea typeface="Times New Roman" pitchFamily="18" charset="0"/>
                <a:cs typeface="Arial" pitchFamily="34" charset="0"/>
              </a:rPr>
              <a:t>Жизнь - сюжета финал.</a:t>
            </a:r>
            <a:endParaRPr kumimoji="0" lang="ru-RU" sz="24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400" b="1" i="0" u="none" strike="noStrike" cap="none" normalizeH="0" baseline="0" dirty="0" smtClean="0">
                <a:ln>
                  <a:noFill/>
                </a:ln>
                <a:solidFill>
                  <a:srgbClr val="FF0000"/>
                </a:solidFill>
                <a:effectLst/>
                <a:ea typeface="Times New Roman" pitchFamily="18" charset="0"/>
                <a:cs typeface="Arial" pitchFamily="34" charset="0"/>
              </a:rPr>
              <a:t>Суд порок наказал.</a:t>
            </a:r>
            <a:endParaRPr kumimoji="0" lang="ru-RU"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400" b="1" i="0" u="none" strike="noStrike" cap="none" normalizeH="0" baseline="0" dirty="0" smtClean="0">
                <a:ln>
                  <a:noFill/>
                </a:ln>
                <a:solidFill>
                  <a:srgbClr val="FF0000"/>
                </a:solidFill>
                <a:effectLst/>
                <a:ea typeface="Times New Roman" pitchFamily="18" charset="0"/>
                <a:cs typeface="Arial" pitchFamily="34" charset="0"/>
              </a:rPr>
              <a:t>Люд к могиле спешит. </a:t>
            </a:r>
            <a:r>
              <a:rPr kumimoji="0" lang="ru-RU" sz="2400" b="1" i="0" u="none" strike="noStrike" cap="none" normalizeH="0" baseline="0" dirty="0" smtClean="0">
                <a:ln>
                  <a:noFill/>
                </a:ln>
                <a:effectLst/>
                <a:ea typeface="Times New Roman" pitchFamily="18" charset="0"/>
                <a:cs typeface="Arial" pitchFamily="34" charset="0"/>
              </a:rPr>
              <a:t>Степь горчит.</a:t>
            </a:r>
            <a:endParaRPr kumimoji="0" lang="ru-RU" sz="24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400" b="1" i="0" u="none" strike="noStrike" cap="none" normalizeH="0" baseline="0" dirty="0" smtClean="0">
                <a:ln>
                  <a:noFill/>
                </a:ln>
                <a:effectLst/>
                <a:ea typeface="Times New Roman" pitchFamily="18" charset="0"/>
                <a:cs typeface="Arial" pitchFamily="34" charset="0"/>
              </a:rPr>
              <a:t>К ней опять скороход</a:t>
            </a:r>
            <a:endParaRPr kumimoji="0" lang="ru-RU" sz="24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400" b="1" i="0" u="none" strike="noStrike" cap="none" normalizeH="0" baseline="0" dirty="0" smtClean="0">
                <a:ln>
                  <a:noFill/>
                </a:ln>
                <a:solidFill>
                  <a:srgbClr val="FF0000"/>
                </a:solidFill>
                <a:effectLst/>
                <a:ea typeface="Times New Roman" pitchFamily="18" charset="0"/>
                <a:cs typeface="Arial" pitchFamily="34" charset="0"/>
              </a:rPr>
              <a:t>в тряпке заступ несёт.</a:t>
            </a:r>
            <a:endParaRPr kumimoji="0" lang="ru-RU"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kumimoji="0" lang="ru-RU" sz="2400" b="1" i="0" u="none" strike="noStrike" cap="none" normalizeH="0" baseline="0" dirty="0" smtClean="0">
                <a:ln>
                  <a:noFill/>
                </a:ln>
                <a:solidFill>
                  <a:srgbClr val="FF0000"/>
                </a:solidFill>
                <a:effectLst/>
                <a:ea typeface="Times New Roman" pitchFamily="18" charset="0"/>
                <a:cs typeface="Arial" pitchFamily="34" charset="0"/>
              </a:rPr>
              <a:t>И никто не несёт гиацинт.</a:t>
            </a:r>
            <a:endParaRPr kumimoji="0" lang="ru-RU" sz="2400" b="0" i="0" u="none" strike="noStrike" cap="none" normalizeH="0" baseline="0" dirty="0" smtClean="0">
              <a:ln>
                <a:noFill/>
              </a:ln>
              <a:solidFill>
                <a:srgbClr val="FF0000"/>
              </a:solidFill>
              <a:effectLst/>
            </a:endParaRPr>
          </a:p>
        </p:txBody>
      </p:sp>
      <p:sp>
        <p:nvSpPr>
          <p:cNvPr id="3" name="Прямоугольник 2"/>
          <p:cNvSpPr/>
          <p:nvPr/>
        </p:nvSpPr>
        <p:spPr>
          <a:xfrm>
            <a:off x="3500430" y="214290"/>
            <a:ext cx="2121093"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финал</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20" y="1500174"/>
            <a:ext cx="4572000" cy="3108543"/>
          </a:xfrm>
          <a:prstGeom prst="rect">
            <a:avLst/>
          </a:prstGeom>
        </p:spPr>
        <p:txBody>
          <a:bodyPr>
            <a:spAutoFit/>
          </a:bodyPr>
          <a:lstStyle/>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smtClean="0">
                <a:solidFill>
                  <a:srgbClr val="FF0000"/>
                </a:solidFill>
                <a:ea typeface="Times New Roman" pitchFamily="18" charset="0"/>
                <a:cs typeface="Arial" pitchFamily="34" charset="0"/>
              </a:rPr>
              <a:t>Я </a:t>
            </a:r>
            <a:r>
              <a:rPr lang="ru-RU" sz="2800" b="1" dirty="0" smtClean="0">
                <a:solidFill>
                  <a:srgbClr val="FF0000"/>
                </a:solidFill>
                <a:ea typeface="Times New Roman" pitchFamily="18" charset="0"/>
                <a:cs typeface="Arial" pitchFamily="34" charset="0"/>
              </a:rPr>
              <a:t>всю мерзость собрал на страницы, как врач,</a:t>
            </a:r>
            <a:endParaRPr lang="ru-RU" sz="2800" dirty="0" smtClean="0">
              <a:solidFill>
                <a:srgbClr val="FF0000"/>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smtClean="0">
                <a:solidFill>
                  <a:srgbClr val="FF0000"/>
                </a:solidFill>
                <a:ea typeface="Times New Roman" pitchFamily="18" charset="0"/>
                <a:cs typeface="Arial" pitchFamily="34" charset="0"/>
              </a:rPr>
              <a:t>чтобы жечь тебя, </a:t>
            </a:r>
            <a:r>
              <a:rPr lang="ru-RU" sz="2800" b="1" dirty="0" err="1" smtClean="0">
                <a:solidFill>
                  <a:srgbClr val="FF0000"/>
                </a:solidFill>
                <a:ea typeface="Times New Roman" pitchFamily="18" charset="0"/>
                <a:cs typeface="Arial" pitchFamily="34" charset="0"/>
              </a:rPr>
              <a:t>алчь</a:t>
            </a:r>
            <a:r>
              <a:rPr lang="ru-RU" sz="2800" b="1" dirty="0" smtClean="0">
                <a:solidFill>
                  <a:srgbClr val="FF0000"/>
                </a:solidFill>
                <a:ea typeface="Times New Roman" pitchFamily="18" charset="0"/>
                <a:cs typeface="Arial" pitchFamily="34" charset="0"/>
              </a:rPr>
              <a:t>.</a:t>
            </a:r>
            <a:endParaRPr lang="ru-RU" sz="2800" dirty="0" smtClean="0">
              <a:solidFill>
                <a:srgbClr val="FF0000"/>
              </a:solidFill>
            </a:endParaRPr>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smtClean="0">
                <a:ea typeface="Times New Roman" pitchFamily="18" charset="0"/>
                <a:cs typeface="Arial" pitchFamily="34" charset="0"/>
              </a:rPr>
              <a:t>Разве рукописи не горят?</a:t>
            </a:r>
            <a:endParaRPr lang="ru-RU" sz="2800" dirty="0" smtClean="0"/>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smtClean="0">
                <a:ea typeface="Times New Roman" pitchFamily="18" charset="0"/>
                <a:cs typeface="Arial" pitchFamily="34" charset="0"/>
              </a:rPr>
              <a:t>Ещё как полыхают!</a:t>
            </a:r>
            <a:endParaRPr lang="ru-RU" sz="2800" dirty="0" smtClean="0"/>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smtClean="0">
                <a:ea typeface="Times New Roman" pitchFamily="18" charset="0"/>
                <a:cs typeface="Arial" pitchFamily="34" charset="0"/>
              </a:rPr>
              <a:t>Вечны авторы, говорят.</a:t>
            </a:r>
            <a:endParaRPr lang="ru-RU" sz="2800" dirty="0" smtClean="0"/>
          </a:p>
          <a:p>
            <a:pPr lvl="0" eaLnBrk="0" fontAlgn="base" hangingPunct="0">
              <a:spcBef>
                <a:spcPct val="0"/>
              </a:spcBef>
              <a:spcAft>
                <a:spcPct val="0"/>
              </a:spcAft>
              <a:tabLst>
                <a:tab pos="581025" algn="l"/>
                <a:tab pos="1163638" algn="l"/>
                <a:tab pos="1744663" algn="l"/>
                <a:tab pos="2327275" algn="l"/>
                <a:tab pos="2908300" algn="l"/>
                <a:tab pos="3489325" algn="l"/>
                <a:tab pos="4071938" algn="l"/>
                <a:tab pos="4652963" algn="l"/>
                <a:tab pos="5235575" algn="l"/>
                <a:tab pos="5816600" algn="l"/>
                <a:tab pos="6397625" algn="l"/>
                <a:tab pos="6980238" algn="l"/>
                <a:tab pos="7561263" algn="l"/>
                <a:tab pos="8143875" algn="l"/>
                <a:tab pos="8724900" algn="l"/>
                <a:tab pos="9305925" algn="l"/>
              </a:tabLst>
            </a:pPr>
            <a:r>
              <a:rPr lang="ru-RU" sz="2800" b="1" dirty="0" smtClean="0">
                <a:ea typeface="Times New Roman" pitchFamily="18" charset="0"/>
                <a:cs typeface="Arial" pitchFamily="34" charset="0"/>
              </a:rPr>
              <a:t>Ещё как подыхают</a:t>
            </a:r>
            <a:r>
              <a:rPr lang="ru-RU" sz="2800" b="1" dirty="0" smtClean="0">
                <a:ea typeface="Times New Roman" pitchFamily="18" charset="0"/>
                <a:cs typeface="Arial" pitchFamily="34" charset="0"/>
              </a:rPr>
              <a:t>...</a:t>
            </a:r>
            <a:endParaRPr lang="ru-RU" sz="2800" dirty="0" smtClean="0"/>
          </a:p>
        </p:txBody>
      </p:sp>
      <p:sp>
        <p:nvSpPr>
          <p:cNvPr id="4" name="Прямоугольник 3"/>
          <p:cNvSpPr/>
          <p:nvPr/>
        </p:nvSpPr>
        <p:spPr>
          <a:xfrm>
            <a:off x="4357686" y="4429132"/>
            <a:ext cx="4572000" cy="1938992"/>
          </a:xfrm>
          <a:prstGeom prst="rect">
            <a:avLst/>
          </a:prstGeom>
        </p:spPr>
        <p:txBody>
          <a:bodyPr>
            <a:spAutoFit/>
          </a:bodyPr>
          <a:lstStyle/>
          <a:p>
            <a:pPr algn="ctr"/>
            <a:r>
              <a:rPr lang="ru-RU" sz="4000" b="1" dirty="0" smtClean="0">
                <a:ln w="17780" cmpd="sng">
                  <a:solidFill>
                    <a:srgbClr val="FFFFFF"/>
                  </a:solidFill>
                  <a:prstDash val="solid"/>
                  <a:miter lim="800000"/>
                </a:ln>
                <a:solidFill>
                  <a:srgbClr val="0000FF"/>
                </a:solidFill>
                <a:effectLst>
                  <a:outerShdw blurRad="50800" algn="tl" rotWithShape="0">
                    <a:srgbClr val="000000"/>
                  </a:outerShdw>
                </a:effectLst>
              </a:rPr>
              <a:t>поэма-крик, </a:t>
            </a:r>
            <a:endParaRPr lang="ru-RU" sz="4000" b="1" dirty="0" smtClean="0">
              <a:ln w="17780" cmpd="sng">
                <a:solidFill>
                  <a:srgbClr val="FFFFFF"/>
                </a:solidFill>
                <a:prstDash val="solid"/>
                <a:miter lim="800000"/>
              </a:ln>
              <a:solidFill>
                <a:srgbClr val="0000FF"/>
              </a:solidFill>
              <a:effectLst>
                <a:outerShdw blurRad="50800" algn="tl" rotWithShape="0">
                  <a:srgbClr val="000000"/>
                </a:outerShdw>
              </a:effectLst>
            </a:endParaRPr>
          </a:p>
          <a:p>
            <a:pPr algn="ctr"/>
            <a:r>
              <a:rPr lang="ru-RU" sz="4000" b="1" dirty="0" smtClean="0">
                <a:ln w="17780" cmpd="sng">
                  <a:solidFill>
                    <a:srgbClr val="FFFFFF"/>
                  </a:solidFill>
                  <a:prstDash val="solid"/>
                  <a:miter lim="800000"/>
                </a:ln>
                <a:solidFill>
                  <a:srgbClr val="0000FF"/>
                </a:solidFill>
                <a:effectLst>
                  <a:outerShdw blurRad="50800" algn="tl" rotWithShape="0">
                    <a:srgbClr val="000000"/>
                  </a:outerShdw>
                </a:effectLst>
              </a:rPr>
              <a:t>поэма-боль</a:t>
            </a:r>
            <a:r>
              <a:rPr lang="ru-RU" sz="4000" b="1" dirty="0" smtClean="0">
                <a:ln w="17780" cmpd="sng">
                  <a:solidFill>
                    <a:srgbClr val="FFFFFF"/>
                  </a:solidFill>
                  <a:prstDash val="solid"/>
                  <a:miter lim="800000"/>
                </a:ln>
                <a:solidFill>
                  <a:srgbClr val="0000FF"/>
                </a:solidFill>
                <a:effectLst>
                  <a:outerShdw blurRad="50800" algn="tl" rotWithShape="0">
                    <a:srgbClr val="000000"/>
                  </a:outerShdw>
                </a:effectLst>
              </a:rPr>
              <a:t>, </a:t>
            </a:r>
          </a:p>
          <a:p>
            <a:pPr algn="ctr"/>
            <a:r>
              <a:rPr lang="ru-RU" sz="4000" b="1" dirty="0" smtClean="0">
                <a:ln w="17780" cmpd="sng">
                  <a:solidFill>
                    <a:srgbClr val="FFFFFF"/>
                  </a:solidFill>
                  <a:prstDash val="solid"/>
                  <a:miter lim="800000"/>
                </a:ln>
                <a:solidFill>
                  <a:srgbClr val="0000FF"/>
                </a:solidFill>
                <a:effectLst>
                  <a:outerShdw blurRad="50800" algn="tl" rotWithShape="0">
                    <a:srgbClr val="000000"/>
                  </a:outerShdw>
                </a:effectLst>
              </a:rPr>
              <a:t>поэма-обвинение...</a:t>
            </a:r>
            <a:endParaRPr lang="ru-RU" sz="4000" b="1"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5" name="Прямоугольник 4"/>
          <p:cNvSpPr/>
          <p:nvPr/>
        </p:nvSpPr>
        <p:spPr>
          <a:xfrm>
            <a:off x="3500430" y="214290"/>
            <a:ext cx="2223686" cy="923330"/>
          </a:xfrm>
          <a:prstGeom prst="rect">
            <a:avLst/>
          </a:prstGeom>
          <a:noFill/>
        </p:spPr>
        <p:txBody>
          <a:bodyPr wrap="non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эпилог</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844" y="571480"/>
            <a:ext cx="9001156" cy="2677656"/>
          </a:xfrm>
          <a:prstGeom prst="rect">
            <a:avLst/>
          </a:prstGeom>
        </p:spPr>
        <p:txBody>
          <a:bodyPr wrap="square">
            <a:spAutoFit/>
          </a:bodyPr>
          <a:lstStyle/>
          <a:p>
            <a:pPr lvl="0" fontAlgn="base">
              <a:spcBef>
                <a:spcPct val="0"/>
              </a:spcBef>
              <a:spcAft>
                <a:spcPct val="0"/>
              </a:spcAft>
            </a:pPr>
            <a:r>
              <a:rPr lang="ru-RU" sz="2800" b="1" dirty="0" smtClean="0">
                <a:solidFill>
                  <a:srgbClr val="000000"/>
                </a:solidFill>
                <a:latin typeface="Calibri" pitchFamily="34" charset="0"/>
                <a:ea typeface="Times New Roman" pitchFamily="18" charset="0"/>
                <a:cs typeface="Arial" pitchFamily="34" charset="0"/>
              </a:rPr>
              <a:t>Наш век сложный, противоречивый… Удастся ли остановить нравственную деградацию общества? Трудно ответить однозначно. Бесспорно </a:t>
            </a:r>
            <a:r>
              <a:rPr lang="ru-RU" sz="2800" b="1" dirty="0" smtClean="0">
                <a:solidFill>
                  <a:srgbClr val="000000"/>
                </a:solidFill>
                <a:latin typeface="Calibri" pitchFamily="34" charset="0"/>
                <a:ea typeface="Times New Roman" pitchFamily="18" charset="0"/>
                <a:cs typeface="Arial" pitchFamily="34" charset="0"/>
              </a:rPr>
              <a:t>одно: </a:t>
            </a:r>
            <a:r>
              <a:rPr lang="ru-RU" sz="2800" b="1" dirty="0" smtClean="0">
                <a:solidFill>
                  <a:srgbClr val="000000"/>
                </a:solidFill>
                <a:latin typeface="Calibri" pitchFamily="34" charset="0"/>
                <a:ea typeface="Times New Roman" pitchFamily="18" charset="0"/>
                <a:cs typeface="Arial" pitchFamily="34" charset="0"/>
              </a:rPr>
              <a:t>роль литературы в этом процессе </a:t>
            </a:r>
            <a:r>
              <a:rPr lang="ru-RU" sz="2800" b="1" dirty="0" smtClean="0">
                <a:solidFill>
                  <a:srgbClr val="000000"/>
                </a:solidFill>
                <a:latin typeface="Calibri" pitchFamily="34" charset="0"/>
                <a:ea typeface="Times New Roman" pitchFamily="18" charset="0"/>
                <a:cs typeface="Arial" pitchFamily="34" charset="0"/>
              </a:rPr>
              <a:t>огромна. Она </a:t>
            </a:r>
            <a:r>
              <a:rPr lang="ru-RU" sz="2800" b="1" dirty="0" smtClean="0">
                <a:solidFill>
                  <a:srgbClr val="000000"/>
                </a:solidFill>
                <a:latin typeface="Calibri" pitchFamily="34" charset="0"/>
                <a:ea typeface="Times New Roman" pitchFamily="18" charset="0"/>
                <a:cs typeface="Arial" pitchFamily="34" charset="0"/>
              </a:rPr>
              <a:t>формирует наши взгляды и оценки, способствует нашему прозрению, побуждает к действию.</a:t>
            </a:r>
            <a:endParaRPr lang="ru-RU" sz="2800" b="1" dirty="0" smtClean="0">
              <a:latin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14290"/>
            <a:ext cx="9144000" cy="923330"/>
          </a:xfrm>
          <a:prstGeom prst="rect">
            <a:avLst/>
          </a:prstGeom>
          <a:noFill/>
        </p:spPr>
        <p:txBody>
          <a:bodyPr wrap="square" lIns="91440" tIns="45720" rIns="91440" bIns="45720">
            <a:spAutoFit/>
          </a:bodyPr>
          <a:lstStyle/>
          <a:p>
            <a:pPr algn="ctr"/>
            <a:r>
              <a:rPr lang="ru-RU" sz="5400" b="1" cap="none" spc="0" dirty="0" smtClean="0">
                <a:ln w="17780" cmpd="sng">
                  <a:solidFill>
                    <a:srgbClr val="FFFFFF"/>
                  </a:solidFill>
                  <a:prstDash val="solid"/>
                  <a:miter lim="800000"/>
                </a:ln>
                <a:solidFill>
                  <a:srgbClr val="0000FF"/>
                </a:solidFill>
                <a:effectLst>
                  <a:outerShdw blurRad="50800" algn="tl" rotWithShape="0">
                    <a:srgbClr val="000000"/>
                  </a:outerShdw>
                </a:effectLst>
              </a:rPr>
              <a:t>Сочинение-размышление</a:t>
            </a:r>
            <a:endParaRPr lang="ru-RU" sz="5400" b="1" cap="none" spc="0" dirty="0">
              <a:ln w="17780" cmpd="sng">
                <a:solidFill>
                  <a:srgbClr val="FFFFFF"/>
                </a:solidFill>
                <a:prstDash val="solid"/>
                <a:miter lim="800000"/>
              </a:ln>
              <a:solidFill>
                <a:srgbClr val="0000FF"/>
              </a:solidFill>
              <a:effectLst>
                <a:outerShdw blurRad="50800" algn="tl" rotWithShape="0">
                  <a:srgbClr val="000000"/>
                </a:outerShdw>
              </a:effectLst>
            </a:endParaRPr>
          </a:p>
        </p:txBody>
      </p:sp>
      <p:sp>
        <p:nvSpPr>
          <p:cNvPr id="3" name="TextBox 2"/>
          <p:cNvSpPr txBox="1"/>
          <p:nvPr/>
        </p:nvSpPr>
        <p:spPr>
          <a:xfrm>
            <a:off x="214282" y="1857364"/>
            <a:ext cx="8929718" cy="646331"/>
          </a:xfrm>
          <a:prstGeom prst="rect">
            <a:avLst/>
          </a:prstGeom>
          <a:noFill/>
        </p:spPr>
        <p:txBody>
          <a:bodyPr wrap="square" rtlCol="0">
            <a:spAutoFit/>
          </a:bodyPr>
          <a:lstStyle/>
          <a:p>
            <a:r>
              <a:rPr lang="ru-RU" sz="3600" b="1" dirty="0" smtClean="0"/>
              <a:t>Читая поэму А.Вознесенского «Ров»...</a:t>
            </a:r>
            <a:endParaRPr lang="ru-RU" sz="3600" b="1"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600</TotalTime>
  <Words>1507</Words>
  <Application>Microsoft Office PowerPoint</Application>
  <PresentationFormat>Экран (4:3)</PresentationFormat>
  <Paragraphs>139</Paragraphs>
  <Slides>33</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Тема Office</vt:lpstr>
      <vt:lpstr>Андрей Вознесенский «Ров»</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Андрей Вознесенский «Ров»</dc:title>
  <dc:creator>Admin</dc:creator>
  <cp:lastModifiedBy>Admin</cp:lastModifiedBy>
  <cp:revision>74</cp:revision>
  <dcterms:created xsi:type="dcterms:W3CDTF">2018-04-30T11:16:02Z</dcterms:created>
  <dcterms:modified xsi:type="dcterms:W3CDTF">2018-05-01T13:31:14Z</dcterms:modified>
</cp:coreProperties>
</file>