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56" r:id="rId2"/>
    <p:sldId id="266" r:id="rId3"/>
    <p:sldId id="267" r:id="rId4"/>
    <p:sldId id="268" r:id="rId5"/>
    <p:sldId id="269" r:id="rId6"/>
    <p:sldId id="270" r:id="rId7"/>
    <p:sldId id="264" r:id="rId8"/>
    <p:sldId id="257" r:id="rId9"/>
    <p:sldId id="261" r:id="rId10"/>
    <p:sldId id="271" r:id="rId11"/>
    <p:sldId id="272" r:id="rId12"/>
    <p:sldId id="273" r:id="rId13"/>
    <p:sldId id="274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544" autoAdjust="0"/>
    <p:restoredTop sz="94434" autoAdjust="0"/>
  </p:normalViewPr>
  <p:slideViewPr>
    <p:cSldViewPr snapToGrid="0">
      <p:cViewPr varScale="1">
        <p:scale>
          <a:sx n="85" d="100"/>
          <a:sy n="85" d="100"/>
        </p:scale>
        <p:origin x="1512" y="90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Oval 9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6440" y="2226503"/>
            <a:ext cx="5917679" cy="2550877"/>
          </a:xfrm>
        </p:spPr>
        <p:txBody>
          <a:bodyPr anchor="b"/>
          <a:lstStyle>
            <a:lvl1pPr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6440" y="4777380"/>
            <a:ext cx="5917679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7498080" y="1828800"/>
            <a:ext cx="990599" cy="22865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96FD69C1-EA64-4074-A818-3932A9AE5EB7}" type="datetimeFigureOut">
              <a:rPr lang="ru-RU" smtClean="0"/>
              <a:t>10.04.2020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6236208" y="3264408"/>
            <a:ext cx="3859795" cy="228660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1" name="Rectangle 10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47A44744-6935-414A-80B1-728EAE4C1D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58552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5970" y="927098"/>
            <a:ext cx="6343672" cy="709865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D69C1-EA64-4074-A818-3932A9AE5EB7}" type="datetimeFigureOut">
              <a:rPr lang="ru-RU" smtClean="0"/>
              <a:t>10.04.2020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47A44744-6935-414A-80B1-728EAE4C1D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19807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>
            <a:xfrm>
              <a:off x="5283673" y="402165"/>
              <a:ext cx="3465769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 bwMode="gray">
            <a:xfrm rot="16200000">
              <a:off x="3105027" y="1765596"/>
              <a:ext cx="5995993" cy="3326809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/>
            <p:nvPr/>
          </p:nvSpPr>
          <p:spPr bwMode="gray">
            <a:xfrm rot="15687606">
              <a:off x="3320102" y="145837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7534" y="2257588"/>
            <a:ext cx="3090672" cy="3020344"/>
          </a:xfrm>
        </p:spPr>
        <p:txBody>
          <a:bodyPr anchor="ctr"/>
          <a:lstStyle>
            <a:lvl1pPr algn="l">
              <a:defRPr sz="32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19261" y="2257588"/>
            <a:ext cx="3082516" cy="302034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D69C1-EA64-4074-A818-3932A9AE5EB7}" type="datetimeFigureOut">
              <a:rPr lang="ru-RU" smtClean="0"/>
              <a:t>10.04.2020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47A44744-6935-414A-80B1-728EAE4C1D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13861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66440" y="2489200"/>
            <a:ext cx="3636980" cy="3530603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0581" y="2489203"/>
            <a:ext cx="3636980" cy="353060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D69C1-EA64-4074-A818-3932A9AE5EB7}" type="datetimeFigureOut">
              <a:rPr lang="ru-RU" smtClean="0"/>
              <a:t>10.04.2020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47A44744-6935-414A-80B1-728EAE4C1D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21431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9918" y="2489200"/>
            <a:ext cx="3633502" cy="75929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66440" y="3248490"/>
            <a:ext cx="3636980" cy="2771311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0581" y="2489200"/>
            <a:ext cx="3636979" cy="75663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0581" y="3245835"/>
            <a:ext cx="3636980" cy="277396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D69C1-EA64-4074-A818-3932A9AE5EB7}" type="datetimeFigureOut">
              <a:rPr lang="ru-RU" smtClean="0"/>
              <a:t>10.04.2020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47A44744-6935-414A-80B1-728EAE4C1D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3974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D69C1-EA64-4074-A818-3932A9AE5EB7}" type="datetimeFigureOut">
              <a:rPr lang="ru-RU" smtClean="0"/>
              <a:t>10.04.2020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47A44744-6935-414A-80B1-728EAE4C1D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06813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D69C1-EA64-4074-A818-3932A9AE5EB7}" type="datetimeFigureOut">
              <a:rPr lang="ru-RU" smtClean="0"/>
              <a:t>10.04.2020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47A44744-6935-414A-80B1-728EAE4C1D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55956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>
            <a:xfrm>
              <a:off x="5283673" y="402165"/>
              <a:ext cx="3465769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 bwMode="gray">
            <a:xfrm rot="16200000">
              <a:off x="2548536" y="1765596"/>
              <a:ext cx="5995993" cy="3326809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2" name="Freeform 5"/>
            <p:cNvSpPr/>
            <p:nvPr/>
          </p:nvSpPr>
          <p:spPr bwMode="gray">
            <a:xfrm rot="15687606">
              <a:off x="2769747" y="145837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1447800"/>
            <a:ext cx="2712590" cy="1495588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68927" y="1447800"/>
            <a:ext cx="3632850" cy="4572000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866441" y="3086845"/>
            <a:ext cx="2712589" cy="2933701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D69C1-EA64-4074-A818-3932A9AE5EB7}" type="datetimeFigureOut">
              <a:rPr lang="ru-RU" smtClean="0"/>
              <a:t>10.04.2020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Rectangle 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47A44744-6935-414A-80B1-728EAE4C1D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09158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>
            <a:xfrm>
              <a:off x="5283673" y="402165"/>
              <a:ext cx="3465769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 bwMode="gray">
            <a:xfrm rot="16200000">
              <a:off x="2852610" y="1765596"/>
              <a:ext cx="5995993" cy="3326809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4" name="Freeform 5"/>
            <p:cNvSpPr/>
            <p:nvPr/>
          </p:nvSpPr>
          <p:spPr bwMode="gray">
            <a:xfrm rot="15687606">
              <a:off x="3074559" y="145837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1381390"/>
            <a:ext cx="2987089" cy="157480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722909" y="1320800"/>
            <a:ext cx="2791102" cy="42164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0" y="3086100"/>
            <a:ext cx="2987089" cy="24511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D69C1-EA64-4074-A818-3932A9AE5EB7}" type="datetimeFigureOut">
              <a:rPr lang="ru-RU" smtClean="0"/>
              <a:t>10.04.2020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Rectangle 9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47A44744-6935-414A-80B1-728EAE4C1D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52144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10204164">
              <a:off x="426788" y="4564241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6" name="Rectangle 15"/>
            <p:cNvSpPr/>
            <p:nvPr/>
          </p:nvSpPr>
          <p:spPr>
            <a:xfrm>
              <a:off x="421503" y="402165"/>
              <a:ext cx="8327939" cy="314113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 bwMode="gray">
            <a:xfrm rot="10800000">
              <a:off x="485023" y="2670079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0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4961454"/>
            <a:ext cx="642200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66441" y="685800"/>
            <a:ext cx="6422004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866440" y="5528192"/>
            <a:ext cx="6422004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D69C1-EA64-4074-A818-3932A9AE5EB7}" type="datetimeFigureOut">
              <a:rPr lang="ru-RU" smtClean="0"/>
              <a:t>10.04.2020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Rectangle 9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47A44744-6935-414A-80B1-728EAE4C1D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0308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21010068">
              <a:off x="6359946" y="2780895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Rectangle 8"/>
            <p:cNvSpPr/>
            <p:nvPr/>
          </p:nvSpPr>
          <p:spPr>
            <a:xfrm>
              <a:off x="485023" y="4343399"/>
              <a:ext cx="8182128" cy="211243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 bwMode="gray">
            <a:xfrm>
              <a:off x="485023" y="2854646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927100"/>
            <a:ext cx="6422005" cy="1692720"/>
          </a:xfrm>
        </p:spPr>
        <p:txBody>
          <a:bodyPr/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3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0" y="3488023"/>
            <a:ext cx="6422005" cy="2536857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D69C1-EA64-4074-A818-3932A9AE5EB7}" type="datetimeFigureOut">
              <a:rPr lang="ru-RU" smtClean="0"/>
              <a:t>10.04.2020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47A44744-6935-414A-80B1-728EAE4C1D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902944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21010068">
              <a:off x="6359946" y="4309201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10"/>
            <p:cNvSpPr/>
            <p:nvPr/>
          </p:nvSpPr>
          <p:spPr bwMode="gray">
            <a:xfrm>
              <a:off x="485023" y="4381500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4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3" name="TextBox 22"/>
          <p:cNvSpPr txBox="1"/>
          <p:nvPr/>
        </p:nvSpPr>
        <p:spPr bwMode="gray">
          <a:xfrm>
            <a:off x="647430" y="651690"/>
            <a:ext cx="60159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80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 bwMode="gray">
          <a:xfrm>
            <a:off x="7069418" y="2900292"/>
            <a:ext cx="61906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80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8060" y="927099"/>
            <a:ext cx="6160385" cy="2882179"/>
          </a:xfrm>
        </p:spPr>
        <p:txBody>
          <a:bodyPr anchor="ctr"/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7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387278" y="3809278"/>
            <a:ext cx="5646143" cy="333113"/>
          </a:xfrm>
        </p:spPr>
        <p:txBody>
          <a:bodyPr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0" y="5000816"/>
            <a:ext cx="6343673" cy="101061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D69C1-EA64-4074-A818-3932A9AE5EB7}" type="datetimeFigureOut">
              <a:rPr lang="ru-RU" smtClean="0"/>
              <a:t>10.04.2020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Rectangle 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47A44744-6935-414A-80B1-728EAE4C1D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266788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5"/>
            <p:cNvSpPr/>
            <p:nvPr/>
          </p:nvSpPr>
          <p:spPr bwMode="gray">
            <a:xfrm rot="21010068">
              <a:off x="6359946" y="431124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7"/>
            <p:cNvSpPr/>
            <p:nvPr/>
          </p:nvSpPr>
          <p:spPr bwMode="gray">
            <a:xfrm>
              <a:off x="485023" y="4381500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7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2057400"/>
            <a:ext cx="6422005" cy="20955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1" y="5024908"/>
            <a:ext cx="6422004" cy="994891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D69C1-EA64-4074-A818-3932A9AE5EB7}" type="datetimeFigureOut">
              <a:rPr lang="ru-RU" smtClean="0"/>
              <a:t>10.04.2020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Rectangle 6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47A44744-6935-414A-80B1-728EAE4C1D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230708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927100"/>
            <a:ext cx="6423593" cy="709864"/>
          </a:xfrm>
        </p:spPr>
        <p:txBody>
          <a:bodyPr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0" y="2489200"/>
            <a:ext cx="2313432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5"/>
          </p:nvPr>
        </p:nvSpPr>
        <p:spPr>
          <a:xfrm>
            <a:off x="866440" y="3147164"/>
            <a:ext cx="2313432" cy="2888366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05614" y="2489200"/>
            <a:ext cx="2318918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6"/>
          </p:nvPr>
        </p:nvSpPr>
        <p:spPr>
          <a:xfrm>
            <a:off x="3408471" y="3147164"/>
            <a:ext cx="2318918" cy="2888366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58642" y="2489200"/>
            <a:ext cx="2318918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60935" y="3147164"/>
            <a:ext cx="2316625" cy="2888366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294530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849521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D69C1-EA64-4074-A818-3932A9AE5EB7}" type="datetimeFigureOut">
              <a:rPr lang="ru-RU" smtClean="0"/>
              <a:t>10.04.2020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47A44744-6935-414A-80B1-728EAE4C1D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9995075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927100"/>
            <a:ext cx="6345260" cy="709864"/>
          </a:xfrm>
        </p:spPr>
        <p:txBody>
          <a:bodyPr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0" y="4179596"/>
            <a:ext cx="2313432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2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19055" y="2489200"/>
            <a:ext cx="2015144" cy="1447342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8"/>
          </p:nvPr>
        </p:nvSpPr>
        <p:spPr>
          <a:xfrm>
            <a:off x="866439" y="4837558"/>
            <a:ext cx="2313432" cy="1187321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11125" y="4179595"/>
            <a:ext cx="2318918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8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553189" y="2489200"/>
            <a:ext cx="2015144" cy="1447342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411125" y="4848208"/>
            <a:ext cx="2318918" cy="1187321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58642" y="4179596"/>
            <a:ext cx="2318918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9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6108641" y="2489200"/>
            <a:ext cx="2015144" cy="1447342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58642" y="4837558"/>
            <a:ext cx="2318918" cy="1187321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cxnSp>
        <p:nvCxnSpPr>
          <p:cNvPr id="40" name="Straight Connector 39"/>
          <p:cNvCxnSpPr/>
          <p:nvPr/>
        </p:nvCxnSpPr>
        <p:spPr>
          <a:xfrm>
            <a:off x="3290019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5849521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D69C1-EA64-4074-A818-3932A9AE5EB7}" type="datetimeFigureOut">
              <a:rPr lang="ru-RU" smtClean="0"/>
              <a:t>10.04.2020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47A44744-6935-414A-80B1-728EAE4C1D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366899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21301" y="6387910"/>
            <a:ext cx="990599" cy="228659"/>
          </a:xfrm>
        </p:spPr>
        <p:txBody>
          <a:bodyPr/>
          <a:lstStyle/>
          <a:p>
            <a:fld id="{96FD69C1-EA64-4074-A818-3932A9AE5EB7}" type="datetimeFigureOut">
              <a:rPr lang="ru-RU" smtClean="0"/>
              <a:t>10.04.2020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16133" y="6387910"/>
            <a:ext cx="3859795" cy="228660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47A44744-6935-414A-80B1-728EAE4C1D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602597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88" y="0"/>
            <a:ext cx="9120420" cy="6860798"/>
            <a:chOff x="-1588" y="0"/>
            <a:chExt cx="9120420" cy="6860798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Freeform 5"/>
            <p:cNvSpPr/>
            <p:nvPr/>
          </p:nvSpPr>
          <p:spPr bwMode="gray">
            <a:xfrm rot="4966650">
              <a:off x="4673046" y="5107506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</p:grpSp>
      <p:sp>
        <p:nvSpPr>
          <p:cNvPr id="17" name="Rectangle 16"/>
          <p:cNvSpPr/>
          <p:nvPr/>
        </p:nvSpPr>
        <p:spPr>
          <a:xfrm>
            <a:off x="414867" y="402165"/>
            <a:ext cx="4610565" cy="605367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Freeform 9"/>
          <p:cNvSpPr/>
          <p:nvPr/>
        </p:nvSpPr>
        <p:spPr bwMode="gray">
          <a:xfrm rot="5400000">
            <a:off x="1299309" y="1765596"/>
            <a:ext cx="5995993" cy="3326809"/>
          </a:xfrm>
          <a:custGeom>
            <a:avLst/>
            <a:gdLst/>
            <a:ahLst/>
            <a:cxnLst/>
            <a:rect l="0" t="0" r="r" b="b"/>
            <a:pathLst>
              <a:path w="4960" h="2752">
                <a:moveTo>
                  <a:pt x="0" y="0"/>
                </a:moveTo>
                <a:lnTo>
                  <a:pt x="0" y="324"/>
                </a:lnTo>
                <a:lnTo>
                  <a:pt x="0" y="1992"/>
                </a:lnTo>
                <a:lnTo>
                  <a:pt x="0" y="2752"/>
                </a:lnTo>
                <a:lnTo>
                  <a:pt x="4960" y="2752"/>
                </a:lnTo>
                <a:lnTo>
                  <a:pt x="4960" y="1992"/>
                </a:lnTo>
                <a:lnTo>
                  <a:pt x="4960" y="324"/>
                </a:lnTo>
                <a:lnTo>
                  <a:pt x="4960" y="0"/>
                </a:lnTo>
                <a:lnTo>
                  <a:pt x="4960" y="0"/>
                </a:lnTo>
                <a:lnTo>
                  <a:pt x="4734" y="34"/>
                </a:lnTo>
                <a:lnTo>
                  <a:pt x="4510" y="64"/>
                </a:lnTo>
                <a:lnTo>
                  <a:pt x="4284" y="90"/>
                </a:lnTo>
                <a:lnTo>
                  <a:pt x="4060" y="114"/>
                </a:lnTo>
                <a:lnTo>
                  <a:pt x="3836" y="132"/>
                </a:lnTo>
                <a:lnTo>
                  <a:pt x="3614" y="146"/>
                </a:lnTo>
                <a:lnTo>
                  <a:pt x="3392" y="158"/>
                </a:lnTo>
                <a:lnTo>
                  <a:pt x="3174" y="166"/>
                </a:lnTo>
                <a:lnTo>
                  <a:pt x="2960" y="172"/>
                </a:lnTo>
                <a:lnTo>
                  <a:pt x="2748" y="174"/>
                </a:lnTo>
                <a:lnTo>
                  <a:pt x="2542" y="174"/>
                </a:lnTo>
                <a:lnTo>
                  <a:pt x="2338" y="174"/>
                </a:lnTo>
                <a:lnTo>
                  <a:pt x="2140" y="170"/>
                </a:lnTo>
                <a:lnTo>
                  <a:pt x="1948" y="164"/>
                </a:lnTo>
                <a:lnTo>
                  <a:pt x="1762" y="156"/>
                </a:lnTo>
                <a:lnTo>
                  <a:pt x="1582" y="148"/>
                </a:lnTo>
                <a:lnTo>
                  <a:pt x="1410" y="138"/>
                </a:lnTo>
                <a:lnTo>
                  <a:pt x="1244" y="128"/>
                </a:lnTo>
                <a:lnTo>
                  <a:pt x="1088" y="116"/>
                </a:lnTo>
                <a:lnTo>
                  <a:pt x="938" y="104"/>
                </a:lnTo>
                <a:lnTo>
                  <a:pt x="668" y="78"/>
                </a:lnTo>
                <a:lnTo>
                  <a:pt x="438" y="54"/>
                </a:lnTo>
                <a:lnTo>
                  <a:pt x="254" y="34"/>
                </a:lnTo>
                <a:lnTo>
                  <a:pt x="116" y="1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</p:sp>
      <p:sp>
        <p:nvSpPr>
          <p:cNvPr id="18" name="Freeform 5"/>
          <p:cNvSpPr>
            <a:spLocks noEditPoints="1"/>
          </p:cNvSpPr>
          <p:nvPr/>
        </p:nvSpPr>
        <p:spPr bwMode="gray">
          <a:xfrm>
            <a:off x="0" y="0"/>
            <a:ext cx="9144000" cy="6858000"/>
          </a:xfrm>
          <a:custGeom>
            <a:avLst/>
            <a:gdLst/>
            <a:ahLst/>
            <a:cxnLst/>
            <a:rect l="0" t="0" r="r" b="b"/>
            <a:pathLst>
              <a:path w="5760" h="4320">
                <a:moveTo>
                  <a:pt x="0" y="0"/>
                </a:moveTo>
                <a:lnTo>
                  <a:pt x="0" y="4320"/>
                </a:lnTo>
                <a:lnTo>
                  <a:pt x="5760" y="4320"/>
                </a:lnTo>
                <a:lnTo>
                  <a:pt x="5760" y="0"/>
                </a:lnTo>
                <a:lnTo>
                  <a:pt x="0" y="0"/>
                </a:lnTo>
                <a:close/>
                <a:moveTo>
                  <a:pt x="5444" y="4004"/>
                </a:moveTo>
                <a:lnTo>
                  <a:pt x="324" y="4004"/>
                </a:lnTo>
                <a:lnTo>
                  <a:pt x="324" y="324"/>
                </a:lnTo>
                <a:lnTo>
                  <a:pt x="5444" y="324"/>
                </a:lnTo>
                <a:lnTo>
                  <a:pt x="5444" y="400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174928" y="1447799"/>
            <a:ext cx="1113516" cy="4572001"/>
          </a:xfrm>
        </p:spPr>
        <p:txBody>
          <a:bodyPr vert="eaVert" anchor="ctr" anchorCtr="0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66738" y="1447799"/>
            <a:ext cx="4416936" cy="4572001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D69C1-EA64-4074-A818-3932A9AE5EB7}" type="datetimeFigureOut">
              <a:rPr lang="ru-RU" smtClean="0"/>
              <a:t>10.04.2020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8546" y="6365498"/>
            <a:ext cx="3859795" cy="228660"/>
          </a:xfrm>
        </p:spPr>
        <p:txBody>
          <a:bodyPr/>
          <a:lstStyle/>
          <a:p>
            <a:endParaRPr lang="ru-RU"/>
          </a:p>
        </p:txBody>
      </p:sp>
      <p:sp>
        <p:nvSpPr>
          <p:cNvPr id="9" name="Rectangle 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47A44744-6935-414A-80B1-728EAE4C1D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29547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Freeform 5"/>
            <p:cNvSpPr/>
            <p:nvPr/>
          </p:nvSpPr>
          <p:spPr bwMode="gray">
            <a:xfrm rot="21010068">
              <a:off x="6359946" y="179029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25" name="Freeform 24"/>
            <p:cNvSpPr/>
            <p:nvPr/>
          </p:nvSpPr>
          <p:spPr bwMode="gray">
            <a:xfrm>
              <a:off x="485023" y="1856450"/>
              <a:ext cx="8173954" cy="4535226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866440" y="927099"/>
            <a:ext cx="6345260" cy="70986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4382" y="2489200"/>
            <a:ext cx="6345260" cy="353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74443" y="6365498"/>
            <a:ext cx="990599" cy="22865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 b="1" i="0">
                <a:solidFill>
                  <a:schemeClr val="accent1"/>
                </a:solidFill>
              </a:defRPr>
            </a:lvl1pPr>
          </a:lstStyle>
          <a:p>
            <a:fld id="{96FD69C1-EA64-4074-A818-3932A9AE5EB7}" type="datetimeFigureOut">
              <a:rPr lang="ru-RU" smtClean="0"/>
              <a:t>10.04.2020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90843" y="6365497"/>
            <a:ext cx="3859795" cy="2286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 b="1" i="0"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26" name="Rectangle 25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8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>
                <a:solidFill>
                  <a:schemeClr val="bg1"/>
                </a:solidFill>
              </a:defRPr>
            </a:lvl1pPr>
          </a:lstStyle>
          <a:p>
            <a:fld id="{47A44744-6935-414A-80B1-728EAE4C1D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64662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200" b="0" i="0" kern="1200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85800" indent="-283464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96012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3444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50876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8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0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5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4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/>
              <a:t>Урок труда</a:t>
            </a:r>
          </a:p>
        </p:txBody>
      </p:sp>
    </p:spTree>
    <p:extLst>
      <p:ext uri="{BB962C8B-B14F-4D97-AF65-F5344CB8AC3E}">
        <p14:creationId xmlns:p14="http://schemas.microsoft.com/office/powerpoint/2010/main" val="17980531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ru-RU" sz="3300" dirty="0">
                <a:solidFill>
                  <a:srgbClr val="000000"/>
                </a:solidFill>
                <a:latin typeface="Tahoma" panose="020B0604030504040204" pitchFamily="34" charset="0"/>
              </a:rPr>
              <a:t>– </a:t>
            </a:r>
            <a:r>
              <a:rPr lang="ru-RU" sz="3300" dirty="0">
                <a:solidFill>
                  <a:srgbClr val="000000"/>
                </a:solidFill>
                <a:latin typeface="Times New Roman, serif"/>
              </a:rPr>
              <a:t>Знаете ли вы, какой путь проделывает книга от писателя до прилавка магазина? Да, о процессе книгопечатания вы уже знаете. </a:t>
            </a:r>
            <a:endParaRPr lang="ru-RU" sz="3300" dirty="0"/>
          </a:p>
        </p:txBody>
      </p:sp>
    </p:spTree>
    <p:extLst>
      <p:ext uri="{BB962C8B-B14F-4D97-AF65-F5344CB8AC3E}">
        <p14:creationId xmlns:p14="http://schemas.microsoft.com/office/powerpoint/2010/main" val="1696167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14576" y="654533"/>
            <a:ext cx="6619244" cy="3532149"/>
          </a:xfrm>
        </p:spPr>
        <p:txBody>
          <a:bodyPr/>
          <a:lstStyle/>
          <a:p>
            <a:r>
              <a:rPr lang="ru-RU" sz="3600" dirty="0">
                <a:solidFill>
                  <a:srgbClr val="FFFF00"/>
                </a:solidFill>
                <a:latin typeface="Times New Roman" panose="02020603050405020304" pitchFamily="18" charset="0"/>
              </a:rPr>
              <a:t>Сегодня вы познакомитесь с работой издательства.</a:t>
            </a:r>
          </a:p>
          <a:p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1259" y="3337334"/>
            <a:ext cx="5316344" cy="21701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50080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18032" y="2152185"/>
            <a:ext cx="6619244" cy="3219915"/>
          </a:xfrm>
        </p:spPr>
        <p:txBody>
          <a:bodyPr>
            <a:noAutofit/>
          </a:bodyPr>
          <a:lstStyle/>
          <a:p>
            <a:r>
              <a:rPr lang="ru-RU" dirty="0">
                <a:solidFill>
                  <a:srgbClr val="000000"/>
                </a:solidFill>
                <a:latin typeface="Tahoma" panose="020B0604030504040204" pitchFamily="34" charset="0"/>
              </a:rPr>
              <a:t>– </a:t>
            </a:r>
            <a:r>
              <a:rPr lang="ru-RU" dirty="0">
                <a:solidFill>
                  <a:srgbClr val="000000"/>
                </a:solidFill>
                <a:latin typeface="Times New Roman, serif"/>
              </a:rPr>
              <a:t>Что же такое издательство? </a:t>
            </a:r>
            <a:r>
              <a:rPr lang="ru-RU" b="1" i="1" dirty="0">
                <a:solidFill>
                  <a:srgbClr val="000000"/>
                </a:solidFill>
                <a:latin typeface="Times New Roman, serif"/>
              </a:rPr>
              <a:t>Издательское дело</a:t>
            </a:r>
            <a:r>
              <a:rPr lang="ru-RU" dirty="0">
                <a:solidFill>
                  <a:srgbClr val="000000"/>
                </a:solidFill>
                <a:latin typeface="Times New Roman, serif"/>
              </a:rPr>
              <a:t> – вид деятельности ,специализирующейся на подготовке, создании и массовом распространении информации, печатной продукции. Изначально издательское дело было связано с печатанием и распространением книг, журналов, брошюр, газет, буклетов, художественных альбомов, нотных изданий, визиток и открыток. С появлением цифровых информационных систем и Интернета масштабы издательской деятельности расширились и теперь включают электронные ресурсы, такие как, электронные версии книг и периодических изданий, а также веб-сайты, блоги, справочные системы на электронных носителях, аудио-, видеодиски, кассеты, компьютерные игры. 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072371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ru-RU" sz="2100" dirty="0">
                <a:solidFill>
                  <a:srgbClr val="000000"/>
                </a:solidFill>
                <a:latin typeface="Times New Roman" panose="02020603050405020304" pitchFamily="18" charset="0"/>
              </a:rPr>
              <a:t>Классическая издательская деятельность включает: создание произведения и/или поиск авторов, графический дизайн, производство, а также маркетинг и распространение газет, журналов, книг. На практике издательская деятельность может заключаться только в посредничестве между автором и типографией и в допечатной подготовке изданий, их распространении и продаже.</a:t>
            </a:r>
            <a:endParaRPr lang="ru-RU" sz="2100" dirty="0"/>
          </a:p>
        </p:txBody>
      </p:sp>
    </p:spTree>
    <p:extLst>
      <p:ext uri="{BB962C8B-B14F-4D97-AF65-F5344CB8AC3E}">
        <p14:creationId xmlns:p14="http://schemas.microsoft.com/office/powerpoint/2010/main" val="37606437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4950" dirty="0"/>
              <a:t>Титульный лист </a:t>
            </a:r>
          </a:p>
        </p:txBody>
      </p:sp>
    </p:spTree>
    <p:extLst>
      <p:ext uri="{BB962C8B-B14F-4D97-AF65-F5344CB8AC3E}">
        <p14:creationId xmlns:p14="http://schemas.microsoft.com/office/powerpoint/2010/main" val="41792575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5970" y="747132"/>
            <a:ext cx="7542585" cy="5445493"/>
          </a:xfrm>
        </p:spPr>
      </p:pic>
    </p:spTree>
    <p:extLst>
      <p:ext uri="{BB962C8B-B14F-4D97-AF65-F5344CB8AC3E}">
        <p14:creationId xmlns:p14="http://schemas.microsoft.com/office/powerpoint/2010/main" val="2169861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5970" y="678027"/>
            <a:ext cx="7456316" cy="5592238"/>
          </a:xfrm>
        </p:spPr>
      </p:pic>
    </p:spTree>
    <p:extLst>
      <p:ext uri="{BB962C8B-B14F-4D97-AF65-F5344CB8AC3E}">
        <p14:creationId xmlns:p14="http://schemas.microsoft.com/office/powerpoint/2010/main" val="350471810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5970" y="657922"/>
            <a:ext cx="7430430" cy="5572823"/>
          </a:xfrm>
        </p:spPr>
      </p:pic>
    </p:spTree>
    <p:extLst>
      <p:ext uri="{BB962C8B-B14F-4D97-AF65-F5344CB8AC3E}">
        <p14:creationId xmlns:p14="http://schemas.microsoft.com/office/powerpoint/2010/main" val="303661871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F781739-FD0E-4AA1-95BA-89A039A80F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614829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F7460F4-6EC5-4DF9-9F1A-A7764F425F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00" y="0"/>
            <a:ext cx="8940800" cy="48316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747412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5CC07184-A565-40A8-9134-8D563DC04D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4699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793474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6097C427-6626-4D8F-A873-346987D495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4699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997826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он (конференц-зал)">
  <a:themeElements>
    <a:clrScheme name="Ион (конференц-зал)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Ион (конференц-зал)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Ион (конференц-зал)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39</TotalTime>
  <Words>190</Words>
  <Application>Microsoft Office PowerPoint</Application>
  <PresentationFormat>Экран (4:3)</PresentationFormat>
  <Paragraphs>6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20" baseType="lpstr">
      <vt:lpstr>Arial</vt:lpstr>
      <vt:lpstr>Century Gothic</vt:lpstr>
      <vt:lpstr>Tahoma</vt:lpstr>
      <vt:lpstr>Times New Roman</vt:lpstr>
      <vt:lpstr>Times New Roman, serif</vt:lpstr>
      <vt:lpstr>Wingdings 3</vt:lpstr>
      <vt:lpstr>Ион (конференц-зал)</vt:lpstr>
      <vt:lpstr>Урок труда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Урок труда</dc:title>
  <dc:creator>Ирина</dc:creator>
  <cp:lastModifiedBy>laikerchannel777@gmail.com</cp:lastModifiedBy>
  <cp:revision>8</cp:revision>
  <dcterms:created xsi:type="dcterms:W3CDTF">2017-04-06T18:35:45Z</dcterms:created>
  <dcterms:modified xsi:type="dcterms:W3CDTF">2020-04-10T07:58:34Z</dcterms:modified>
</cp:coreProperties>
</file>